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3"/>
  </p:notesMasterIdLst>
  <p:handoutMasterIdLst>
    <p:handoutMasterId r:id="rId144"/>
  </p:handoutMasterIdLst>
  <p:sldIdLst>
    <p:sldId id="256" r:id="rId2"/>
    <p:sldId id="3484" r:id="rId3"/>
    <p:sldId id="414" r:id="rId4"/>
    <p:sldId id="3632" r:id="rId5"/>
    <p:sldId id="417" r:id="rId6"/>
    <p:sldId id="3633" r:id="rId7"/>
    <p:sldId id="416" r:id="rId8"/>
    <p:sldId id="3634" r:id="rId9"/>
    <p:sldId id="3635" r:id="rId10"/>
    <p:sldId id="3636" r:id="rId11"/>
    <p:sldId id="3637" r:id="rId12"/>
    <p:sldId id="418" r:id="rId13"/>
    <p:sldId id="3638" r:id="rId14"/>
    <p:sldId id="419" r:id="rId15"/>
    <p:sldId id="1891" r:id="rId16"/>
    <p:sldId id="3483" r:id="rId17"/>
    <p:sldId id="1892" r:id="rId18"/>
    <p:sldId id="1893" r:id="rId19"/>
    <p:sldId id="1898" r:id="rId20"/>
    <p:sldId id="3496" r:id="rId21"/>
    <p:sldId id="3487" r:id="rId22"/>
    <p:sldId id="1057" r:id="rId23"/>
    <p:sldId id="1023" r:id="rId24"/>
    <p:sldId id="1021" r:id="rId25"/>
    <p:sldId id="1058" r:id="rId26"/>
    <p:sldId id="1024" r:id="rId27"/>
    <p:sldId id="1059" r:id="rId28"/>
    <p:sldId id="1025" r:id="rId29"/>
    <p:sldId id="3494" r:id="rId30"/>
    <p:sldId id="1069" r:id="rId31"/>
    <p:sldId id="3501" r:id="rId32"/>
    <p:sldId id="3502" r:id="rId33"/>
    <p:sldId id="3507" r:id="rId34"/>
    <p:sldId id="3508" r:id="rId35"/>
    <p:sldId id="3503" r:id="rId36"/>
    <p:sldId id="3504" r:id="rId37"/>
    <p:sldId id="3505" r:id="rId38"/>
    <p:sldId id="3515" r:id="rId39"/>
    <p:sldId id="3497" r:id="rId40"/>
    <p:sldId id="3498" r:id="rId41"/>
    <p:sldId id="1068" r:id="rId42"/>
    <p:sldId id="3517" r:id="rId43"/>
    <p:sldId id="3518" r:id="rId44"/>
    <p:sldId id="3519" r:id="rId45"/>
    <p:sldId id="3520" r:id="rId46"/>
    <p:sldId id="3521" r:id="rId47"/>
    <p:sldId id="3522" r:id="rId48"/>
    <p:sldId id="3523" r:id="rId49"/>
    <p:sldId id="779" r:id="rId50"/>
    <p:sldId id="3499" r:id="rId51"/>
    <p:sldId id="3500" r:id="rId52"/>
    <p:sldId id="3506" r:id="rId53"/>
    <p:sldId id="3509" r:id="rId54"/>
    <p:sldId id="3510" r:id="rId55"/>
    <p:sldId id="3511" r:id="rId56"/>
    <p:sldId id="3512" r:id="rId57"/>
    <p:sldId id="3513" r:id="rId58"/>
    <p:sldId id="3528" r:id="rId59"/>
    <p:sldId id="3535" r:id="rId60"/>
    <p:sldId id="3536" r:id="rId61"/>
    <p:sldId id="3537" r:id="rId62"/>
    <p:sldId id="3538" r:id="rId63"/>
    <p:sldId id="3549" r:id="rId64"/>
    <p:sldId id="3550" r:id="rId65"/>
    <p:sldId id="3533" r:id="rId66"/>
    <p:sldId id="3551" r:id="rId67"/>
    <p:sldId id="3552" r:id="rId68"/>
    <p:sldId id="3553" r:id="rId69"/>
    <p:sldId id="3554" r:id="rId70"/>
    <p:sldId id="3526" r:id="rId71"/>
    <p:sldId id="3525" r:id="rId72"/>
    <p:sldId id="3555" r:id="rId73"/>
    <p:sldId id="3556" r:id="rId74"/>
    <p:sldId id="3557" r:id="rId75"/>
    <p:sldId id="3558" r:id="rId76"/>
    <p:sldId id="3524" r:id="rId77"/>
    <p:sldId id="3544" r:id="rId78"/>
    <p:sldId id="3545" r:id="rId79"/>
    <p:sldId id="3546" r:id="rId80"/>
    <p:sldId id="3547" r:id="rId81"/>
    <p:sldId id="3548" r:id="rId82"/>
    <p:sldId id="3531" r:id="rId83"/>
    <p:sldId id="3532" r:id="rId84"/>
    <p:sldId id="3534" r:id="rId85"/>
    <p:sldId id="819" r:id="rId86"/>
    <p:sldId id="3630" r:id="rId87"/>
    <p:sldId id="3631" r:id="rId88"/>
    <p:sldId id="3514" r:id="rId89"/>
    <p:sldId id="3559" r:id="rId90"/>
    <p:sldId id="3539" r:id="rId91"/>
    <p:sldId id="3541" r:id="rId92"/>
    <p:sldId id="3542" r:id="rId93"/>
    <p:sldId id="3543" r:id="rId94"/>
    <p:sldId id="3560" r:id="rId95"/>
    <p:sldId id="818" r:id="rId96"/>
    <p:sldId id="1054" r:id="rId97"/>
    <p:sldId id="1070" r:id="rId98"/>
    <p:sldId id="1071" r:id="rId99"/>
    <p:sldId id="805" r:id="rId100"/>
    <p:sldId id="816" r:id="rId101"/>
    <p:sldId id="806" r:id="rId102"/>
    <p:sldId id="814" r:id="rId103"/>
    <p:sldId id="815" r:id="rId104"/>
    <p:sldId id="809" r:id="rId105"/>
    <p:sldId id="3561" r:id="rId106"/>
    <p:sldId id="3562" r:id="rId107"/>
    <p:sldId id="3563" r:id="rId108"/>
    <p:sldId id="3564" r:id="rId109"/>
    <p:sldId id="3565" r:id="rId110"/>
    <p:sldId id="3566" r:id="rId111"/>
    <p:sldId id="3567" r:id="rId112"/>
    <p:sldId id="3568" r:id="rId113"/>
    <p:sldId id="3569" r:id="rId114"/>
    <p:sldId id="3570" r:id="rId115"/>
    <p:sldId id="3571" r:id="rId116"/>
    <p:sldId id="3572" r:id="rId117"/>
    <p:sldId id="3573" r:id="rId118"/>
    <p:sldId id="3574" r:id="rId119"/>
    <p:sldId id="3575" r:id="rId120"/>
    <p:sldId id="3576" r:id="rId121"/>
    <p:sldId id="3622" r:id="rId122"/>
    <p:sldId id="873" r:id="rId123"/>
    <p:sldId id="837" r:id="rId124"/>
    <p:sldId id="3616" r:id="rId125"/>
    <p:sldId id="3623" r:id="rId126"/>
    <p:sldId id="3624" r:id="rId127"/>
    <p:sldId id="3625" r:id="rId128"/>
    <p:sldId id="3626" r:id="rId129"/>
    <p:sldId id="3627" r:id="rId130"/>
    <p:sldId id="3628" r:id="rId131"/>
    <p:sldId id="1033" r:id="rId132"/>
    <p:sldId id="861" r:id="rId133"/>
    <p:sldId id="874" r:id="rId134"/>
    <p:sldId id="840" r:id="rId135"/>
    <p:sldId id="864" r:id="rId136"/>
    <p:sldId id="844" r:id="rId137"/>
    <p:sldId id="1036" r:id="rId138"/>
    <p:sldId id="1042" r:id="rId139"/>
    <p:sldId id="1043" r:id="rId140"/>
    <p:sldId id="737" r:id="rId141"/>
    <p:sldId id="3629" r:id="rId14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6E0"/>
          </a:solidFill>
        </a:fill>
      </a:tcStyle>
    </a:wholeTbl>
    <a:band2H>
      <a:tcTxStyle/>
      <a:tcStyle>
        <a:tcBdr/>
        <a:fill>
          <a:solidFill>
            <a:srgbClr val="EBECF0"/>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F1D6"/>
          </a:solidFill>
        </a:fill>
      </a:tcStyle>
    </a:wholeTbl>
    <a:band2H>
      <a:tcTxStyle/>
      <a:tcStyle>
        <a:tcBdr/>
        <a:fill>
          <a:solidFill>
            <a:srgbClr val="F7F8EC"/>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4D3"/>
          </a:solidFill>
        </a:fill>
      </a:tcStyle>
    </a:wholeTbl>
    <a:band2H>
      <a:tcTxStyle/>
      <a:tcStyle>
        <a:tcBdr/>
        <a:fill>
          <a:solidFill>
            <a:srgbClr val="EDEBEA"/>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p:restoredTop sz="90719"/>
  </p:normalViewPr>
  <p:slideViewPr>
    <p:cSldViewPr snapToGrid="0">
      <p:cViewPr varScale="1">
        <p:scale>
          <a:sx n="104" d="100"/>
          <a:sy n="104" d="100"/>
        </p:scale>
        <p:origin x="215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PK"/>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PK"/>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PK"/>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PK"/>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P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PK"/>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PK"/>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PK"/>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F447A5-FE75-7BE5-27A6-A43AB08F0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89B7CB2D-266E-D39C-A860-645FD90424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FFDCFF-67F6-0545-B0B4-7D7E4EB34E39}" type="datetimeFigureOut">
              <a:rPr lang="en-PK" smtClean="0"/>
              <a:t>15/09/2024</a:t>
            </a:fld>
            <a:endParaRPr lang="en-PK"/>
          </a:p>
        </p:txBody>
      </p:sp>
      <p:sp>
        <p:nvSpPr>
          <p:cNvPr id="4" name="Footer Placeholder 3">
            <a:extLst>
              <a:ext uri="{FF2B5EF4-FFF2-40B4-BE49-F238E27FC236}">
                <a16:creationId xmlns:a16="http://schemas.microsoft.com/office/drawing/2014/main" id="{41867E79-EC7A-D7A4-3CE0-DBA5152B38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B6229070-3E4D-6EB5-0D4F-6E8537BA24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D1F4F7-F321-074E-AB7B-51610595E519}" type="slidenum">
              <a:rPr lang="en-PK" smtClean="0"/>
              <a:t>‹#›</a:t>
            </a:fld>
            <a:endParaRPr lang="en-PK"/>
          </a:p>
        </p:txBody>
      </p:sp>
    </p:spTree>
    <p:extLst>
      <p:ext uri="{BB962C8B-B14F-4D97-AF65-F5344CB8AC3E}">
        <p14:creationId xmlns:p14="http://schemas.microsoft.com/office/powerpoint/2010/main" val="365841020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sldNum="0" hdr="0" ftr="0" dt="0"/>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Machine Learning is a technique we can use to create predictive models based on relationships in data.</a:t>
            </a:r>
          </a:p>
          <a:p>
            <a:endParaRPr lang="en-US" dirty="0"/>
          </a:p>
          <a:p>
            <a:r>
              <a:rPr lang="en-US" dirty="0"/>
              <a:t>So what does that mean? Well, let's look at an example:</a:t>
            </a:r>
          </a:p>
          <a:p>
            <a:endParaRPr lang="en-US" dirty="0"/>
          </a:p>
          <a:p>
            <a:pPr marL="228600" indent="-228600">
              <a:buAutoNum type="arabicPeriod"/>
            </a:pPr>
            <a:r>
              <a:rPr lang="en-US" dirty="0"/>
              <a:t>Suppose a botanist collects some samples of flowers. </a:t>
            </a:r>
            <a:r>
              <a:rPr lang="en-US" i="1" dirty="0"/>
              <a:t>{The slide shows images of various flowers}</a:t>
            </a:r>
            <a:endParaRPr lang="en-US" dirty="0"/>
          </a:p>
          <a:p>
            <a:pPr marL="228600" indent="-228600">
              <a:buAutoNum type="arabicPeriod"/>
            </a:pPr>
            <a:r>
              <a:rPr lang="en-US" dirty="0"/>
              <a:t>Each sample has some </a:t>
            </a:r>
            <a:r>
              <a:rPr lang="en-US" i="1" dirty="0"/>
              <a:t>features</a:t>
            </a:r>
            <a:r>
              <a:rPr lang="en-US" i="0" dirty="0"/>
              <a:t>, such as measurements of the </a:t>
            </a:r>
            <a:r>
              <a:rPr lang="en-US" dirty="0"/>
              <a:t>petals, stem, and other details); and the botanist can provide a </a:t>
            </a:r>
            <a:r>
              <a:rPr lang="en-US" i="1" dirty="0"/>
              <a:t>label</a:t>
            </a:r>
            <a:r>
              <a:rPr lang="en-US" i="0" dirty="0"/>
              <a:t> for the flower using its species name. </a:t>
            </a:r>
            <a:r>
              <a:rPr lang="en-US" i="1" dirty="0"/>
              <a:t>{The Latin name for each flower species appears}</a:t>
            </a:r>
            <a:endParaRPr lang="en-US" i="0" dirty="0"/>
          </a:p>
          <a:p>
            <a:pPr marL="228600" indent="-228600">
              <a:buAutoNum type="arabicPeriod"/>
            </a:pPr>
            <a:r>
              <a:rPr lang="en-US" i="0" dirty="0"/>
              <a:t>The sample data is then processed using an algorithm that tries to find a relationship between the features and the label. </a:t>
            </a:r>
            <a:r>
              <a:rPr lang="en-US" i="1" dirty="0"/>
              <a:t>{The flowers are fed into a pair of turning cogs}</a:t>
            </a:r>
            <a:endParaRPr lang="en-US" i="0" dirty="0"/>
          </a:p>
          <a:p>
            <a:pPr marL="228600" indent="-228600">
              <a:buAutoNum type="arabicPeriod"/>
            </a:pPr>
            <a:r>
              <a:rPr lang="en-US" i="0" dirty="0"/>
              <a:t>The result of this algorithm is a machine learning </a:t>
            </a:r>
            <a:r>
              <a:rPr lang="en-US" i="1" dirty="0"/>
              <a:t>model</a:t>
            </a:r>
            <a:r>
              <a:rPr lang="en-US" i="0" dirty="0"/>
              <a:t>. </a:t>
            </a:r>
            <a:r>
              <a:rPr lang="en-US" i="1" dirty="0"/>
              <a:t>{A human head with cogs for a brain appears}</a:t>
            </a:r>
            <a:endParaRPr lang="en-US" i="0" dirty="0"/>
          </a:p>
          <a:p>
            <a:pPr marL="228600" indent="-228600">
              <a:buAutoNum type="arabicPeriod"/>
            </a:pPr>
            <a:r>
              <a:rPr lang="en-US" i="0" dirty="0"/>
              <a:t>And since the model has learned the relationship between the features and label, you can use it to predict the species of a flower based on its features. </a:t>
            </a:r>
            <a:r>
              <a:rPr lang="en-US" i="1" dirty="0"/>
              <a:t>{A new flower appears, and the human head identifies its species}</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60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D64AC20E-C870-F780-794E-EABEF9EC4D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1DA46F-B4AD-AC4D-9733-B962C023A855}" type="slidenum">
              <a:rPr lang="en-US" altLang="en-US"/>
              <a:pPr>
                <a:spcBef>
                  <a:spcPct val="0"/>
                </a:spcBef>
              </a:pPr>
              <a:t>27</a:t>
            </a:fld>
            <a:endParaRPr lang="en-US" altLang="en-US"/>
          </a:p>
        </p:txBody>
      </p:sp>
      <p:sp>
        <p:nvSpPr>
          <p:cNvPr id="34818" name="Rectangle 2">
            <a:extLst>
              <a:ext uri="{FF2B5EF4-FFF2-40B4-BE49-F238E27FC236}">
                <a16:creationId xmlns:a16="http://schemas.microsoft.com/office/drawing/2014/main" id="{8F0C59B1-FCD3-9831-CEEF-CD428E5FA23F}"/>
              </a:ext>
            </a:extLst>
          </p:cNvPr>
          <p:cNvSpPr>
            <a:spLocks noGrp="1" noRot="1" noChangeAspect="1" noChangeArrowheads="1" noTextEdit="1"/>
          </p:cNvSpPr>
          <p:nvPr>
            <p:ph type="sldImg"/>
          </p:nvPr>
        </p:nvSpPr>
        <p:spPr>
          <a:xfrm>
            <a:off x="1198563" y="693738"/>
            <a:ext cx="4616450" cy="3462337"/>
          </a:xfrm>
          <a:ln/>
        </p:spPr>
      </p:sp>
      <p:sp>
        <p:nvSpPr>
          <p:cNvPr id="34819" name="Rectangle 3">
            <a:extLst>
              <a:ext uri="{FF2B5EF4-FFF2-40B4-BE49-F238E27FC236}">
                <a16:creationId xmlns:a16="http://schemas.microsoft.com/office/drawing/2014/main" id="{3DE4BF85-F5DB-59A5-C07A-E08B562A4C62}"/>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90875B3D-DA3F-2E78-34BD-32F3AAFA6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5D281-6053-1041-ADBB-79769C97FB9A}" type="slidenum">
              <a:rPr lang="en-US" altLang="en-US"/>
              <a:pPr>
                <a:spcBef>
                  <a:spcPct val="0"/>
                </a:spcBef>
              </a:pPr>
              <a:t>28</a:t>
            </a:fld>
            <a:endParaRPr lang="en-US" altLang="en-US"/>
          </a:p>
        </p:txBody>
      </p:sp>
      <p:sp>
        <p:nvSpPr>
          <p:cNvPr id="36866" name="Rectangle 2">
            <a:extLst>
              <a:ext uri="{FF2B5EF4-FFF2-40B4-BE49-F238E27FC236}">
                <a16:creationId xmlns:a16="http://schemas.microsoft.com/office/drawing/2014/main" id="{3BFBB709-0F57-3878-3DCE-065C79A4A5F1}"/>
              </a:ext>
            </a:extLst>
          </p:cNvPr>
          <p:cNvSpPr>
            <a:spLocks noGrp="1" noRot="1" noChangeAspect="1" noChangeArrowheads="1" noTextEdit="1"/>
          </p:cNvSpPr>
          <p:nvPr>
            <p:ph type="sldImg"/>
          </p:nvPr>
        </p:nvSpPr>
        <p:spPr>
          <a:xfrm>
            <a:off x="1198563" y="693738"/>
            <a:ext cx="4616450" cy="3462337"/>
          </a:xfrm>
          <a:ln/>
        </p:spPr>
      </p:sp>
      <p:sp>
        <p:nvSpPr>
          <p:cNvPr id="36867" name="Rectangle 3">
            <a:extLst>
              <a:ext uri="{FF2B5EF4-FFF2-40B4-BE49-F238E27FC236}">
                <a16:creationId xmlns:a16="http://schemas.microsoft.com/office/drawing/2014/main" id="{BC2499C5-66E6-0719-26F4-C8B09733C1CA}"/>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5E8F71F9-C7F3-E632-5DA0-89D238972A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1E6730-DDA6-DE4C-986F-14D750905204}" type="slidenum">
              <a:rPr lang="en-US" altLang="en-US"/>
              <a:pPr>
                <a:spcBef>
                  <a:spcPct val="0"/>
                </a:spcBef>
              </a:pPr>
              <a:t>33</a:t>
            </a:fld>
            <a:endParaRPr lang="en-US" altLang="en-US"/>
          </a:p>
        </p:txBody>
      </p:sp>
      <p:sp>
        <p:nvSpPr>
          <p:cNvPr id="45058" name="Rectangle 2">
            <a:extLst>
              <a:ext uri="{FF2B5EF4-FFF2-40B4-BE49-F238E27FC236}">
                <a16:creationId xmlns:a16="http://schemas.microsoft.com/office/drawing/2014/main" id="{2521AC6D-258D-8286-FB78-EF4D532E2B99}"/>
              </a:ext>
            </a:extLst>
          </p:cNvPr>
          <p:cNvSpPr>
            <a:spLocks noGrp="1" noRot="1" noChangeAspect="1" noChangeArrowheads="1" noTextEdit="1"/>
          </p:cNvSpPr>
          <p:nvPr>
            <p:ph type="sldImg"/>
          </p:nvPr>
        </p:nvSpPr>
        <p:spPr>
          <a:xfrm>
            <a:off x="1158875" y="673100"/>
            <a:ext cx="4692650" cy="3519488"/>
          </a:xfrm>
          <a:ln/>
        </p:spPr>
      </p:sp>
      <p:sp>
        <p:nvSpPr>
          <p:cNvPr id="45059" name="Rectangle 3">
            <a:extLst>
              <a:ext uri="{FF2B5EF4-FFF2-40B4-BE49-F238E27FC236}">
                <a16:creationId xmlns:a16="http://schemas.microsoft.com/office/drawing/2014/main" id="{E5679E8A-8910-7AFD-EF26-28D01CEE7E65}"/>
              </a:ext>
            </a:extLst>
          </p:cNvPr>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18493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0540A61C-D390-74DA-AB33-12BB199432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2BDFD0-6E77-C149-9EF9-C8F02170849C}" type="slidenum">
              <a:rPr lang="en-US" altLang="en-US"/>
              <a:pPr>
                <a:spcBef>
                  <a:spcPct val="0"/>
                </a:spcBef>
              </a:pPr>
              <a:t>49</a:t>
            </a:fld>
            <a:endParaRPr lang="en-US" altLang="en-US"/>
          </a:p>
        </p:txBody>
      </p:sp>
      <p:sp>
        <p:nvSpPr>
          <p:cNvPr id="71682" name="Rectangle 2">
            <a:extLst>
              <a:ext uri="{FF2B5EF4-FFF2-40B4-BE49-F238E27FC236}">
                <a16:creationId xmlns:a16="http://schemas.microsoft.com/office/drawing/2014/main" id="{C5F49542-0427-D8CA-D17C-783FFE3753F7}"/>
              </a:ext>
            </a:extLst>
          </p:cNvPr>
          <p:cNvSpPr>
            <a:spLocks noGrp="1" noRot="1" noChangeAspect="1" noChangeArrowheads="1" noTextEdit="1"/>
          </p:cNvSpPr>
          <p:nvPr>
            <p:ph type="sldImg"/>
          </p:nvPr>
        </p:nvSpPr>
        <p:spPr>
          <a:xfrm>
            <a:off x="1158875" y="673100"/>
            <a:ext cx="4692650" cy="3519488"/>
          </a:xfrm>
          <a:ln/>
        </p:spPr>
      </p:sp>
      <p:sp>
        <p:nvSpPr>
          <p:cNvPr id="71683" name="Rectangle 3">
            <a:extLst>
              <a:ext uri="{FF2B5EF4-FFF2-40B4-BE49-F238E27FC236}">
                <a16:creationId xmlns:a16="http://schemas.microsoft.com/office/drawing/2014/main" id="{7A2B473D-FD4B-73B0-A46B-8E0470DFEF27}"/>
              </a:ext>
            </a:extLst>
          </p:cNvPr>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PK" dirty="0"/>
              <a:t>You think you see million of colors but you basically just see three colors Red Green and Blue</a:t>
            </a:r>
          </a:p>
          <a:p>
            <a:pPr algn="l" rtl="0" latinLnBrk="0"/>
            <a:endParaRPr lang="en-PK" dirty="0"/>
          </a:p>
        </p:txBody>
      </p:sp>
    </p:spTree>
    <p:extLst>
      <p:ext uri="{BB962C8B-B14F-4D97-AF65-F5344CB8AC3E}">
        <p14:creationId xmlns:p14="http://schemas.microsoft.com/office/powerpoint/2010/main" val="137120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PK"/>
              <a:t>If we are focusing on Low Price and City and Hwy Milage may be CAR C should be our choice but we have to compromise on Passenger room and engine displacement</a:t>
            </a:r>
          </a:p>
        </p:txBody>
      </p:sp>
    </p:spTree>
    <p:extLst>
      <p:ext uri="{BB962C8B-B14F-4D97-AF65-F5344CB8AC3E}">
        <p14:creationId xmlns:p14="http://schemas.microsoft.com/office/powerpoint/2010/main" val="3711165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180CB096-FD71-0974-5621-8567D279F8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803A2D-4CBC-4C4C-BFE5-D0C2A767489A}" type="slidenum">
              <a:rPr lang="en-US" altLang="en-US"/>
              <a:pPr>
                <a:spcBef>
                  <a:spcPct val="0"/>
                </a:spcBef>
              </a:pPr>
              <a:t>79</a:t>
            </a:fld>
            <a:endParaRPr lang="en-US" altLang="en-US"/>
          </a:p>
        </p:txBody>
      </p:sp>
      <p:sp>
        <p:nvSpPr>
          <p:cNvPr id="81922" name="Rectangle 2">
            <a:extLst>
              <a:ext uri="{FF2B5EF4-FFF2-40B4-BE49-F238E27FC236}">
                <a16:creationId xmlns:a16="http://schemas.microsoft.com/office/drawing/2014/main" id="{F5E3E83A-CC1A-328C-770C-061A16B0E887}"/>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15F58AF8-69FC-1BAB-7D56-1763DCA39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23273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56003FD-26A4-9E09-FFC8-C5F9C6F1EF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A38C3D3-BC68-9541-B58A-48F1752F0660}" type="slidenum">
              <a:rPr lang="en-US" altLang="en-US"/>
              <a:pPr>
                <a:spcBef>
                  <a:spcPct val="0"/>
                </a:spcBef>
              </a:pPr>
              <a:t>80</a:t>
            </a:fld>
            <a:endParaRPr lang="en-US" altLang="en-US"/>
          </a:p>
        </p:txBody>
      </p:sp>
      <p:sp>
        <p:nvSpPr>
          <p:cNvPr id="83970" name="Rectangle 2">
            <a:extLst>
              <a:ext uri="{FF2B5EF4-FFF2-40B4-BE49-F238E27FC236}">
                <a16:creationId xmlns:a16="http://schemas.microsoft.com/office/drawing/2014/main" id="{87B7C1B4-C1A2-FC13-FE1A-F092B3E89E9F}"/>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8F4BBCC5-221E-6F43-4220-55D1EE0ADC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2315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3905180-5C4F-BE01-2F05-CA2D6C1B6C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D048A2-AE2E-284A-BD2E-D5CE2983278A}" type="slidenum">
              <a:rPr lang="en-US" altLang="en-US"/>
              <a:pPr>
                <a:spcBef>
                  <a:spcPct val="0"/>
                </a:spcBef>
              </a:pPr>
              <a:t>81</a:t>
            </a:fld>
            <a:endParaRPr lang="en-US" altLang="en-US"/>
          </a:p>
        </p:txBody>
      </p:sp>
      <p:sp>
        <p:nvSpPr>
          <p:cNvPr id="86018" name="Rectangle 2">
            <a:extLst>
              <a:ext uri="{FF2B5EF4-FFF2-40B4-BE49-F238E27FC236}">
                <a16:creationId xmlns:a16="http://schemas.microsoft.com/office/drawing/2014/main" id="{F4127465-DB45-CE56-99B9-4E3EA6CBDFCE}"/>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B53C34AF-D8EE-241B-2AD1-04DFAD6D07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6873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4CBCFFBE-592F-4317-D80D-4090EBD6A1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77EDAB-F630-CE4F-8BFE-A56B9565E7BF}" type="slidenum">
              <a:rPr lang="en-US" altLang="en-US"/>
              <a:pPr>
                <a:spcBef>
                  <a:spcPct val="0"/>
                </a:spcBef>
              </a:pPr>
              <a:t>85</a:t>
            </a:fld>
            <a:endParaRPr lang="en-US" altLang="en-US"/>
          </a:p>
        </p:txBody>
      </p:sp>
      <p:sp>
        <p:nvSpPr>
          <p:cNvPr id="100354" name="Rectangle 2">
            <a:extLst>
              <a:ext uri="{FF2B5EF4-FFF2-40B4-BE49-F238E27FC236}">
                <a16:creationId xmlns:a16="http://schemas.microsoft.com/office/drawing/2014/main" id="{668ED646-7FE5-22B6-8845-E70756AA7351}"/>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BFE924AB-BE88-11CB-2434-15BFBDBFFF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2992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574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PK" dirty="0"/>
              <a:t> f1 =      (1-0.5)/10  = 0.05 f2 = 0.15. ….. f10 = 9.95</a:t>
            </a:r>
          </a:p>
        </p:txBody>
      </p:sp>
    </p:spTree>
    <p:extLst>
      <p:ext uri="{BB962C8B-B14F-4D97-AF65-F5344CB8AC3E}">
        <p14:creationId xmlns:p14="http://schemas.microsoft.com/office/powerpoint/2010/main" val="100320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27A6882D-CEE3-BB68-89C4-DF932661CE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400367-D66B-B84D-A9DA-281C74F20187}" type="slidenum">
              <a:rPr lang="en-US" altLang="en-US"/>
              <a:pPr>
                <a:spcBef>
                  <a:spcPct val="0"/>
                </a:spcBef>
              </a:pPr>
              <a:t>95</a:t>
            </a:fld>
            <a:endParaRPr lang="en-US" altLang="en-US"/>
          </a:p>
        </p:txBody>
      </p:sp>
      <p:sp>
        <p:nvSpPr>
          <p:cNvPr id="90114" name="Rectangle 2">
            <a:extLst>
              <a:ext uri="{FF2B5EF4-FFF2-40B4-BE49-F238E27FC236}">
                <a16:creationId xmlns:a16="http://schemas.microsoft.com/office/drawing/2014/main" id="{67303387-ACB6-715D-50CC-8E66FCAA23B7}"/>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69EF2A12-7237-0AC8-2B51-E45D520DF2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A71EB4DA-CB4A-96F2-38FE-86411D0A9CB1}"/>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2EC7D673-0968-8248-B933-E42405044BF7}" type="slidenum">
              <a:rPr lang="en-US" altLang="en-US"/>
              <a:pPr algn="r">
                <a:spcBef>
                  <a:spcPct val="0"/>
                </a:spcBef>
              </a:pPr>
              <a:t>96</a:t>
            </a:fld>
            <a:endParaRPr lang="en-US" altLang="en-US"/>
          </a:p>
        </p:txBody>
      </p:sp>
      <p:sp>
        <p:nvSpPr>
          <p:cNvPr id="92162" name="Rectangle 2">
            <a:extLst>
              <a:ext uri="{FF2B5EF4-FFF2-40B4-BE49-F238E27FC236}">
                <a16:creationId xmlns:a16="http://schemas.microsoft.com/office/drawing/2014/main" id="{017800EA-6820-8F92-7E9D-6ED4D5C3FBE4}"/>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AF45D13A-22DA-2F2F-8BD6-451413B1C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5931F58A-3485-68B8-23CE-D07610414D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ADC469-9057-4244-967C-45765FF470B2}" type="slidenum">
              <a:rPr lang="en-US" altLang="en-US"/>
              <a:pPr>
                <a:spcBef>
                  <a:spcPct val="0"/>
                </a:spcBef>
              </a:pPr>
              <a:t>99</a:t>
            </a:fld>
            <a:endParaRPr lang="en-US" altLang="en-US"/>
          </a:p>
        </p:txBody>
      </p:sp>
      <p:sp>
        <p:nvSpPr>
          <p:cNvPr id="108546" name="Rectangle 2">
            <a:extLst>
              <a:ext uri="{FF2B5EF4-FFF2-40B4-BE49-F238E27FC236}">
                <a16:creationId xmlns:a16="http://schemas.microsoft.com/office/drawing/2014/main" id="{90739988-6251-3EE1-3D7E-9D3941CF6E82}"/>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9FF5B5C9-CA59-BDB6-EE80-B56553C710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415BF83C-A498-D615-710E-E827177D5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CCCEF1-9ED7-3A40-92EF-D3FA82FCEB6C}" type="slidenum">
              <a:rPr lang="en-US" altLang="en-US"/>
              <a:pPr>
                <a:spcBef>
                  <a:spcPct val="0"/>
                </a:spcBef>
              </a:pPr>
              <a:t>100</a:t>
            </a:fld>
            <a:endParaRPr lang="en-US" altLang="en-US"/>
          </a:p>
        </p:txBody>
      </p:sp>
      <p:sp>
        <p:nvSpPr>
          <p:cNvPr id="110594" name="Rectangle 2">
            <a:extLst>
              <a:ext uri="{FF2B5EF4-FFF2-40B4-BE49-F238E27FC236}">
                <a16:creationId xmlns:a16="http://schemas.microsoft.com/office/drawing/2014/main" id="{7147D357-96FC-A3C3-3177-D4047644B840}"/>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9BC3FD44-338D-AEBA-3998-8A3106A6C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BE8A9F6A-F8D2-ACA6-9575-E53B971BF4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EB323F-EDA6-944D-9045-57A191B0478D}" type="slidenum">
              <a:rPr lang="en-US" altLang="en-US"/>
              <a:pPr>
                <a:spcBef>
                  <a:spcPct val="0"/>
                </a:spcBef>
              </a:pPr>
              <a:t>101</a:t>
            </a:fld>
            <a:endParaRPr lang="en-US" altLang="en-US"/>
          </a:p>
        </p:txBody>
      </p:sp>
      <p:sp>
        <p:nvSpPr>
          <p:cNvPr id="112642" name="Rectangle 2">
            <a:extLst>
              <a:ext uri="{FF2B5EF4-FFF2-40B4-BE49-F238E27FC236}">
                <a16:creationId xmlns:a16="http://schemas.microsoft.com/office/drawing/2014/main" id="{18C518D7-AF93-B81A-B142-43B93F2EC102}"/>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A0995079-88F3-89B0-097C-D7082AA187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5518FD9F-CA06-DDD4-820D-0DA798EBD3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52D885-B644-234D-ABA2-4FC24589CBE1}" type="slidenum">
              <a:rPr lang="en-US" altLang="en-US"/>
              <a:pPr>
                <a:spcBef>
                  <a:spcPct val="0"/>
                </a:spcBef>
              </a:pPr>
              <a:t>102</a:t>
            </a:fld>
            <a:endParaRPr lang="en-US" altLang="en-US"/>
          </a:p>
        </p:txBody>
      </p:sp>
      <p:sp>
        <p:nvSpPr>
          <p:cNvPr id="114690" name="Rectangle 2">
            <a:extLst>
              <a:ext uri="{FF2B5EF4-FFF2-40B4-BE49-F238E27FC236}">
                <a16:creationId xmlns:a16="http://schemas.microsoft.com/office/drawing/2014/main" id="{4622A7B8-A33A-71D2-035A-B36E2A44C364}"/>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7EFC9A1C-049E-62EE-6BD0-61A10E073E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DB0F65FB-340C-47C9-AA4C-65C83362D9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3E08D1-3095-5840-8FF5-90B9DBD1AC4E}" type="slidenum">
              <a:rPr lang="en-US" altLang="en-US"/>
              <a:pPr>
                <a:spcBef>
                  <a:spcPct val="0"/>
                </a:spcBef>
              </a:pPr>
              <a:t>103</a:t>
            </a:fld>
            <a:endParaRPr lang="en-US" altLang="en-US"/>
          </a:p>
        </p:txBody>
      </p:sp>
      <p:sp>
        <p:nvSpPr>
          <p:cNvPr id="116738" name="Rectangle 2">
            <a:extLst>
              <a:ext uri="{FF2B5EF4-FFF2-40B4-BE49-F238E27FC236}">
                <a16:creationId xmlns:a16="http://schemas.microsoft.com/office/drawing/2014/main" id="{59043152-64AE-09DF-3497-9AE99AAEB20E}"/>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32192D40-1233-7931-45AE-2F8279C435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3AFE36D7-7060-28AB-9173-67AD3CCD3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452808D-1676-6F47-B3DB-227D7C31AA00}" type="slidenum">
              <a:rPr lang="en-US" altLang="en-US"/>
              <a:pPr>
                <a:spcBef>
                  <a:spcPct val="0"/>
                </a:spcBef>
              </a:pPr>
              <a:t>104</a:t>
            </a:fld>
            <a:endParaRPr lang="en-US" altLang="en-US"/>
          </a:p>
        </p:txBody>
      </p:sp>
      <p:sp>
        <p:nvSpPr>
          <p:cNvPr id="118786" name="Rectangle 2">
            <a:extLst>
              <a:ext uri="{FF2B5EF4-FFF2-40B4-BE49-F238E27FC236}">
                <a16:creationId xmlns:a16="http://schemas.microsoft.com/office/drawing/2014/main" id="{2EE4EAA7-CFF5-322B-9EC0-F27CBB96651C}"/>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485D209-DE84-2798-5996-69F6BEC7E2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endParaRPr lang="en-PK" dirty="0"/>
          </a:p>
        </p:txBody>
      </p:sp>
    </p:spTree>
    <p:extLst>
      <p:ext uri="{BB962C8B-B14F-4D97-AF65-F5344CB8AC3E}">
        <p14:creationId xmlns:p14="http://schemas.microsoft.com/office/powerpoint/2010/main" val="241677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801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225B753-9DD0-3B54-ECEF-EB4BEAA0F8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55E7A56-C193-EE49-B6C2-3C3356111E12}" type="slidenum">
              <a:rPr lang="en-US" altLang="en-PK" sz="1200">
                <a:latin typeface="Times New Roman" panose="02020603050405020304" pitchFamily="18" charset="0"/>
              </a:rPr>
              <a:pPr/>
              <a:t>122</a:t>
            </a:fld>
            <a:endParaRPr lang="en-US" altLang="en-PK" sz="1200">
              <a:latin typeface="Times New Roman" panose="02020603050405020304" pitchFamily="18" charset="0"/>
            </a:endParaRPr>
          </a:p>
        </p:txBody>
      </p:sp>
      <p:sp>
        <p:nvSpPr>
          <p:cNvPr id="119811" name="Rectangle 2">
            <a:extLst>
              <a:ext uri="{FF2B5EF4-FFF2-40B4-BE49-F238E27FC236}">
                <a16:creationId xmlns:a16="http://schemas.microsoft.com/office/drawing/2014/main" id="{3C11E432-402D-7992-98E6-A58463D5C30F}"/>
              </a:ext>
            </a:extLst>
          </p:cNvPr>
          <p:cNvSpPr>
            <a:spLocks noGrp="1" noRot="1" noChangeAspect="1" noChangeArrowheads="1" noTextEdit="1"/>
          </p:cNvSpPr>
          <p:nvPr>
            <p:ph type="sldImg"/>
          </p:nvPr>
        </p:nvSpPr>
        <p:spPr>
          <a:xfrm>
            <a:off x="1208088" y="700088"/>
            <a:ext cx="4598987" cy="3449637"/>
          </a:xfrm>
          <a:ln/>
        </p:spPr>
      </p:sp>
      <p:sp>
        <p:nvSpPr>
          <p:cNvPr id="119812" name="Rectangle 3">
            <a:extLst>
              <a:ext uri="{FF2B5EF4-FFF2-40B4-BE49-F238E27FC236}">
                <a16:creationId xmlns:a16="http://schemas.microsoft.com/office/drawing/2014/main" id="{4BED2CB9-202F-303F-718C-2A29B2668E49}"/>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2189B7F2-65C3-31F7-9697-3903939AD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AC0DF72-E2FD-9745-B9CB-0B5DABAFD829}" type="slidenum">
              <a:rPr lang="en-US" altLang="en-PK" sz="1200">
                <a:latin typeface="Times New Roman" panose="02020603050405020304" pitchFamily="18" charset="0"/>
              </a:rPr>
              <a:pPr/>
              <a:t>123</a:t>
            </a:fld>
            <a:endParaRPr lang="en-US" altLang="en-PK" sz="1200">
              <a:latin typeface="Times New Roman" panose="02020603050405020304" pitchFamily="18" charset="0"/>
            </a:endParaRPr>
          </a:p>
        </p:txBody>
      </p:sp>
      <p:sp>
        <p:nvSpPr>
          <p:cNvPr id="120835" name="Rectangle 2">
            <a:extLst>
              <a:ext uri="{FF2B5EF4-FFF2-40B4-BE49-F238E27FC236}">
                <a16:creationId xmlns:a16="http://schemas.microsoft.com/office/drawing/2014/main" id="{4A1EB80A-A169-8354-2C6E-DDCF9C9F0961}"/>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1094DC21-0F4D-247F-0EFF-BBC890317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EC6DC473-D65F-2BA1-BE69-5F2FD41162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7194357-17D8-E949-826F-4C5C8FC77839}" type="slidenum">
              <a:rPr lang="en-US" altLang="en-PK" sz="1200">
                <a:latin typeface="Times New Roman" panose="02020603050405020304" pitchFamily="18" charset="0"/>
              </a:rPr>
              <a:pPr/>
              <a:t>131</a:t>
            </a:fld>
            <a:endParaRPr lang="en-US" altLang="en-PK" sz="1200">
              <a:latin typeface="Times New Roman" panose="02020603050405020304" pitchFamily="18" charset="0"/>
            </a:endParaRPr>
          </a:p>
        </p:txBody>
      </p:sp>
      <p:sp>
        <p:nvSpPr>
          <p:cNvPr id="124931" name="Rectangle 2">
            <a:extLst>
              <a:ext uri="{FF2B5EF4-FFF2-40B4-BE49-F238E27FC236}">
                <a16:creationId xmlns:a16="http://schemas.microsoft.com/office/drawing/2014/main" id="{17BD9072-A827-E9B9-EABC-C51DB6540376}"/>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08994D21-CD13-A805-74DC-C41F9D9100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7E4A470F-580E-FCE8-AC40-11A306C737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C3CC7D-5D8A-A84D-B0EB-E10C9CCF2F98}" type="slidenum">
              <a:rPr lang="en-US" altLang="en-PK" sz="1200">
                <a:latin typeface="Times New Roman" panose="02020603050405020304" pitchFamily="18" charset="0"/>
              </a:rPr>
              <a:pPr/>
              <a:t>132</a:t>
            </a:fld>
            <a:endParaRPr lang="en-US" altLang="en-PK" sz="1200">
              <a:latin typeface="Times New Roman" panose="02020603050405020304" pitchFamily="18" charset="0"/>
            </a:endParaRPr>
          </a:p>
        </p:txBody>
      </p:sp>
      <p:sp>
        <p:nvSpPr>
          <p:cNvPr id="125955" name="Rectangle 2">
            <a:extLst>
              <a:ext uri="{FF2B5EF4-FFF2-40B4-BE49-F238E27FC236}">
                <a16:creationId xmlns:a16="http://schemas.microsoft.com/office/drawing/2014/main" id="{7F785914-DC44-F8C2-B965-857824550630}"/>
              </a:ext>
            </a:extLst>
          </p:cNvPr>
          <p:cNvSpPr>
            <a:spLocks noGrp="1" noRot="1" noChangeAspect="1" noChangeArrowheads="1" noTextEdit="1"/>
          </p:cNvSpPr>
          <p:nvPr>
            <p:ph type="sldImg"/>
          </p:nvPr>
        </p:nvSpPr>
        <p:spPr>
          <a:xfrm>
            <a:off x="1208088" y="700088"/>
            <a:ext cx="4598987" cy="3449637"/>
          </a:xfrm>
          <a:ln/>
        </p:spPr>
      </p:sp>
      <p:sp>
        <p:nvSpPr>
          <p:cNvPr id="125956" name="Rectangle 3">
            <a:extLst>
              <a:ext uri="{FF2B5EF4-FFF2-40B4-BE49-F238E27FC236}">
                <a16:creationId xmlns:a16="http://schemas.microsoft.com/office/drawing/2014/main" id="{5A3D914E-5C08-4E22-415C-99FFE72FEA09}"/>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EB49322-CC94-4CC5-04F6-341655383E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17538CC-E32D-5745-BC83-634F312980EE}" type="slidenum">
              <a:rPr lang="en-US" altLang="en-PK" sz="1200">
                <a:latin typeface="Times New Roman" panose="02020603050405020304" pitchFamily="18" charset="0"/>
              </a:rPr>
              <a:pPr/>
              <a:t>133</a:t>
            </a:fld>
            <a:endParaRPr lang="en-US" altLang="en-PK" sz="1200">
              <a:latin typeface="Times New Roman" panose="02020603050405020304" pitchFamily="18" charset="0"/>
            </a:endParaRPr>
          </a:p>
        </p:txBody>
      </p:sp>
      <p:sp>
        <p:nvSpPr>
          <p:cNvPr id="126979" name="Rectangle 2">
            <a:extLst>
              <a:ext uri="{FF2B5EF4-FFF2-40B4-BE49-F238E27FC236}">
                <a16:creationId xmlns:a16="http://schemas.microsoft.com/office/drawing/2014/main" id="{1699F249-E777-14CF-BA00-979B286A2F1A}"/>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30DEBA47-35B1-C590-0247-D653A0CF7E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081ECD52-DAD3-8400-076B-96D832FF9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CC55EEB-3A8E-3146-9BE6-0C015620D7DF}" type="slidenum">
              <a:rPr lang="en-US" altLang="en-PK" sz="1200">
                <a:latin typeface="Times New Roman" panose="02020603050405020304" pitchFamily="18" charset="0"/>
              </a:rPr>
              <a:pPr/>
              <a:t>134</a:t>
            </a:fld>
            <a:endParaRPr lang="en-US" altLang="en-PK" sz="1200">
              <a:latin typeface="Times New Roman" panose="02020603050405020304" pitchFamily="18" charset="0"/>
            </a:endParaRPr>
          </a:p>
        </p:txBody>
      </p:sp>
      <p:sp>
        <p:nvSpPr>
          <p:cNvPr id="128003" name="Rectangle 2">
            <a:extLst>
              <a:ext uri="{FF2B5EF4-FFF2-40B4-BE49-F238E27FC236}">
                <a16:creationId xmlns:a16="http://schemas.microsoft.com/office/drawing/2014/main" id="{16B83CFE-EFD7-1A4F-3C56-26DA73026BD0}"/>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79B8C43D-6F99-BEA0-BED3-7FFEFE5CB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PK"/>
              <a:t> </a:t>
            </a:r>
          </a:p>
          <a:p>
            <a:endParaRPr lang="en-US" altLang="en-P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6A8A2A21-8F69-0FC5-0DDA-997BF7E465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0AAA53D-A745-894F-BB29-ED7B95A81F4B}" type="slidenum">
              <a:rPr lang="en-US" altLang="en-PK" sz="1200">
                <a:latin typeface="Times New Roman" panose="02020603050405020304" pitchFamily="18" charset="0"/>
              </a:rPr>
              <a:pPr/>
              <a:t>135</a:t>
            </a:fld>
            <a:endParaRPr lang="en-US" altLang="en-PK" sz="1200">
              <a:latin typeface="Times New Roman" panose="02020603050405020304" pitchFamily="18" charset="0"/>
            </a:endParaRPr>
          </a:p>
        </p:txBody>
      </p:sp>
      <p:sp>
        <p:nvSpPr>
          <p:cNvPr id="129027" name="Rectangle 2">
            <a:extLst>
              <a:ext uri="{FF2B5EF4-FFF2-40B4-BE49-F238E27FC236}">
                <a16:creationId xmlns:a16="http://schemas.microsoft.com/office/drawing/2014/main" id="{557C96F3-48CD-F742-D7BC-CE3DED57BB6B}"/>
              </a:ext>
            </a:extLst>
          </p:cNvPr>
          <p:cNvSpPr>
            <a:spLocks noGrp="1" noRot="1" noChangeAspect="1" noChangeArrowheads="1" noTextEdit="1"/>
          </p:cNvSpPr>
          <p:nvPr>
            <p:ph type="sldImg"/>
          </p:nvPr>
        </p:nvSpPr>
        <p:spPr>
          <a:xfrm>
            <a:off x="1208088" y="700088"/>
            <a:ext cx="4598987" cy="3449637"/>
          </a:xfrm>
          <a:ln/>
        </p:spPr>
      </p:sp>
      <p:sp>
        <p:nvSpPr>
          <p:cNvPr id="129028" name="Rectangle 3">
            <a:extLst>
              <a:ext uri="{FF2B5EF4-FFF2-40B4-BE49-F238E27FC236}">
                <a16:creationId xmlns:a16="http://schemas.microsoft.com/office/drawing/2014/main" id="{F0C43454-3C34-D18C-E4BF-2C55D1E7D9CE}"/>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503068E3-4DCE-3B52-3625-7E977B976A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F363810-9BBD-CE4D-A427-0FC75E24452C}" type="slidenum">
              <a:rPr lang="en-US" altLang="en-PK" sz="1200">
                <a:latin typeface="Times New Roman" panose="02020603050405020304" pitchFamily="18" charset="0"/>
              </a:rPr>
              <a:pPr/>
              <a:t>136</a:t>
            </a:fld>
            <a:endParaRPr lang="en-US" altLang="en-PK" sz="1200">
              <a:latin typeface="Times New Roman" panose="02020603050405020304" pitchFamily="18" charset="0"/>
            </a:endParaRPr>
          </a:p>
        </p:txBody>
      </p:sp>
      <p:sp>
        <p:nvSpPr>
          <p:cNvPr id="130051" name="Rectangle 2">
            <a:extLst>
              <a:ext uri="{FF2B5EF4-FFF2-40B4-BE49-F238E27FC236}">
                <a16:creationId xmlns:a16="http://schemas.microsoft.com/office/drawing/2014/main" id="{17B1B8A7-3274-5341-D873-AE949084F3A6}"/>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11969C2C-DCC9-9CD5-B661-972A01C3B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496248CD-EFE1-F0A6-5607-BC50452A29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4BDC5C1-9DA8-2D40-A5E4-F02314647CB9}" type="slidenum">
              <a:rPr lang="en-US" altLang="en-PK" sz="1200">
                <a:latin typeface="Times New Roman" panose="02020603050405020304" pitchFamily="18" charset="0"/>
              </a:rPr>
              <a:pPr/>
              <a:t>137</a:t>
            </a:fld>
            <a:endParaRPr lang="en-US" altLang="en-PK" sz="1200">
              <a:latin typeface="Times New Roman" panose="02020603050405020304" pitchFamily="18" charset="0"/>
            </a:endParaRPr>
          </a:p>
        </p:txBody>
      </p:sp>
      <p:sp>
        <p:nvSpPr>
          <p:cNvPr id="131075" name="Rectangle 2">
            <a:extLst>
              <a:ext uri="{FF2B5EF4-FFF2-40B4-BE49-F238E27FC236}">
                <a16:creationId xmlns:a16="http://schemas.microsoft.com/office/drawing/2014/main" id="{3D13F604-D37A-7252-F1D9-EA27D473B0CC}"/>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94E0461-7B36-722A-ED29-967792D583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150927AE-E1E2-BFE8-D689-197F858D30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F119299-72A3-5D40-817B-319B7C0B3384}" type="slidenum">
              <a:rPr lang="en-US" altLang="en-PK" sz="1200">
                <a:latin typeface="Times New Roman" panose="02020603050405020304" pitchFamily="18" charset="0"/>
              </a:rPr>
              <a:pPr/>
              <a:t>138</a:t>
            </a:fld>
            <a:endParaRPr lang="en-US" altLang="en-PK" sz="1200">
              <a:latin typeface="Times New Roman" panose="02020603050405020304" pitchFamily="18" charset="0"/>
            </a:endParaRPr>
          </a:p>
        </p:txBody>
      </p:sp>
      <p:sp>
        <p:nvSpPr>
          <p:cNvPr id="132099" name="Rectangle 2">
            <a:extLst>
              <a:ext uri="{FF2B5EF4-FFF2-40B4-BE49-F238E27FC236}">
                <a16:creationId xmlns:a16="http://schemas.microsoft.com/office/drawing/2014/main" id="{8C826549-0EA4-212C-5F65-44D50013BE8A}"/>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18263DB9-DCAE-79D7-5614-BE827C2A4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912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5651FF3-DEFC-C595-FBB8-780AC5CA28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B8B8AAA-3C32-2540-A7EF-98BE56573AC5}" type="slidenum">
              <a:rPr lang="en-US" altLang="en-PK" sz="1200">
                <a:latin typeface="Times New Roman" panose="02020603050405020304" pitchFamily="18" charset="0"/>
              </a:rPr>
              <a:pPr/>
              <a:t>139</a:t>
            </a:fld>
            <a:endParaRPr lang="en-US" altLang="en-PK" sz="1200">
              <a:latin typeface="Times New Roman" panose="02020603050405020304" pitchFamily="18" charset="0"/>
            </a:endParaRPr>
          </a:p>
        </p:txBody>
      </p:sp>
      <p:sp>
        <p:nvSpPr>
          <p:cNvPr id="133123" name="Rectangle 2">
            <a:extLst>
              <a:ext uri="{FF2B5EF4-FFF2-40B4-BE49-F238E27FC236}">
                <a16:creationId xmlns:a16="http://schemas.microsoft.com/office/drawing/2014/main" id="{64F23AB6-AA05-508F-AC1C-297257C69BEA}"/>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27EB286F-1BFD-03C6-FCBD-A1DEBA5A1F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E7F2CB0-5ADC-ACCD-B869-87E0AC9487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3F763BA-4718-AA41-8D37-4457C0FB3A21}" type="slidenum">
              <a:rPr lang="en-US" altLang="en-PK" sz="1200">
                <a:latin typeface="Times New Roman" panose="02020603050405020304" pitchFamily="18" charset="0"/>
              </a:rPr>
              <a:pPr/>
              <a:t>140</a:t>
            </a:fld>
            <a:endParaRPr lang="en-US" altLang="en-PK" sz="1200">
              <a:latin typeface="Times New Roman" panose="02020603050405020304" pitchFamily="18" charset="0"/>
            </a:endParaRPr>
          </a:p>
        </p:txBody>
      </p:sp>
      <p:sp>
        <p:nvSpPr>
          <p:cNvPr id="135171" name="Rectangle 2">
            <a:extLst>
              <a:ext uri="{FF2B5EF4-FFF2-40B4-BE49-F238E27FC236}">
                <a16:creationId xmlns:a16="http://schemas.microsoft.com/office/drawing/2014/main" id="{355838C4-82D3-EBA3-9E4B-5A2E1FB2D36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C6688381-6E55-76A0-EB12-D5EB8060B9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89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45576962-9332-5198-077F-6FE5DF3B575C}"/>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F30767EB-B6D3-CE1C-D355-AF0E5C3BA6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6627" name="Slide Number Placeholder 3">
            <a:extLst>
              <a:ext uri="{FF2B5EF4-FFF2-40B4-BE49-F238E27FC236}">
                <a16:creationId xmlns:a16="http://schemas.microsoft.com/office/drawing/2014/main" id="{8D914AFF-F7C7-7858-8E44-3498565684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CE2841-2408-7D41-BAD8-7FEE69F14033}" type="slidenum">
              <a:rPr lang="en-US" altLang="en-US"/>
              <a:pPr>
                <a:spcBef>
                  <a:spcPct val="0"/>
                </a:spcBef>
              </a:pPr>
              <a:t>23</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B252848-3435-BABF-0EA7-3E9E4E76B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F4D90CF-03C8-8247-B164-F0B8FDCAA601}" type="slidenum">
              <a:rPr lang="en-US" altLang="en-US"/>
              <a:pPr>
                <a:spcBef>
                  <a:spcPct val="0"/>
                </a:spcBef>
              </a:pPr>
              <a:t>24</a:t>
            </a:fld>
            <a:endParaRPr lang="en-US" altLang="en-US"/>
          </a:p>
        </p:txBody>
      </p:sp>
      <p:sp>
        <p:nvSpPr>
          <p:cNvPr id="28674" name="Rectangle 2">
            <a:extLst>
              <a:ext uri="{FF2B5EF4-FFF2-40B4-BE49-F238E27FC236}">
                <a16:creationId xmlns:a16="http://schemas.microsoft.com/office/drawing/2014/main" id="{E5FDB808-0DF3-4D1E-7C33-79123988691A}"/>
              </a:ext>
            </a:extLst>
          </p:cNvPr>
          <p:cNvSpPr>
            <a:spLocks noGrp="1" noRot="1" noChangeAspect="1" noChangeArrowheads="1" noTextEdit="1"/>
          </p:cNvSpPr>
          <p:nvPr>
            <p:ph type="sldImg"/>
          </p:nvPr>
        </p:nvSpPr>
        <p:spPr>
          <a:xfrm>
            <a:off x="1198563" y="693738"/>
            <a:ext cx="4616450" cy="3462337"/>
          </a:xfrm>
          <a:ln/>
        </p:spPr>
      </p:sp>
      <p:sp>
        <p:nvSpPr>
          <p:cNvPr id="28675" name="Rectangle 3">
            <a:extLst>
              <a:ext uri="{FF2B5EF4-FFF2-40B4-BE49-F238E27FC236}">
                <a16:creationId xmlns:a16="http://schemas.microsoft.com/office/drawing/2014/main" id="{C28AC855-AC38-B082-626E-7B35A55A3F72}"/>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4890099-06D3-0349-5989-DBB1EF4A32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7E9AE-A100-CC40-BD5E-BDBF89BD40B9}" type="slidenum">
              <a:rPr lang="en-US" altLang="en-US"/>
              <a:pPr>
                <a:spcBef>
                  <a:spcPct val="0"/>
                </a:spcBef>
              </a:pPr>
              <a:t>25</a:t>
            </a:fld>
            <a:endParaRPr lang="en-US" altLang="en-US"/>
          </a:p>
        </p:txBody>
      </p:sp>
      <p:sp>
        <p:nvSpPr>
          <p:cNvPr id="30722" name="Rectangle 2">
            <a:extLst>
              <a:ext uri="{FF2B5EF4-FFF2-40B4-BE49-F238E27FC236}">
                <a16:creationId xmlns:a16="http://schemas.microsoft.com/office/drawing/2014/main" id="{CC661C7E-2AFD-6571-B54A-C166CD5681B9}"/>
              </a:ext>
            </a:extLst>
          </p:cNvPr>
          <p:cNvSpPr>
            <a:spLocks noGrp="1" noRot="1" noChangeAspect="1" noChangeArrowheads="1" noTextEdit="1"/>
          </p:cNvSpPr>
          <p:nvPr>
            <p:ph type="sldImg"/>
          </p:nvPr>
        </p:nvSpPr>
        <p:spPr>
          <a:xfrm>
            <a:off x="1198563" y="693738"/>
            <a:ext cx="4616450" cy="3462337"/>
          </a:xfrm>
          <a:ln/>
        </p:spPr>
      </p:sp>
      <p:sp>
        <p:nvSpPr>
          <p:cNvPr id="30723" name="Rectangle 3">
            <a:extLst>
              <a:ext uri="{FF2B5EF4-FFF2-40B4-BE49-F238E27FC236}">
                <a16:creationId xmlns:a16="http://schemas.microsoft.com/office/drawing/2014/main" id="{A6C91B3A-1002-E6C4-AD14-107D8F78FA14}"/>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208EFA8B-6469-2A3E-0154-7E5085FD5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D15EAB-9D48-2442-93D2-CC8E336BCCF7}" type="slidenum">
              <a:rPr lang="en-US" altLang="en-US"/>
              <a:pPr>
                <a:spcBef>
                  <a:spcPct val="0"/>
                </a:spcBef>
              </a:pPr>
              <a:t>26</a:t>
            </a:fld>
            <a:endParaRPr lang="en-US" altLang="en-US"/>
          </a:p>
        </p:txBody>
      </p:sp>
      <p:sp>
        <p:nvSpPr>
          <p:cNvPr id="32770" name="Rectangle 2">
            <a:extLst>
              <a:ext uri="{FF2B5EF4-FFF2-40B4-BE49-F238E27FC236}">
                <a16:creationId xmlns:a16="http://schemas.microsoft.com/office/drawing/2014/main" id="{4F93D638-448E-FB90-0BA7-3AB5BBE22666}"/>
              </a:ext>
            </a:extLst>
          </p:cNvPr>
          <p:cNvSpPr>
            <a:spLocks noGrp="1" noRot="1" noChangeAspect="1" noChangeArrowheads="1" noTextEdit="1"/>
          </p:cNvSpPr>
          <p:nvPr>
            <p:ph type="sldImg"/>
          </p:nvPr>
        </p:nvSpPr>
        <p:spPr>
          <a:xfrm>
            <a:off x="1198563" y="693738"/>
            <a:ext cx="4616450" cy="3462337"/>
          </a:xfrm>
          <a:ln/>
        </p:spPr>
      </p:sp>
      <p:sp>
        <p:nvSpPr>
          <p:cNvPr id="32771" name="Rectangle 3">
            <a:extLst>
              <a:ext uri="{FF2B5EF4-FFF2-40B4-BE49-F238E27FC236}">
                <a16:creationId xmlns:a16="http://schemas.microsoft.com/office/drawing/2014/main" id="{F1A35041-54D4-F4BE-25BF-7D6DA603166E}"/>
              </a:ext>
            </a:extLst>
          </p:cNvPr>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1219200" y="3886200"/>
            <a:ext cx="6858000" cy="990600"/>
          </a:xfrm>
          <a:prstGeom prst="rect">
            <a:avLst/>
          </a:prstGeom>
        </p:spPr>
        <p:txBody>
          <a:bodyPr anchor="t"/>
          <a:lstStyle>
            <a:lvl1pPr algn="r">
              <a:defRPr>
                <a:solidFill>
                  <a:srgbClr val="000000"/>
                </a:solidFill>
              </a:defRPr>
            </a:lvl1pPr>
          </a:lstStyle>
          <a:p>
            <a:r>
              <a:t>Title Text</a:t>
            </a:r>
          </a:p>
        </p:txBody>
      </p:sp>
      <p:sp>
        <p:nvSpPr>
          <p:cNvPr id="15" name="Body Level One…"/>
          <p:cNvSpPr txBox="1">
            <a:spLocks noGrp="1"/>
          </p:cNvSpPr>
          <p:nvPr>
            <p:ph type="body" sz="quarter" idx="1"/>
          </p:nvPr>
        </p:nvSpPr>
        <p:spPr>
          <a:xfrm>
            <a:off x="1219200" y="5124450"/>
            <a:ext cx="6858000" cy="533400"/>
          </a:xfrm>
          <a:prstGeom prst="rect">
            <a:avLst/>
          </a:prstGeom>
        </p:spPr>
        <p:txBody>
          <a:bodyPr/>
          <a:lstStyle>
            <a:lvl1pPr marL="0" indent="0" algn="r">
              <a:buClrTx/>
              <a:buSzTx/>
              <a:buNone/>
              <a:defRPr sz="2000">
                <a:solidFill>
                  <a:srgbClr val="464653"/>
                </a:solidFill>
                <a:latin typeface="Bookman Old Style"/>
                <a:ea typeface="Bookman Old Style"/>
                <a:cs typeface="Bookman Old Style"/>
                <a:sym typeface="Bookman Old Style"/>
              </a:defRPr>
            </a:lvl1pPr>
            <a:lvl2pPr marL="0" indent="457200" algn="r">
              <a:buClrTx/>
              <a:buSzTx/>
              <a:buNone/>
              <a:defRPr sz="2000">
                <a:solidFill>
                  <a:srgbClr val="464653"/>
                </a:solidFill>
                <a:latin typeface="Bookman Old Style"/>
                <a:ea typeface="Bookman Old Style"/>
                <a:cs typeface="Bookman Old Style"/>
                <a:sym typeface="Bookman Old Style"/>
              </a:defRPr>
            </a:lvl2pPr>
            <a:lvl3pPr marL="0" indent="914400" algn="r">
              <a:buClrTx/>
              <a:buSzTx/>
              <a:buNone/>
              <a:defRPr sz="2000">
                <a:solidFill>
                  <a:srgbClr val="464653"/>
                </a:solidFill>
                <a:latin typeface="Bookman Old Style"/>
                <a:ea typeface="Bookman Old Style"/>
                <a:cs typeface="Bookman Old Style"/>
                <a:sym typeface="Bookman Old Style"/>
              </a:defRPr>
            </a:lvl3pPr>
            <a:lvl4pPr marL="0" indent="1371600" algn="r">
              <a:buClrTx/>
              <a:buSzTx/>
              <a:buNone/>
              <a:defRPr sz="2000">
                <a:solidFill>
                  <a:srgbClr val="464653"/>
                </a:solidFill>
                <a:latin typeface="Bookman Old Style"/>
                <a:ea typeface="Bookman Old Style"/>
                <a:cs typeface="Bookman Old Style"/>
                <a:sym typeface="Bookman Old Style"/>
              </a:defRPr>
            </a:lvl4pPr>
            <a:lvl5pPr marL="0" indent="1828800" algn="r">
              <a:buClrTx/>
              <a:buSzTx/>
              <a:buNone/>
              <a:defRPr sz="2000">
                <a:solidFill>
                  <a:srgbClr val="464653"/>
                </a:solidFill>
                <a:latin typeface="Bookman Old Style"/>
                <a:ea typeface="Bookman Old Style"/>
                <a:cs typeface="Bookman Old Style"/>
                <a:sym typeface="Bookman Old Style"/>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1216152" y="6355079"/>
            <a:ext cx="301908" cy="307341"/>
          </a:xfrm>
          <a:prstGeom prst="rect">
            <a:avLst/>
          </a:prstGeom>
        </p:spPr>
        <p:txBody>
          <a:bodyPr/>
          <a:lstStyle/>
          <a:p>
            <a:fld id="{86CB4B4D-7CA3-9044-876B-883B54F8677D}" type="slidenum">
              <a:t>‹#›</a:t>
            </a:fld>
            <a:endParaRPr/>
          </a:p>
        </p:txBody>
      </p:sp>
      <p:sp>
        <p:nvSpPr>
          <p:cNvPr id="17" name="Rectangle 20"/>
          <p:cNvSpPr/>
          <p:nvPr/>
        </p:nvSpPr>
        <p:spPr>
          <a:xfrm>
            <a:off x="904875" y="3648074"/>
            <a:ext cx="7315200" cy="1280162"/>
          </a:xfrm>
          <a:prstGeom prst="rect">
            <a:avLst/>
          </a:prstGeom>
          <a:ln w="6350" cap="rnd">
            <a:solidFill>
              <a:schemeClr val="accent1"/>
            </a:solidFill>
          </a:ln>
        </p:spPr>
        <p:txBody>
          <a:bodyPr lIns="45719" rIns="45719" anchor="ctr"/>
          <a:lstStyle/>
          <a:p>
            <a:pPr algn="ctr">
              <a:defRPr>
                <a:solidFill>
                  <a:srgbClr val="FFFFFF"/>
                </a:solidFill>
              </a:defRPr>
            </a:pPr>
            <a:endParaRPr/>
          </a:p>
        </p:txBody>
      </p:sp>
      <p:sp>
        <p:nvSpPr>
          <p:cNvPr id="18" name="Rectangle 32"/>
          <p:cNvSpPr/>
          <p:nvPr/>
        </p:nvSpPr>
        <p:spPr>
          <a:xfrm>
            <a:off x="914400" y="5048250"/>
            <a:ext cx="7315200" cy="685800"/>
          </a:xfrm>
          <a:prstGeom prst="rect">
            <a:avLst/>
          </a:prstGeom>
          <a:ln w="6350" cap="rnd">
            <a:solidFill>
              <a:schemeClr val="accent2"/>
            </a:solidFill>
          </a:ln>
        </p:spPr>
        <p:txBody>
          <a:bodyPr lIns="45719" rIns="45719" anchor="ctr"/>
          <a:lstStyle/>
          <a:p>
            <a:pPr algn="ctr">
              <a:defRPr>
                <a:solidFill>
                  <a:srgbClr val="FFFFFF"/>
                </a:solidFill>
              </a:defRPr>
            </a:pPr>
            <a:endParaRPr/>
          </a:p>
        </p:txBody>
      </p:sp>
      <p:sp>
        <p:nvSpPr>
          <p:cNvPr id="19" name="Rectangle 21"/>
          <p:cNvSpPr/>
          <p:nvPr/>
        </p:nvSpPr>
        <p:spPr>
          <a:xfrm>
            <a:off x="904875" y="3648074"/>
            <a:ext cx="228600" cy="1280162"/>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0" name="Rectangle 31"/>
          <p:cNvSpPr/>
          <p:nvPr/>
        </p:nvSpPr>
        <p:spPr>
          <a:xfrm>
            <a:off x="914400" y="5048250"/>
            <a:ext cx="228600" cy="6858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50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434370"/>
            <a:ext cx="8263890" cy="2400657"/>
          </a:xfrm>
        </p:spPr>
        <p:txBody>
          <a:bodyPr wrap="square">
            <a:spAutoFit/>
          </a:bodyPr>
          <a:lstStyle>
            <a:lvl1pPr marL="0" indent="0">
              <a:buNone/>
              <a:defRPr/>
            </a:lvl1pPr>
            <a:lvl2pPr marL="171417" indent="0">
              <a:buNone/>
              <a:defRPr/>
            </a:lvl2pPr>
            <a:lvl3pPr marL="342834" indent="0">
              <a:buNone/>
              <a:defRPr/>
            </a:lvl3pPr>
            <a:lvl4pPr marL="514251"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500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85DA908B-47B9-5A7F-02FB-7EC47669CE00}"/>
              </a:ext>
            </a:extLst>
          </p:cNvPr>
          <p:cNvSpPr>
            <a:spLocks noGrp="1" noChangeArrowheads="1"/>
          </p:cNvSpPr>
          <p:nvPr>
            <p:ph type="sldNum" sz="quarter" idx="10"/>
          </p:nvPr>
        </p:nvSpPr>
        <p:spPr>
          <a:ln/>
        </p:spPr>
        <p:txBody>
          <a:bodyPr/>
          <a:lstStyle>
            <a:lvl1pPr>
              <a:defRPr/>
            </a:lvl1pPr>
          </a:lstStyle>
          <a:p>
            <a:fld id="{EB17B663-1786-8E4A-B104-9E9C95ED8A37}" type="slidenum">
              <a:rPr lang="en-US" altLang="en-US"/>
              <a:pPr/>
              <a:t>‹#›</a:t>
            </a:fld>
            <a:endParaRPr lang="en-US" altLang="en-US"/>
          </a:p>
        </p:txBody>
      </p:sp>
    </p:spTree>
    <p:extLst>
      <p:ext uri="{BB962C8B-B14F-4D97-AF65-F5344CB8AC3E}">
        <p14:creationId xmlns:p14="http://schemas.microsoft.com/office/powerpoint/2010/main" val="571354549"/>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a:extLst>
              <a:ext uri="{FF2B5EF4-FFF2-40B4-BE49-F238E27FC236}">
                <a16:creationId xmlns:a16="http://schemas.microsoft.com/office/drawing/2014/main" id="{8910E24C-335B-2F95-2A72-6D8159D69C30}"/>
              </a:ext>
            </a:extLst>
          </p:cNvPr>
          <p:cNvSpPr>
            <a:spLocks noGrp="1" noChangeArrowheads="1"/>
          </p:cNvSpPr>
          <p:nvPr>
            <p:ph type="sldNum" sz="quarter" idx="10"/>
          </p:nvPr>
        </p:nvSpPr>
        <p:spPr>
          <a:ln/>
        </p:spPr>
        <p:txBody>
          <a:bodyPr/>
          <a:lstStyle>
            <a:lvl1pPr>
              <a:defRPr/>
            </a:lvl1pPr>
          </a:lstStyle>
          <a:p>
            <a:fld id="{EC5753A6-9DE3-8B4F-BC70-5E9233456314}" type="slidenum">
              <a:rPr lang="en-US" altLang="en-US"/>
              <a:pPr/>
              <a:t>‹#›</a:t>
            </a:fld>
            <a:endParaRPr lang="en-US" altLang="en-US"/>
          </a:p>
        </p:txBody>
      </p:sp>
    </p:spTree>
    <p:extLst>
      <p:ext uri="{BB962C8B-B14F-4D97-AF65-F5344CB8AC3E}">
        <p14:creationId xmlns:p14="http://schemas.microsoft.com/office/powerpoint/2010/main" val="218736581"/>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a:t>Click to edit Master title style</a:t>
            </a:r>
          </a:p>
        </p:txBody>
      </p:sp>
      <p:sp>
        <p:nvSpPr>
          <p:cNvPr id="3" name="Content Placeholder 2"/>
          <p:cNvSpPr>
            <a:spLocks noGrp="1"/>
          </p:cNvSpPr>
          <p:nvPr>
            <p:ph sz="quarter" idx="1"/>
          </p:nvPr>
        </p:nvSpPr>
        <p:spPr>
          <a:xfrm>
            <a:off x="3048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524744A2-FB36-58E4-D208-BB3E99438084}"/>
              </a:ext>
            </a:extLst>
          </p:cNvPr>
          <p:cNvSpPr>
            <a:spLocks noGrp="1" noChangeArrowheads="1"/>
          </p:cNvSpPr>
          <p:nvPr>
            <p:ph type="sldNum" sz="quarter" idx="10"/>
          </p:nvPr>
        </p:nvSpPr>
        <p:spPr>
          <a:ln/>
        </p:spPr>
        <p:txBody>
          <a:bodyPr/>
          <a:lstStyle>
            <a:lvl1pPr>
              <a:defRPr/>
            </a:lvl1pPr>
          </a:lstStyle>
          <a:p>
            <a:fld id="{8617286A-EC03-FA48-910C-3DC1699B13D1}" type="slidenum">
              <a:rPr lang="en-US" altLang="en-US"/>
              <a:pPr/>
              <a:t>‹#›</a:t>
            </a:fld>
            <a:endParaRPr lang="en-US" altLang="en-US"/>
          </a:p>
        </p:txBody>
      </p:sp>
    </p:spTree>
    <p:extLst>
      <p:ext uri="{BB962C8B-B14F-4D97-AF65-F5344CB8AC3E}">
        <p14:creationId xmlns:p14="http://schemas.microsoft.com/office/powerpoint/2010/main" val="114890595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6B2B0B6F-47A8-BD13-014C-5A860E08FB90}"/>
              </a:ext>
            </a:extLst>
          </p:cNvPr>
          <p:cNvSpPr>
            <a:spLocks noGrp="1" noChangeArrowheads="1"/>
          </p:cNvSpPr>
          <p:nvPr>
            <p:ph type="sldNum" sz="quarter" idx="10"/>
          </p:nvPr>
        </p:nvSpPr>
        <p:spPr>
          <a:ln/>
        </p:spPr>
        <p:txBody>
          <a:bodyPr/>
          <a:lstStyle>
            <a:lvl1pPr>
              <a:defRPr/>
            </a:lvl1pPr>
          </a:lstStyle>
          <a:p>
            <a:fld id="{943F8553-B431-B64E-BDBB-715E9B6962DB}" type="slidenum">
              <a:rPr lang="en-US" altLang="en-US"/>
              <a:pPr/>
              <a:t>‹#›</a:t>
            </a:fld>
            <a:endParaRPr lang="en-US" altLang="en-US"/>
          </a:p>
        </p:txBody>
      </p:sp>
    </p:spTree>
    <p:extLst>
      <p:ext uri="{BB962C8B-B14F-4D97-AF65-F5344CB8AC3E}">
        <p14:creationId xmlns:p14="http://schemas.microsoft.com/office/powerpoint/2010/main" val="1672487409"/>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3E086CD0-745C-AB59-CC99-832B7BAF7C65}"/>
              </a:ext>
            </a:extLst>
          </p:cNvPr>
          <p:cNvSpPr>
            <a:spLocks noGrp="1" noChangeArrowheads="1"/>
          </p:cNvSpPr>
          <p:nvPr>
            <p:ph type="sldNum" sz="quarter" idx="10"/>
          </p:nvPr>
        </p:nvSpPr>
        <p:spPr>
          <a:ln/>
        </p:spPr>
        <p:txBody>
          <a:bodyPr/>
          <a:lstStyle>
            <a:lvl1pPr>
              <a:defRPr/>
            </a:lvl1pPr>
          </a:lstStyle>
          <a:p>
            <a:fld id="{D9577D92-153C-FF47-B89A-58E851E7604B}" type="slidenum">
              <a:rPr lang="en-US" altLang="en-PK"/>
              <a:pPr/>
              <a:t>‹#›</a:t>
            </a:fld>
            <a:endParaRPr lang="en-US" altLang="en-PK"/>
          </a:p>
        </p:txBody>
      </p:sp>
    </p:spTree>
    <p:extLst>
      <p:ext uri="{BB962C8B-B14F-4D97-AF65-F5344CB8AC3E}">
        <p14:creationId xmlns:p14="http://schemas.microsoft.com/office/powerpoint/2010/main" val="143769066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57200" y="228600"/>
            <a:ext cx="8229600" cy="914400"/>
          </a:xfrm>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457200" y="1219200"/>
            <a:ext cx="4041648" cy="49377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457200" y="228600"/>
            <a:ext cx="8229600" cy="914400"/>
          </a:xfrm>
          <a:prstGeom prst="rect">
            <a:avLst/>
          </a:prstGeom>
        </p:spPr>
        <p:txBody>
          <a:bodyPr anchor="ctr"/>
          <a:lstStyle/>
          <a:p>
            <a:r>
              <a:t>Title Text</a:t>
            </a:r>
          </a:p>
        </p:txBody>
      </p:sp>
      <p:sp>
        <p:nvSpPr>
          <p:cNvPr id="57" name="Body Level One…"/>
          <p:cNvSpPr txBox="1">
            <a:spLocks noGrp="1"/>
          </p:cNvSpPr>
          <p:nvPr>
            <p:ph type="body" sz="quarter" idx="1"/>
          </p:nvPr>
        </p:nvSpPr>
        <p:spPr>
          <a:xfrm>
            <a:off x="457200" y="1285875"/>
            <a:ext cx="4040188" cy="685800"/>
          </a:xfrm>
          <a:prstGeom prst="rect">
            <a:avLst/>
          </a:prstGeom>
        </p:spPr>
        <p:txBody>
          <a:bodyPr anchor="b"/>
          <a:lstStyle>
            <a:lvl1pPr marL="0" indent="0">
              <a:buClrTx/>
              <a:buSzTx/>
              <a:buNone/>
              <a:defRPr sz="2400" b="1">
                <a:solidFill>
                  <a:schemeClr val="accent2"/>
                </a:solidFill>
              </a:defRPr>
            </a:lvl1pPr>
            <a:lvl2pPr marL="0" indent="274320">
              <a:buClrTx/>
              <a:buSzTx/>
              <a:buNone/>
              <a:defRPr sz="2400" b="1">
                <a:solidFill>
                  <a:schemeClr val="accent2"/>
                </a:solidFill>
              </a:defRPr>
            </a:lvl2pPr>
            <a:lvl3pPr marL="0" indent="594360">
              <a:buClrTx/>
              <a:buSzTx/>
              <a:buNone/>
              <a:defRPr sz="2400" b="1">
                <a:solidFill>
                  <a:schemeClr val="accent2"/>
                </a:solidFill>
              </a:defRPr>
            </a:lvl3pPr>
            <a:lvl4pPr marL="0" indent="868680">
              <a:buClrTx/>
              <a:buSzTx/>
              <a:buNone/>
              <a:defRPr sz="2400" b="1">
                <a:solidFill>
                  <a:schemeClr val="accent2"/>
                </a:solidFill>
              </a:defRPr>
            </a:lvl4pPr>
            <a:lvl5pPr marL="0" indent="1143000">
              <a:buClrTx/>
              <a:buSzTx/>
              <a:buNone/>
              <a:defRPr sz="2400" b="1">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3"/>
          <p:cNvSpPr>
            <a:spLocks noGrp="1"/>
          </p:cNvSpPr>
          <p:nvPr>
            <p:ph type="body" sz="quarter" idx="21"/>
          </p:nvPr>
        </p:nvSpPr>
        <p:spPr>
          <a:xfrm>
            <a:off x="4648200" y="1295400"/>
            <a:ext cx="4041775" cy="685800"/>
          </a:xfrm>
          <a:prstGeom prst="rect">
            <a:avLst/>
          </a:prstGeom>
        </p:spPr>
        <p:txBody>
          <a:bodyPr anchor="b"/>
          <a:lstStyle/>
          <a:p>
            <a:pPr marL="0" indent="0">
              <a:buClrTx/>
              <a:buSzTx/>
              <a:buNone/>
              <a:defRPr sz="2400" b="1">
                <a:solidFill>
                  <a:schemeClr val="accent2"/>
                </a:solidFil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324600" y="304800"/>
            <a:ext cx="2514600" cy="838200"/>
          </a:xfrm>
          <a:prstGeom prst="rect">
            <a:avLst/>
          </a:prstGeom>
        </p:spPr>
        <p:txBody>
          <a:bodyPr/>
          <a:lstStyle>
            <a:lvl1pPr>
              <a:defRPr sz="2000" b="1">
                <a:latin typeface="Gill Sans MT"/>
                <a:ea typeface="Gill Sans MT"/>
                <a:cs typeface="Gill Sans MT"/>
                <a:sym typeface="Gill Sans MT"/>
              </a:defRPr>
            </a:lvl1pPr>
          </a:lstStyle>
          <a:p>
            <a:r>
              <a:t>Title Text</a:t>
            </a:r>
          </a:p>
        </p:txBody>
      </p:sp>
      <p:sp>
        <p:nvSpPr>
          <p:cNvPr id="85" name="Body Level One…"/>
          <p:cNvSpPr txBox="1">
            <a:spLocks noGrp="1"/>
          </p:cNvSpPr>
          <p:nvPr>
            <p:ph type="body" sz="quarter" idx="1"/>
          </p:nvPr>
        </p:nvSpPr>
        <p:spPr>
          <a:xfrm>
            <a:off x="6324600" y="1219200"/>
            <a:ext cx="2514600" cy="4843463"/>
          </a:xfrm>
          <a:prstGeom prst="rect">
            <a:avLst/>
          </a:prstGeom>
        </p:spPr>
        <p:txBody>
          <a:bodyPr/>
          <a:lstStyle>
            <a:lvl1pPr marL="0" indent="0">
              <a:lnSpc>
                <a:spcPts val="2200"/>
              </a:lnSpc>
              <a:spcBef>
                <a:spcPts val="1000"/>
              </a:spcBef>
              <a:buClrTx/>
              <a:buSzTx/>
              <a:buNone/>
              <a:defRPr sz="1600">
                <a:solidFill>
                  <a:srgbClr val="464653"/>
                </a:solidFill>
              </a:defRPr>
            </a:lvl1pPr>
            <a:lvl2pPr marL="0" indent="274320">
              <a:lnSpc>
                <a:spcPts val="2200"/>
              </a:lnSpc>
              <a:spcBef>
                <a:spcPts val="1000"/>
              </a:spcBef>
              <a:buClrTx/>
              <a:buSzTx/>
              <a:buNone/>
              <a:defRPr sz="1600">
                <a:solidFill>
                  <a:srgbClr val="464653"/>
                </a:solidFill>
              </a:defRPr>
            </a:lvl2pPr>
            <a:lvl3pPr marL="0" indent="594360">
              <a:lnSpc>
                <a:spcPts val="2200"/>
              </a:lnSpc>
              <a:spcBef>
                <a:spcPts val="1000"/>
              </a:spcBef>
              <a:buClrTx/>
              <a:buSzTx/>
              <a:buNone/>
              <a:defRPr sz="1600">
                <a:solidFill>
                  <a:srgbClr val="464653"/>
                </a:solidFill>
              </a:defRPr>
            </a:lvl3pPr>
            <a:lvl4pPr marL="0" indent="868680">
              <a:lnSpc>
                <a:spcPts val="2200"/>
              </a:lnSpc>
              <a:spcBef>
                <a:spcPts val="1000"/>
              </a:spcBef>
              <a:buClrTx/>
              <a:buSzTx/>
              <a:buNone/>
              <a:defRPr sz="1600">
                <a:solidFill>
                  <a:srgbClr val="464653"/>
                </a:solidFill>
              </a:defRPr>
            </a:lvl4pPr>
            <a:lvl5pPr marL="0" indent="1143000">
              <a:lnSpc>
                <a:spcPts val="2200"/>
              </a:lnSpc>
              <a:spcBef>
                <a:spcPts val="1000"/>
              </a:spcBef>
              <a:buClrTx/>
              <a:buSzTx/>
              <a:buNone/>
              <a:defRPr sz="1600">
                <a:solidFill>
                  <a:srgbClr val="464653"/>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 name="Straight Connector 7"/>
          <p:cNvSpPr/>
          <p:nvPr/>
        </p:nvSpPr>
        <p:spPr>
          <a:xfrm>
            <a:off x="457200" y="6353175"/>
            <a:ext cx="8229601" cy="0"/>
          </a:xfrm>
          <a:prstGeom prst="line">
            <a:avLst/>
          </a:prstGeom>
          <a:ln>
            <a:solidFill>
              <a:schemeClr val="accent2"/>
            </a:solidFill>
            <a:prstDash val="dash"/>
          </a:ln>
        </p:spPr>
        <p:txBody>
          <a:bodyPr lIns="45719" rIns="45719"/>
          <a:lstStyle/>
          <a:p>
            <a:endParaRPr/>
          </a:p>
        </p:txBody>
      </p:sp>
      <p:sp>
        <p:nvSpPr>
          <p:cNvPr id="88" name="Straight Connector 9"/>
          <p:cNvSpPr/>
          <p:nvPr/>
        </p:nvSpPr>
        <p:spPr>
          <a:xfrm flipH="1">
            <a:off x="6178800" y="307339"/>
            <a:ext cx="1" cy="6035041"/>
          </a:xfrm>
          <a:prstGeom prst="line">
            <a:avLst/>
          </a:prstGeom>
          <a:ln>
            <a:solidFill>
              <a:schemeClr val="accent2"/>
            </a:solidFill>
            <a:prstDash val="dash"/>
          </a:ln>
        </p:spPr>
        <p:txBody>
          <a:bodyPr lIns="45719" rIns="45719"/>
          <a:lstStyle/>
          <a:p>
            <a:endParaRPr/>
          </a:p>
        </p:txBody>
      </p:sp>
      <p:sp>
        <p:nvSpPr>
          <p:cNvPr id="89" name="Isosceles Triangle 8"/>
          <p:cNvSpPr/>
          <p:nvPr/>
        </p:nvSpPr>
        <p:spPr>
          <a:xfrm rot="5400000">
            <a:off x="419099" y="6467474"/>
            <a:ext cx="190850" cy="120316"/>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464653"/>
        </a:solidFill>
        <a:effectLst/>
      </p:bgPr>
    </p:bg>
    <p:spTree>
      <p:nvGrpSpPr>
        <p:cNvPr id="1" name=""/>
        <p:cNvGrpSpPr/>
        <p:nvPr/>
      </p:nvGrpSpPr>
      <p:grpSpPr>
        <a:xfrm>
          <a:off x="0" y="0"/>
          <a:ext cx="0" cy="0"/>
          <a:chOff x="0" y="0"/>
          <a:chExt cx="0" cy="0"/>
        </a:xfrm>
      </p:grpSpPr>
      <p:sp>
        <p:nvSpPr>
          <p:cNvPr id="96" name="Title Text"/>
          <p:cNvSpPr txBox="1">
            <a:spLocks noGrp="1"/>
          </p:cNvSpPr>
          <p:nvPr>
            <p:ph type="title"/>
          </p:nvPr>
        </p:nvSpPr>
        <p:spPr>
          <a:xfrm>
            <a:off x="457200" y="500856"/>
            <a:ext cx="8229600" cy="674688"/>
          </a:xfrm>
          <a:prstGeom prst="rect">
            <a:avLst/>
          </a:prstGeom>
          <a:ln w="9525">
            <a:solidFill>
              <a:schemeClr val="accent1"/>
            </a:solidFill>
            <a:round/>
          </a:ln>
        </p:spPr>
        <p:txBody>
          <a:bodyPr anchor="ctr"/>
          <a:lstStyle>
            <a:lvl1pPr algn="r">
              <a:defRPr sz="2000">
                <a:solidFill>
                  <a:srgbClr val="FFFFFF"/>
                </a:solidFill>
              </a:defRPr>
            </a:lvl1pPr>
          </a:lstStyle>
          <a:p>
            <a:r>
              <a:t>Title Text</a:t>
            </a:r>
          </a:p>
        </p:txBody>
      </p:sp>
      <p:sp>
        <p:nvSpPr>
          <p:cNvPr id="97" name="Picture Placeholder 2"/>
          <p:cNvSpPr>
            <a:spLocks noGrp="1"/>
          </p:cNvSpPr>
          <p:nvPr>
            <p:ph type="pic" idx="21"/>
          </p:nvPr>
        </p:nvSpPr>
        <p:spPr>
          <a:xfrm>
            <a:off x="457200" y="1905000"/>
            <a:ext cx="8229600" cy="4270248"/>
          </a:xfrm>
          <a:prstGeom prst="rect">
            <a:avLst/>
          </a:prstGeom>
        </p:spPr>
        <p:txBody>
          <a:bodyPr lIns="91439" rIns="91439">
            <a:noAutofit/>
          </a:bodyPr>
          <a:lstStyle/>
          <a:p>
            <a:endParaRPr/>
          </a:p>
        </p:txBody>
      </p:sp>
      <p:sp>
        <p:nvSpPr>
          <p:cNvPr id="98" name="Body Level One…"/>
          <p:cNvSpPr txBox="1">
            <a:spLocks noGrp="1"/>
          </p:cNvSpPr>
          <p:nvPr>
            <p:ph type="body" sz="quarter" idx="1"/>
          </p:nvPr>
        </p:nvSpPr>
        <p:spPr>
          <a:xfrm>
            <a:off x="457200" y="1219200"/>
            <a:ext cx="8229600" cy="533400"/>
          </a:xfrm>
          <a:prstGeom prst="rect">
            <a:avLst/>
          </a:prstGeom>
        </p:spPr>
        <p:txBody>
          <a:bodyPr anchor="ctr"/>
          <a:lstStyle>
            <a:lvl1pPr marL="0" indent="0">
              <a:buClrTx/>
              <a:buSzTx/>
              <a:buNone/>
              <a:defRPr sz="1400">
                <a:solidFill>
                  <a:srgbClr val="FFFFFF"/>
                </a:solidFill>
              </a:defRPr>
            </a:lvl1pPr>
            <a:lvl2pPr marL="594360" indent="-320040">
              <a:buClrTx/>
              <a:defRPr sz="1400">
                <a:solidFill>
                  <a:srgbClr val="FFFFFF"/>
                </a:solidFill>
              </a:defRPr>
            </a:lvl2pPr>
            <a:lvl3pPr marL="914400" indent="-320039">
              <a:buClrTx/>
              <a:defRPr sz="1400">
                <a:solidFill>
                  <a:srgbClr val="FFFFFF"/>
                </a:solidFill>
              </a:defRPr>
            </a:lvl3pPr>
            <a:lvl4pPr marL="1224280" indent="-355600">
              <a:buClrTx/>
              <a:defRPr sz="1400">
                <a:solidFill>
                  <a:srgbClr val="FFFFFF"/>
                </a:solidFill>
              </a:defRPr>
            </a:lvl4pPr>
            <a:lvl5pPr marL="1498600" indent="-355600">
              <a:buClrTx/>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lvl1pPr>
              <a:defRPr>
                <a:solidFill>
                  <a:srgbClr val="DDE9EC"/>
                </a:solidFill>
              </a:defRPr>
            </a:lvl1pPr>
          </a:lstStyle>
          <a:p>
            <a:fld id="{86CB4B4D-7CA3-9044-876B-883B54F8677D}" type="slidenum">
              <a:t>‹#›</a:t>
            </a:fld>
            <a:endParaRPr/>
          </a:p>
        </p:txBody>
      </p:sp>
      <p:sp>
        <p:nvSpPr>
          <p:cNvPr id="100" name="Straight Connector 7"/>
          <p:cNvSpPr/>
          <p:nvPr/>
        </p:nvSpPr>
        <p:spPr>
          <a:xfrm>
            <a:off x="457200" y="6353175"/>
            <a:ext cx="8229601" cy="0"/>
          </a:xfrm>
          <a:prstGeom prst="line">
            <a:avLst/>
          </a:prstGeom>
          <a:ln>
            <a:solidFill>
              <a:schemeClr val="accent2"/>
            </a:solidFill>
            <a:prstDash val="dash"/>
          </a:ln>
        </p:spPr>
        <p:txBody>
          <a:bodyPr lIns="45719" rIns="45719"/>
          <a:lstStyle/>
          <a:p>
            <a:endParaRPr/>
          </a:p>
        </p:txBody>
      </p:sp>
      <p:sp>
        <p:nvSpPr>
          <p:cNvPr id="101" name="Isosceles Triangle 8"/>
          <p:cNvSpPr/>
          <p:nvPr/>
        </p:nvSpPr>
        <p:spPr>
          <a:xfrm rot="5400000">
            <a:off x="419099" y="6467474"/>
            <a:ext cx="190850" cy="120316"/>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02" name="Rectangle 9"/>
          <p:cNvSpPr/>
          <p:nvPr/>
        </p:nvSpPr>
        <p:spPr>
          <a:xfrm>
            <a:off x="457199" y="500856"/>
            <a:ext cx="182882" cy="685801"/>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213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456898"/>
            <a:ext cx="8505608" cy="2051844"/>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6568584"/>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614206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960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traight Connector 27"/>
          <p:cNvSpPr/>
          <p:nvPr/>
        </p:nvSpPr>
        <p:spPr>
          <a:xfrm>
            <a:off x="457200" y="6353175"/>
            <a:ext cx="8229601" cy="0"/>
          </a:xfrm>
          <a:prstGeom prst="line">
            <a:avLst/>
          </a:prstGeom>
          <a:ln>
            <a:solidFill>
              <a:schemeClr val="accent2"/>
            </a:solidFill>
            <a:prstDash val="dash"/>
          </a:ln>
        </p:spPr>
        <p:txBody>
          <a:bodyPr lIns="45719" rIns="45719"/>
          <a:lstStyle/>
          <a:p>
            <a:endParaRPr/>
          </a:p>
        </p:txBody>
      </p:sp>
      <p:sp>
        <p:nvSpPr>
          <p:cNvPr id="3" name="Straight Connector 28"/>
          <p:cNvSpPr/>
          <p:nvPr/>
        </p:nvSpPr>
        <p:spPr>
          <a:xfrm>
            <a:off x="457200" y="1143000"/>
            <a:ext cx="8229601" cy="0"/>
          </a:xfrm>
          <a:prstGeom prst="line">
            <a:avLst/>
          </a:prstGeom>
          <a:ln>
            <a:solidFill>
              <a:schemeClr val="accent2"/>
            </a:solidFill>
            <a:prstDash val="dash"/>
          </a:ln>
        </p:spPr>
        <p:txBody>
          <a:bodyPr lIns="45719" rIns="45719"/>
          <a:lstStyle/>
          <a:p>
            <a:endParaRPr/>
          </a:p>
        </p:txBody>
      </p:sp>
      <p:sp>
        <p:nvSpPr>
          <p:cNvPr id="4" name="Isosceles Triangle 9"/>
          <p:cNvSpPr/>
          <p:nvPr/>
        </p:nvSpPr>
        <p:spPr>
          <a:xfrm rot="5400000">
            <a:off x="419099" y="6467474"/>
            <a:ext cx="190850" cy="120316"/>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 name="Title Text"/>
          <p:cNvSpPr txBox="1">
            <a:spLocks noGrp="1"/>
          </p:cNvSpPr>
          <p:nvPr>
            <p:ph type="title"/>
          </p:nvPr>
        </p:nvSpPr>
        <p:spPr>
          <a:xfrm>
            <a:off x="457200" y="152400"/>
            <a:ext cx="8229600"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6" name="Slide Number"/>
          <p:cNvSpPr txBox="1">
            <a:spLocks noGrp="1"/>
          </p:cNvSpPr>
          <p:nvPr>
            <p:ph type="sldNum" sz="quarter" idx="2"/>
          </p:nvPr>
        </p:nvSpPr>
        <p:spPr>
          <a:xfrm>
            <a:off x="612648" y="6356350"/>
            <a:ext cx="301908" cy="307340"/>
          </a:xfrm>
          <a:prstGeom prst="rect">
            <a:avLst/>
          </a:prstGeom>
          <a:ln w="12700">
            <a:miter lim="400000"/>
          </a:ln>
        </p:spPr>
        <p:txBody>
          <a:bodyPr wrap="none" lIns="45719" rIns="45719">
            <a:spAutoFit/>
          </a:bodyPr>
          <a:lstStyle>
            <a:lvl1pPr>
              <a:defRPr sz="1400">
                <a:solidFill>
                  <a:srgbClr val="464653"/>
                </a:solidFill>
              </a:defRPr>
            </a:lvl1pPr>
          </a:lstStyle>
          <a:p>
            <a:fld id="{86CB4B4D-7CA3-9044-876B-883B54F8677D}" type="slidenum">
              <a:t>‹#›</a:t>
            </a:fld>
            <a:endParaRPr/>
          </a:p>
        </p:txBody>
      </p:sp>
      <p:sp>
        <p:nvSpPr>
          <p:cNvPr id="7" name="Body Level One…"/>
          <p:cNvSpPr txBox="1">
            <a:spLocks noGrp="1"/>
          </p:cNvSpPr>
          <p:nvPr>
            <p:ph type="body" idx="1"/>
          </p:nvPr>
        </p:nvSpPr>
        <p:spPr>
          <a:xfrm>
            <a:off x="457200" y="1219200"/>
            <a:ext cx="8229600" cy="4937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7"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transition spd="med"/>
  <p:hf sldNum="0" hdr="0" ftr="0" dt="0"/>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5pPr>
      <a:lvl6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6pPr>
      <a:lvl7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7pPr>
      <a:lvl8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8pPr>
      <a:lvl9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464653"/>
          </a:solidFill>
          <a:uFillTx/>
          <a:latin typeface="Bookman Old Style"/>
          <a:ea typeface="Bookman Old Style"/>
          <a:cs typeface="Bookman Old Style"/>
          <a:sym typeface="Bookman Old Style"/>
        </a:defRPr>
      </a:lvl9pPr>
    </p:titleStyle>
    <p:bodyStyle>
      <a:lvl1pPr marL="274320" marR="0" indent="-27432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solidFill>
            <a:srgbClr val="000000"/>
          </a:solidFill>
          <a:uFillTx/>
          <a:latin typeface="Gill Sans MT"/>
          <a:ea typeface="Gill Sans MT"/>
          <a:cs typeface="Gill Sans MT"/>
          <a:sym typeface="Gill Sans MT"/>
        </a:defRPr>
      </a:lvl1pPr>
      <a:lvl2pPr marL="584420" marR="0" indent="-31010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solidFill>
            <a:srgbClr val="000000"/>
          </a:solidFill>
          <a:uFillTx/>
          <a:latin typeface="Gill Sans MT"/>
          <a:ea typeface="Gill Sans MT"/>
          <a:cs typeface="Gill Sans MT"/>
          <a:sym typeface="Gill Sans MT"/>
        </a:defRPr>
      </a:lvl2pPr>
      <a:lvl3pPr marL="891540" marR="0" indent="-297180" algn="l" defTabSz="914400" rtl="0" latinLnBrk="0">
        <a:lnSpc>
          <a:spcPct val="100000"/>
        </a:lnSpc>
        <a:spcBef>
          <a:spcPts val="600"/>
        </a:spcBef>
        <a:spcAft>
          <a:spcPts val="0"/>
        </a:spcAft>
        <a:buClr>
          <a:schemeClr val="accent1"/>
        </a:buClr>
        <a:buSzPct val="76000"/>
        <a:buFontTx/>
        <a:buChar char=""/>
        <a:tabLst/>
        <a:defRPr sz="2600" b="0" i="0" u="none" strike="noStrike" cap="none" spc="0" baseline="0">
          <a:solidFill>
            <a:srgbClr val="000000"/>
          </a:solidFill>
          <a:uFillTx/>
          <a:latin typeface="Gill Sans MT"/>
          <a:ea typeface="Gill Sans MT"/>
          <a:cs typeface="Gill Sans MT"/>
          <a:sym typeface="Gill Sans MT"/>
        </a:defRPr>
      </a:lvl3pPr>
      <a:lvl4pPr marL="1198880" marR="0" indent="-330200" algn="l" defTabSz="914400" rtl="0" latinLnBrk="0">
        <a:lnSpc>
          <a:spcPct val="100000"/>
        </a:lnSpc>
        <a:spcBef>
          <a:spcPts val="600"/>
        </a:spcBef>
        <a:spcAft>
          <a:spcPts val="0"/>
        </a:spcAft>
        <a:buClr>
          <a:schemeClr val="accent1"/>
        </a:buClr>
        <a:buSzPct val="70000"/>
        <a:buFontTx/>
        <a:buChar char="◻"/>
        <a:tabLst/>
        <a:defRPr sz="2600" b="0" i="0" u="none" strike="noStrike" cap="none" spc="0" baseline="0">
          <a:solidFill>
            <a:srgbClr val="000000"/>
          </a:solidFill>
          <a:uFillTx/>
          <a:latin typeface="Gill Sans MT"/>
          <a:ea typeface="Gill Sans MT"/>
          <a:cs typeface="Gill Sans MT"/>
          <a:sym typeface="Gill Sans MT"/>
        </a:defRPr>
      </a:lvl4pPr>
      <a:lvl5pPr marL="1514475" marR="0" indent="-371475" algn="l" defTabSz="914400" rtl="0" latinLnBrk="0">
        <a:lnSpc>
          <a:spcPct val="100000"/>
        </a:lnSpc>
        <a:spcBef>
          <a:spcPts val="600"/>
        </a:spcBef>
        <a:spcAft>
          <a:spcPts val="0"/>
        </a:spcAft>
        <a:buClr>
          <a:schemeClr val="accent1"/>
        </a:buClr>
        <a:buSzPct val="70000"/>
        <a:buFontTx/>
        <a:buChar char="◻"/>
        <a:tabLst/>
        <a:defRPr sz="2600" b="0" i="0" u="none" strike="noStrike" cap="none" spc="0" baseline="0">
          <a:solidFill>
            <a:srgbClr val="000000"/>
          </a:solidFill>
          <a:uFillTx/>
          <a:latin typeface="Gill Sans MT"/>
          <a:ea typeface="Gill Sans MT"/>
          <a:cs typeface="Gill Sans MT"/>
          <a:sym typeface="Gill Sans MT"/>
        </a:defRPr>
      </a:lvl5pPr>
      <a:lvl6pPr marL="1760220" marR="0" indent="-297180"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solidFill>
            <a:srgbClr val="000000"/>
          </a:solidFill>
          <a:uFillTx/>
          <a:latin typeface="Gill Sans MT"/>
          <a:ea typeface="Gill Sans MT"/>
          <a:cs typeface="Gill Sans MT"/>
          <a:sym typeface="Gill Sans MT"/>
        </a:defRPr>
      </a:lvl6pPr>
      <a:lvl7pPr marL="1985554" marR="0" indent="-339634"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solidFill>
            <a:srgbClr val="000000"/>
          </a:solidFill>
          <a:uFillTx/>
          <a:latin typeface="Gill Sans MT"/>
          <a:ea typeface="Gill Sans MT"/>
          <a:cs typeface="Gill Sans MT"/>
          <a:sym typeface="Gill Sans MT"/>
        </a:defRPr>
      </a:lvl7pPr>
      <a:lvl8pPr marL="2168434" marR="0" indent="-339634"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solidFill>
            <a:srgbClr val="000000"/>
          </a:solidFill>
          <a:uFillTx/>
          <a:latin typeface="Gill Sans MT"/>
          <a:ea typeface="Gill Sans MT"/>
          <a:cs typeface="Gill Sans MT"/>
          <a:sym typeface="Gill Sans MT"/>
        </a:defRPr>
      </a:lvl8pPr>
      <a:lvl9pPr marL="2407919" marR="0" indent="-396239" algn="l" defTabSz="914400" rtl="0" latinLnBrk="0">
        <a:lnSpc>
          <a:spcPct val="100000"/>
        </a:lnSpc>
        <a:spcBef>
          <a:spcPts val="600"/>
        </a:spcBef>
        <a:spcAft>
          <a:spcPts val="0"/>
        </a:spcAft>
        <a:buClr>
          <a:schemeClr val="accent1"/>
        </a:buClr>
        <a:buSzPct val="75000"/>
        <a:buFontTx/>
        <a:buChar char=""/>
        <a:tabLst/>
        <a:defRPr sz="2600" b="0" i="0" u="none" strike="noStrike" cap="none" spc="0" baseline="0">
          <a:solidFill>
            <a:srgbClr val="000000"/>
          </a:solidFill>
          <a:uFillTx/>
          <a:latin typeface="Gill Sans MT"/>
          <a:ea typeface="Gill Sans MT"/>
          <a:cs typeface="Gill Sans MT"/>
          <a:sym typeface="Gill Sans MT"/>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1pPr>
      <a:lvl2pPr marL="0" marR="0" indent="4572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2pPr>
      <a:lvl3pPr marL="0" marR="0" indent="9144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3pPr>
      <a:lvl4pPr marL="0" marR="0" indent="13716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4pPr>
      <a:lvl5pPr marL="0" marR="0" indent="18288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5pPr>
      <a:lvl6pPr marL="0" marR="0" indent="22860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6pPr>
      <a:lvl7pPr marL="0" marR="0" indent="27432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7pPr>
      <a:lvl8pPr marL="0" marR="0" indent="32004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8pPr>
      <a:lvl9pPr marL="0" marR="0" indent="36576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36.png"/><Relationship Id="rId5" Type="http://schemas.openxmlformats.org/officeDocument/2006/relationships/hyperlink" Target="http://mathworld.wolfram.com/ChernoffFace.html" TargetMode="External"/><Relationship Id="rId4" Type="http://schemas.openxmlformats.org/officeDocument/2006/relationships/hyperlink" Target="http://www.amazon.com/exec/obidos/ASIN/0062731025/ref=nosim/weisstein-2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NUL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12.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NULL"/><Relationship Id="rId7"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NULL"/><Relationship Id="rId4" Type="http://schemas.openxmlformats.org/officeDocument/2006/relationships/image" Target="NULL"/></Relationships>
</file>

<file path=ppt/slides/_rels/slide1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41.wmf"/><Relationship Id="rId5" Type="http://schemas.openxmlformats.org/officeDocument/2006/relationships/oleObject" Target="../embeddings/oleObject6.bin"/><Relationship Id="rId4" Type="http://schemas.openxmlformats.org/officeDocument/2006/relationships/image" Target="NULL"/><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4.png"/></Relationships>
</file>

<file path=ppt/slides/_rels/slide12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42.png"/><Relationship Id="rId4" Type="http://schemas.openxmlformats.org/officeDocument/2006/relationships/image" Target="NUL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4.emf"/><Relationship Id="rId5" Type="http://schemas.openxmlformats.org/officeDocument/2006/relationships/oleObject" Target="../embeddings/oleObject8.bin"/><Relationship Id="rId4" Type="http://schemas.openxmlformats.org/officeDocument/2006/relationships/image" Target="../media/image143.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90.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6" Type="http://schemas.openxmlformats.org/officeDocument/2006/relationships/image" Target="../media/image1480.png"/><Relationship Id="rId5" Type="http://schemas.openxmlformats.org/officeDocument/2006/relationships/image" Target="../media/image148.png"/><Relationship Id="rId4" Type="http://schemas.openxmlformats.org/officeDocument/2006/relationships/image" Target="../media/image1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7.png"/><Relationship Id="rId4" Type="http://schemas.openxmlformats.org/officeDocument/2006/relationships/image" Target="../media/image156.png"/></Relationships>
</file>

<file path=ppt/slides/_rels/slide131.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54.emf"/><Relationship Id="rId5" Type="http://schemas.openxmlformats.org/officeDocument/2006/relationships/oleObject" Target="../embeddings/oleObject10.bin"/><Relationship Id="rId10" Type="http://schemas.openxmlformats.org/officeDocument/2006/relationships/image" Target="../media/image156.emf"/><Relationship Id="rId4" Type="http://schemas.openxmlformats.org/officeDocument/2006/relationships/image" Target="../media/image153.emf"/><Relationship Id="rId9" Type="http://schemas.openxmlformats.org/officeDocument/2006/relationships/oleObject" Target="../embeddings/oleObject12.bin"/></Relationships>
</file>

<file path=ppt/slides/_rels/slide132.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8.emf"/><Relationship Id="rId5" Type="http://schemas.openxmlformats.org/officeDocument/2006/relationships/oleObject" Target="../embeddings/oleObject14.bin"/><Relationship Id="rId4" Type="http://schemas.openxmlformats.org/officeDocument/2006/relationships/image" Target="../media/image157.emf"/></Relationships>
</file>

<file path=ppt/slides/_rels/slide13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63.em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62.emf"/><Relationship Id="rId5" Type="http://schemas.openxmlformats.org/officeDocument/2006/relationships/oleObject" Target="../embeddings/oleObject17.bin"/><Relationship Id="rId4" Type="http://schemas.openxmlformats.org/officeDocument/2006/relationships/image" Target="../media/image161.emf"/></Relationships>
</file>

<file path=ppt/slides/_rels/slide135.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159.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5.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167.emf"/><Relationship Id="rId4" Type="http://schemas.openxmlformats.org/officeDocument/2006/relationships/image" Target="../media/image164.emf"/><Relationship Id="rId9" Type="http://schemas.openxmlformats.org/officeDocument/2006/relationships/oleObject" Target="../embeddings/oleObject21.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9.emf"/><Relationship Id="rId5" Type="http://schemas.openxmlformats.org/officeDocument/2006/relationships/oleObject" Target="../embeddings/oleObject24.bin"/><Relationship Id="rId4" Type="http://schemas.openxmlformats.org/officeDocument/2006/relationships/image" Target="../media/image16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71.emf"/><Relationship Id="rId5" Type="http://schemas.openxmlformats.org/officeDocument/2006/relationships/oleObject" Target="../embeddings/oleObject26.bin"/><Relationship Id="rId4" Type="http://schemas.openxmlformats.org/officeDocument/2006/relationships/image" Target="../media/image170.emf"/></Relationships>
</file>

<file path=ppt/slides/_rels/slide13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chart" Target="../charts/chart1.xml"/><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5.svg"/><Relationship Id="rId3" Type="http://schemas.openxmlformats.org/officeDocument/2006/relationships/chart" Target="../charts/chart3.xml"/><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chart" Target="../charts/chart4.xml"/><Relationship Id="rId20" Type="http://schemas.openxmlformats.org/officeDocument/2006/relationships/image" Target="../media/image57.svg"/><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5.xml"/><Relationship Id="rId16" Type="http://schemas.openxmlformats.org/officeDocument/2006/relationships/image" Target="../media/image71.svg"/><Relationship Id="rId1" Type="http://schemas.openxmlformats.org/officeDocument/2006/relationships/slideLayout" Target="../slideLayouts/slideLayout1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2.emf"/><Relationship Id="rId5" Type="http://schemas.openxmlformats.org/officeDocument/2006/relationships/oleObject" Target="../embeddings/oleObject4.bin"/><Relationship Id="rId4" Type="http://schemas.openxmlformats.org/officeDocument/2006/relationships/image" Target="../media/image81.emf"/></Relationships>
</file>

<file path=ppt/slides/_rels/slide3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8.png"/><Relationship Id="rId7" Type="http://schemas.openxmlformats.org/officeDocument/2006/relationships/image" Target="../media/image9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8.png"/><Relationship Id="rId7" Type="http://schemas.openxmlformats.org/officeDocument/2006/relationships/image" Target="../media/image9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hyperlink" Target="https://www.scribbr.com/statistics/standard-normal-distribution" TargetMode="External"/><Relationship Id="rId2" Type="http://schemas.openxmlformats.org/officeDocument/2006/relationships/image" Target="../media/image87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2" Type="http://schemas.openxmlformats.org/officeDocument/2006/relationships/hyperlink" Target="https://www.scribbr.com/statistics/standard-normal-distribu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94.wmf"/><Relationship Id="rId4" Type="http://schemas.openxmlformats.org/officeDocument/2006/relationships/image" Target="../media/image93.wmf"/></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hyperlink" Target="https://www.thoughtco.com/what-is-the-interquartile-range-rule-312624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asq.org/quality-resources/histogram" TargetMode="External"/><Relationship Id="rId3" Type="http://schemas.openxmlformats.org/officeDocument/2006/relationships/image" Target="../media/image100.gif"/><Relationship Id="rId7" Type="http://schemas.openxmlformats.org/officeDocument/2006/relationships/image" Target="../media/image104.gif"/><Relationship Id="rId2" Type="http://schemas.openxmlformats.org/officeDocument/2006/relationships/image" Target="../media/image99.gif"/><Relationship Id="rId1" Type="http://schemas.openxmlformats.org/officeDocument/2006/relationships/slideLayout" Target="../slideLayouts/slideLayout2.xml"/><Relationship Id="rId6" Type="http://schemas.openxmlformats.org/officeDocument/2006/relationships/image" Target="../media/image103.gif"/><Relationship Id="rId5" Type="http://schemas.openxmlformats.org/officeDocument/2006/relationships/image" Target="../media/image102.gif"/><Relationship Id="rId4" Type="http://schemas.openxmlformats.org/officeDocument/2006/relationships/image" Target="../media/image101.gif"/></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keydifferences.com/difference-between-histogram-and-bar-graph.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lias.uni-marburg.de/data/UNIMR/lm_data/lm_2287352/unit09/unit09-01_predict_time_seri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2.emf"/><Relationship Id="rId4" Type="http://schemas.openxmlformats.org/officeDocument/2006/relationships/image" Target="../media/image121.emf"/></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25.png"/><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90.png"/><Relationship Id="rId5" Type="http://schemas.openxmlformats.org/officeDocument/2006/relationships/image" Target="../media/image1280.png"/><Relationship Id="rId4" Type="http://schemas.openxmlformats.org/officeDocument/2006/relationships/image" Target="../media/image1270.png"/></Relationships>
</file>

<file path=ppt/slides/_rels/slide9.xml.rels><?xml version="1.0" encoding="UTF-8" standalone="yes"?>
<Relationships xmlns="http://schemas.openxmlformats.org/package/2006/relationships"><Relationship Id="rId3" Type="http://schemas.openxmlformats.org/officeDocument/2006/relationships/hyperlink" Target="https://www.marinedatascience.co/data/"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4"/>
            <a:ext cx="7968568" cy="2097912"/>
          </a:xfrm>
          <a:prstGeom prst="rect">
            <a:avLst/>
          </a:prstGeom>
        </p:spPr>
        <p:txBody>
          <a:bodyPr>
            <a:normAutofit fontScale="90000"/>
          </a:bodyPr>
          <a:lstStyle/>
          <a:p>
            <a:pPr>
              <a:defRPr sz="2800"/>
            </a:pPr>
            <a:r>
              <a:rPr lang="en-PK" sz="2800" u="sng" dirty="0"/>
              <a:t>  </a:t>
            </a:r>
            <a:br>
              <a:rPr lang="en-PK" sz="2800" u="sng" dirty="0"/>
            </a:br>
            <a:r>
              <a:rPr lang="en-PK" sz="3600" b="1" u="sng" dirty="0"/>
              <a:t>GETTING TO KNOW YOUR DATA</a:t>
            </a:r>
            <a:br>
              <a:rPr lang="en-US" dirty="0"/>
            </a:br>
            <a:br>
              <a:rPr lang="en-US" dirty="0"/>
            </a:br>
            <a:br>
              <a:rPr lang="en-US" dirty="0"/>
            </a:br>
            <a:endParaRPr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EBC6-9801-0928-B2A7-BDE13742CE52}"/>
              </a:ext>
            </a:extLst>
          </p:cNvPr>
          <p:cNvSpPr>
            <a:spLocks noGrp="1"/>
          </p:cNvSpPr>
          <p:nvPr>
            <p:ph type="title"/>
          </p:nvPr>
        </p:nvSpPr>
        <p:spPr/>
        <p:txBody>
          <a:bodyPr/>
          <a:lstStyle/>
          <a:p>
            <a:r>
              <a:rPr lang="en-PK" dirty="0"/>
              <a:t>Web Data </a:t>
            </a:r>
          </a:p>
        </p:txBody>
      </p:sp>
      <p:sp>
        <p:nvSpPr>
          <p:cNvPr id="3" name="Text Placeholder 2">
            <a:extLst>
              <a:ext uri="{FF2B5EF4-FFF2-40B4-BE49-F238E27FC236}">
                <a16:creationId xmlns:a16="http://schemas.microsoft.com/office/drawing/2014/main" id="{786F2039-E4FA-E6AD-5A4C-B61948BB3F4A}"/>
              </a:ext>
            </a:extLst>
          </p:cNvPr>
          <p:cNvSpPr>
            <a:spLocks noGrp="1"/>
          </p:cNvSpPr>
          <p:nvPr>
            <p:ph type="body" idx="1"/>
          </p:nvPr>
        </p:nvSpPr>
        <p:spPr/>
        <p:txBody>
          <a:bodyPr/>
          <a:lstStyle/>
          <a:p>
            <a:r>
              <a:rPr lang="en-PK" dirty="0"/>
              <a:t>Web </a:t>
            </a:r>
          </a:p>
          <a:p>
            <a:pPr lvl="1"/>
            <a:r>
              <a:rPr lang="en-PK" dirty="0"/>
              <a:t>a set of documents (webpages)</a:t>
            </a:r>
          </a:p>
          <a:p>
            <a:pPr lvl="1"/>
            <a:r>
              <a:rPr lang="en-PK" dirty="0"/>
              <a:t>links between documents </a:t>
            </a:r>
          </a:p>
          <a:p>
            <a:r>
              <a:rPr lang="en-PK" dirty="0"/>
              <a:t>Examples </a:t>
            </a:r>
          </a:p>
          <a:p>
            <a:pPr lvl="1"/>
            <a:r>
              <a:rPr lang="en-PK" dirty="0"/>
              <a:t>Predicting the next webpage that someone will visit </a:t>
            </a:r>
          </a:p>
          <a:p>
            <a:pPr lvl="1"/>
            <a:r>
              <a:rPr lang="en-PK" dirty="0"/>
              <a:t>Automatically grouping webpages by topics into categories</a:t>
            </a:r>
          </a:p>
          <a:p>
            <a:pPr lvl="1"/>
            <a:r>
              <a:rPr lang="en-PK" dirty="0"/>
              <a:t>Analyzing the time spent on webpages</a:t>
            </a:r>
          </a:p>
          <a:p>
            <a:pPr lvl="1"/>
            <a:r>
              <a:rPr lang="en-PK" dirty="0"/>
              <a:t>Analyzing data from attacks by hackers on a website. </a:t>
            </a:r>
          </a:p>
        </p:txBody>
      </p:sp>
    </p:spTree>
    <p:extLst>
      <p:ext uri="{BB962C8B-B14F-4D97-AF65-F5344CB8AC3E}">
        <p14:creationId xmlns:p14="http://schemas.microsoft.com/office/powerpoint/2010/main" val="381702985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6">
            <a:extLst>
              <a:ext uri="{FF2B5EF4-FFF2-40B4-BE49-F238E27FC236}">
                <a16:creationId xmlns:a16="http://schemas.microsoft.com/office/drawing/2014/main" id="{B4BB0F0B-76FC-45CB-C23C-0720C171975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3320CC03-BAB8-EA42-9F07-0DF3A5E77D2F}" type="slidenum">
              <a:rPr lang="en-US" altLang="en-US" sz="1200"/>
              <a:pPr>
                <a:spcBef>
                  <a:spcPct val="0"/>
                </a:spcBef>
                <a:buClrTx/>
                <a:buSzTx/>
                <a:buFontTx/>
                <a:buNone/>
              </a:pPr>
              <a:t>100</a:t>
            </a:fld>
            <a:endParaRPr lang="en-US" altLang="en-US" sz="1200"/>
          </a:p>
        </p:txBody>
      </p:sp>
      <p:sp>
        <p:nvSpPr>
          <p:cNvPr id="109570" name="Rectangle 2">
            <a:extLst>
              <a:ext uri="{FF2B5EF4-FFF2-40B4-BE49-F238E27FC236}">
                <a16:creationId xmlns:a16="http://schemas.microsoft.com/office/drawing/2014/main" id="{C83E35D8-D9FA-AFE8-94B0-951FDE2994E4}"/>
              </a:ext>
            </a:extLst>
          </p:cNvPr>
          <p:cNvSpPr>
            <a:spLocks noGrp="1" noChangeArrowheads="1"/>
          </p:cNvSpPr>
          <p:nvPr>
            <p:ph type="title"/>
          </p:nvPr>
        </p:nvSpPr>
        <p:spPr/>
        <p:txBody>
          <a:bodyPr/>
          <a:lstStyle/>
          <a:p>
            <a:pPr eaLnBrk="1" hangingPunct="1"/>
            <a:r>
              <a:rPr lang="en-US" altLang="en-US"/>
              <a:t>Chernoff Faces</a:t>
            </a:r>
          </a:p>
        </p:txBody>
      </p:sp>
      <p:sp>
        <p:nvSpPr>
          <p:cNvPr id="109571" name="Rectangle 3">
            <a:extLst>
              <a:ext uri="{FF2B5EF4-FFF2-40B4-BE49-F238E27FC236}">
                <a16:creationId xmlns:a16="http://schemas.microsoft.com/office/drawing/2014/main" id="{98ABBE29-164D-4526-2813-3C11E59EFEA9}"/>
              </a:ext>
            </a:extLst>
          </p:cNvPr>
          <p:cNvSpPr>
            <a:spLocks noGrp="1" noChangeArrowheads="1"/>
          </p:cNvSpPr>
          <p:nvPr>
            <p:ph type="body" sz="half" idx="1"/>
          </p:nvPr>
        </p:nvSpPr>
        <p:spPr>
          <a:xfrm>
            <a:off x="304800" y="1371600"/>
            <a:ext cx="8458200" cy="2667000"/>
          </a:xfrm>
        </p:spPr>
        <p:txBody>
          <a:bodyPr/>
          <a:lstStyle/>
          <a:p>
            <a:pPr eaLnBrk="1" hangingPunct="1">
              <a:lnSpc>
                <a:spcPct val="120000"/>
              </a:lnSpc>
            </a:pPr>
            <a:r>
              <a:rPr lang="en-US" altLang="en-US" sz="2000"/>
              <a:t>A way to display variables on a two-dimensional surface, e.g., let x be eyebrow slant, y be eye size, z be nose length, etc. </a:t>
            </a:r>
          </a:p>
          <a:p>
            <a:pPr eaLnBrk="1" hangingPunct="1">
              <a:lnSpc>
                <a:spcPct val="120000"/>
              </a:lnSpc>
            </a:pPr>
            <a:r>
              <a:rPr lang="en-US" altLang="en-US" sz="2000"/>
              <a:t>The figure shows faces produced using 10 characteristics--head eccentricity, eye size, eye spacing, eye eccentricity, pupil size, eyebrow slant, nose size, mouth shape, mouth size, and mouth opening): Each assigned one of 10 possible values, generated using </a:t>
            </a:r>
            <a:r>
              <a:rPr lang="en-US" altLang="en-US" sz="2000" i="1">
                <a:hlinkClick r:id="rId3"/>
              </a:rPr>
              <a:t>Mathematica</a:t>
            </a:r>
            <a:r>
              <a:rPr lang="en-US" altLang="en-US" sz="2000"/>
              <a:t> (S. Dickson)</a:t>
            </a:r>
          </a:p>
        </p:txBody>
      </p:sp>
      <p:sp>
        <p:nvSpPr>
          <p:cNvPr id="109572" name="Rectangle 5">
            <a:extLst>
              <a:ext uri="{FF2B5EF4-FFF2-40B4-BE49-F238E27FC236}">
                <a16:creationId xmlns:a16="http://schemas.microsoft.com/office/drawing/2014/main" id="{22179854-8F27-ADA5-13F9-873EAE42AAD0}"/>
              </a:ext>
            </a:extLst>
          </p:cNvPr>
          <p:cNvSpPr>
            <a:spLocks noGrp="1" noChangeArrowheads="1"/>
          </p:cNvSpPr>
          <p:nvPr>
            <p:ph type="body" sz="half" idx="2"/>
          </p:nvPr>
        </p:nvSpPr>
        <p:spPr>
          <a:xfrm>
            <a:off x="304800" y="4200525"/>
            <a:ext cx="5486400" cy="2198688"/>
          </a:xfrm>
        </p:spPr>
        <p:txBody>
          <a:bodyPr/>
          <a:lstStyle/>
          <a:p>
            <a:pPr eaLnBrk="1" hangingPunct="1">
              <a:lnSpc>
                <a:spcPct val="110000"/>
              </a:lnSpc>
            </a:pPr>
            <a:r>
              <a:rPr lang="en-US" altLang="en-US" sz="2000"/>
              <a:t>REFERENCE: Gonick, L. and Smith, W. </a:t>
            </a:r>
            <a:r>
              <a:rPr lang="en-US" altLang="en-US" sz="2000" i="1">
                <a:hlinkClick r:id="rId4"/>
              </a:rPr>
              <a:t>The Cartoon Guide to Statistics.</a:t>
            </a:r>
            <a:r>
              <a:rPr lang="en-US" altLang="en-US" sz="2000"/>
              <a:t> New York: Harper Perennial, p. 212, 1993</a:t>
            </a:r>
          </a:p>
          <a:p>
            <a:pPr eaLnBrk="1" hangingPunct="1">
              <a:lnSpc>
                <a:spcPct val="110000"/>
              </a:lnSpc>
            </a:pPr>
            <a:r>
              <a:rPr lang="en-US" altLang="en-US" sz="2000"/>
              <a:t>Weisstein, Eric W. "Chernoff Face." From </a:t>
            </a:r>
            <a:r>
              <a:rPr lang="en-US" altLang="en-US" sz="2000" i="1"/>
              <a:t>MathWorld</a:t>
            </a:r>
            <a:r>
              <a:rPr lang="en-US" altLang="en-US" sz="2000"/>
              <a:t>--A Wolfram Web Resource. </a:t>
            </a:r>
            <a:r>
              <a:rPr lang="en-US" altLang="en-US" sz="2000">
                <a:hlinkClick r:id="rId5"/>
              </a:rPr>
              <a:t>mathworld.wolfram.com/ChernoffFace.html</a:t>
            </a:r>
            <a:r>
              <a:rPr lang="en-US" altLang="en-US" sz="2000"/>
              <a:t> </a:t>
            </a:r>
          </a:p>
        </p:txBody>
      </p:sp>
      <p:pic>
        <p:nvPicPr>
          <p:cNvPr id="109573" name="Picture 4" descr="ChernoffFaces">
            <a:extLst>
              <a:ext uri="{FF2B5EF4-FFF2-40B4-BE49-F238E27FC236}">
                <a16:creationId xmlns:a16="http://schemas.microsoft.com/office/drawing/2014/main" id="{646E86B8-9F7B-D477-254B-60ADE83C2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886200"/>
            <a:ext cx="3429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3">
            <a:extLst>
              <a:ext uri="{FF2B5EF4-FFF2-40B4-BE49-F238E27FC236}">
                <a16:creationId xmlns:a16="http://schemas.microsoft.com/office/drawing/2014/main" id="{FE50BCC4-641A-D56B-0A2E-7616538B60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C411A547-C7B5-FA46-A086-4571EB90DBD3}" type="slidenum">
              <a:rPr lang="en-US" altLang="en-US" sz="1200"/>
              <a:pPr>
                <a:spcBef>
                  <a:spcPct val="0"/>
                </a:spcBef>
                <a:buClrTx/>
                <a:buSzTx/>
                <a:buFontTx/>
                <a:buNone/>
              </a:pPr>
              <a:t>101</a:t>
            </a:fld>
            <a:endParaRPr lang="en-US" altLang="en-US" sz="1200"/>
          </a:p>
        </p:txBody>
      </p:sp>
      <p:pic>
        <p:nvPicPr>
          <p:cNvPr id="111618" name="Picture 2" descr="StickCensus">
            <a:extLst>
              <a:ext uri="{FF2B5EF4-FFF2-40B4-BE49-F238E27FC236}">
                <a16:creationId xmlns:a16="http://schemas.microsoft.com/office/drawing/2014/main" id="{05A94D20-F003-CF2A-9CD7-E52A5EA50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6208713"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3">
            <a:extLst>
              <a:ext uri="{FF2B5EF4-FFF2-40B4-BE49-F238E27FC236}">
                <a16:creationId xmlns:a16="http://schemas.microsoft.com/office/drawing/2014/main" id="{BA897974-8FF0-61D4-9E9E-7CA65FC03058}"/>
              </a:ext>
            </a:extLst>
          </p:cNvPr>
          <p:cNvSpPr>
            <a:spLocks noChangeArrowheads="1"/>
          </p:cNvSpPr>
          <p:nvPr/>
        </p:nvSpPr>
        <p:spPr bwMode="auto">
          <a:xfrm>
            <a:off x="174625" y="6559550"/>
            <a:ext cx="74453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defTabSz="3810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defTabSz="3810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defTabSz="3810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defTabSz="3810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defTabSz="3810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defTabSz="381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defTabSz="381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defTabSz="381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defTabSz="381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buClrTx/>
              <a:buSzPct val="130000"/>
              <a:buFontTx/>
              <a:buNone/>
            </a:pPr>
            <a:r>
              <a:rPr lang="en-US" altLang="en-US" sz="1100"/>
              <a:t>Two attributes mapped to axes, remaining attributes mapped to angle or length of limbs”. Look at texture pattern</a:t>
            </a:r>
            <a:endParaRPr lang="de-DE" altLang="en-US" sz="1800">
              <a:latin typeface="Arial Narrow" panose="020B0604020202020204" pitchFamily="34" charset="0"/>
            </a:endParaRPr>
          </a:p>
        </p:txBody>
      </p:sp>
      <p:sp>
        <p:nvSpPr>
          <p:cNvPr id="111620" name="Text Box 4">
            <a:extLst>
              <a:ext uri="{FF2B5EF4-FFF2-40B4-BE49-F238E27FC236}">
                <a16:creationId xmlns:a16="http://schemas.microsoft.com/office/drawing/2014/main" id="{F39D4898-795B-2231-A4EA-C9D09F625A16}"/>
              </a:ext>
            </a:extLst>
          </p:cNvPr>
          <p:cNvSpPr txBox="1">
            <a:spLocks noChangeArrowheads="1"/>
          </p:cNvSpPr>
          <p:nvPr/>
        </p:nvSpPr>
        <p:spPr bwMode="auto">
          <a:xfrm>
            <a:off x="6781800" y="1066800"/>
            <a:ext cx="22383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2400">
                <a:latin typeface="Arial" panose="020B0604020202020204" pitchFamily="34" charset="0"/>
              </a:rPr>
              <a:t>A census data figure showing age, income, gender, education, etc.</a:t>
            </a:r>
          </a:p>
        </p:txBody>
      </p:sp>
      <p:sp>
        <p:nvSpPr>
          <p:cNvPr id="111621" name="Text Box 5">
            <a:extLst>
              <a:ext uri="{FF2B5EF4-FFF2-40B4-BE49-F238E27FC236}">
                <a16:creationId xmlns:a16="http://schemas.microsoft.com/office/drawing/2014/main" id="{2B7147E8-82FE-44B5-411C-E5B1A2A15C04}"/>
              </a:ext>
            </a:extLst>
          </p:cNvPr>
          <p:cNvSpPr txBox="1">
            <a:spLocks noChangeArrowheads="1"/>
          </p:cNvSpPr>
          <p:nvPr/>
        </p:nvSpPr>
        <p:spPr bwMode="auto">
          <a:xfrm rot="-5417876">
            <a:off x="-1455737" y="3741737"/>
            <a:ext cx="3582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a:solidFill>
                  <a:schemeClr val="accent1"/>
                </a:solidFill>
                <a:latin typeface="Arial" panose="020B0604020202020204" pitchFamily="34" charset="0"/>
              </a:rPr>
              <a:t>used by permission of G. Grinstein, University of Massachusettes at Lowell</a:t>
            </a:r>
          </a:p>
        </p:txBody>
      </p:sp>
      <p:sp>
        <p:nvSpPr>
          <p:cNvPr id="111622" name="Rectangle 6">
            <a:extLst>
              <a:ext uri="{FF2B5EF4-FFF2-40B4-BE49-F238E27FC236}">
                <a16:creationId xmlns:a16="http://schemas.microsoft.com/office/drawing/2014/main" id="{8C1FDCD2-626F-E3E7-5FDC-F145D822F2EC}"/>
              </a:ext>
            </a:extLst>
          </p:cNvPr>
          <p:cNvSpPr>
            <a:spLocks noGrp="1" noChangeArrowheads="1"/>
          </p:cNvSpPr>
          <p:nvPr>
            <p:ph type="title" idx="4294967295"/>
          </p:nvPr>
        </p:nvSpPr>
        <p:spPr>
          <a:xfrm>
            <a:off x="685800" y="0"/>
            <a:ext cx="7772400" cy="762000"/>
          </a:xfrm>
        </p:spPr>
        <p:txBody>
          <a:bodyPr/>
          <a:lstStyle/>
          <a:p>
            <a:pPr eaLnBrk="1" hangingPunct="1"/>
            <a:r>
              <a:rPr lang="de-DE" altLang="en-US"/>
              <a:t>Stick</a:t>
            </a:r>
            <a:r>
              <a:rPr lang="de-DE" altLang="en-US">
                <a:solidFill>
                  <a:schemeClr val="tx1"/>
                </a:solidFill>
              </a:rPr>
              <a:t> </a:t>
            </a:r>
            <a:r>
              <a:rPr lang="de-DE" altLang="en-US"/>
              <a:t>Figure</a:t>
            </a:r>
            <a:endParaRPr lang="en-US" altLang="en-US" sz="4000"/>
          </a:p>
        </p:txBody>
      </p:sp>
      <p:sp>
        <p:nvSpPr>
          <p:cNvPr id="111623" name="Text Box 12">
            <a:extLst>
              <a:ext uri="{FF2B5EF4-FFF2-40B4-BE49-F238E27FC236}">
                <a16:creationId xmlns:a16="http://schemas.microsoft.com/office/drawing/2014/main" id="{80449BEC-9509-5C01-DEEB-44A22399044E}"/>
              </a:ext>
            </a:extLst>
          </p:cNvPr>
          <p:cNvSpPr txBox="1">
            <a:spLocks noChangeArrowheads="1"/>
          </p:cNvSpPr>
          <p:nvPr/>
        </p:nvSpPr>
        <p:spPr bwMode="auto">
          <a:xfrm>
            <a:off x="6858000" y="4419600"/>
            <a:ext cx="2286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400"/>
              <a:t>A 5-piece stick figure (1 body and 4 limbs w. different angle/length)</a:t>
            </a:r>
          </a:p>
        </p:txBody>
      </p:sp>
    </p:spTree>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a:extLst>
              <a:ext uri="{FF2B5EF4-FFF2-40B4-BE49-F238E27FC236}">
                <a16:creationId xmlns:a16="http://schemas.microsoft.com/office/drawing/2014/main" id="{859D8D29-9369-08C8-C55E-55C407DA60D1}"/>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102</a:t>
            </a:fld>
            <a:endParaRPr lang="en-US" altLang="en-US" sz="1200"/>
          </a:p>
        </p:txBody>
      </p:sp>
      <p:sp>
        <p:nvSpPr>
          <p:cNvPr id="113666" name="Rectangle 2">
            <a:extLst>
              <a:ext uri="{FF2B5EF4-FFF2-40B4-BE49-F238E27FC236}">
                <a16:creationId xmlns:a16="http://schemas.microsoft.com/office/drawing/2014/main" id="{ABB02569-BE69-971E-C266-739B28534989}"/>
              </a:ext>
            </a:extLst>
          </p:cNvPr>
          <p:cNvSpPr>
            <a:spLocks noGrp="1" noChangeArrowheads="1"/>
          </p:cNvSpPr>
          <p:nvPr>
            <p:ph type="title"/>
          </p:nvPr>
        </p:nvSpPr>
        <p:spPr/>
        <p:txBody>
          <a:bodyPr/>
          <a:lstStyle/>
          <a:p>
            <a:pPr eaLnBrk="1" hangingPunct="1"/>
            <a:r>
              <a:rPr lang="de-DE" altLang="en-US" sz="3200">
                <a:solidFill>
                  <a:srgbClr val="170981"/>
                </a:solidFill>
              </a:rPr>
              <a:t>Hierarchical Visualization Techniques</a:t>
            </a:r>
            <a:endParaRPr lang="en-US" altLang="en-US" sz="3200">
              <a:solidFill>
                <a:srgbClr val="170981"/>
              </a:solidFill>
            </a:endParaRPr>
          </a:p>
        </p:txBody>
      </p:sp>
      <p:sp>
        <p:nvSpPr>
          <p:cNvPr id="113667" name="Rectangle 3">
            <a:extLst>
              <a:ext uri="{FF2B5EF4-FFF2-40B4-BE49-F238E27FC236}">
                <a16:creationId xmlns:a16="http://schemas.microsoft.com/office/drawing/2014/main" id="{C24531E5-C504-F78F-148F-BF3078840E71}"/>
              </a:ext>
            </a:extLst>
          </p:cNvPr>
          <p:cNvSpPr>
            <a:spLocks noGrp="1" noChangeArrowheads="1"/>
          </p:cNvSpPr>
          <p:nvPr>
            <p:ph type="body" idx="1"/>
          </p:nvPr>
        </p:nvSpPr>
        <p:spPr/>
        <p:txBody>
          <a:bodyPr/>
          <a:lstStyle/>
          <a:p>
            <a:pPr eaLnBrk="1" hangingPunct="1">
              <a:lnSpc>
                <a:spcPct val="110000"/>
              </a:lnSpc>
            </a:pPr>
            <a:r>
              <a:rPr lang="de-DE" altLang="en-US"/>
              <a:t>Visualization of the data using a hierarchical partitioning into subspaces</a:t>
            </a:r>
          </a:p>
          <a:p>
            <a:pPr eaLnBrk="1" hangingPunct="1">
              <a:lnSpc>
                <a:spcPct val="110000"/>
              </a:lnSpc>
            </a:pPr>
            <a:r>
              <a:rPr lang="de-DE" altLang="en-US"/>
              <a:t>Methods</a:t>
            </a:r>
          </a:p>
          <a:p>
            <a:pPr lvl="1" eaLnBrk="1" hangingPunct="1">
              <a:lnSpc>
                <a:spcPct val="110000"/>
              </a:lnSpc>
            </a:pPr>
            <a:r>
              <a:rPr lang="de-DE" altLang="en-US"/>
              <a:t>Dimensional Stacking</a:t>
            </a:r>
          </a:p>
          <a:p>
            <a:pPr lvl="1" eaLnBrk="1" hangingPunct="1">
              <a:lnSpc>
                <a:spcPct val="110000"/>
              </a:lnSpc>
            </a:pPr>
            <a:r>
              <a:rPr lang="de-DE" altLang="en-US"/>
              <a:t>Worlds-within-Worlds</a:t>
            </a:r>
          </a:p>
          <a:p>
            <a:pPr lvl="1" eaLnBrk="1" hangingPunct="1">
              <a:lnSpc>
                <a:spcPct val="110000"/>
              </a:lnSpc>
            </a:pPr>
            <a:r>
              <a:rPr lang="de-DE" altLang="en-US"/>
              <a:t>Tree-Map </a:t>
            </a:r>
          </a:p>
          <a:p>
            <a:pPr lvl="1" eaLnBrk="1" hangingPunct="1">
              <a:lnSpc>
                <a:spcPct val="110000"/>
              </a:lnSpc>
            </a:pPr>
            <a:r>
              <a:rPr lang="de-DE" altLang="en-US"/>
              <a:t>Cone Trees</a:t>
            </a:r>
          </a:p>
          <a:p>
            <a:pPr lvl="1" eaLnBrk="1" hangingPunct="1">
              <a:lnSpc>
                <a:spcPct val="110000"/>
              </a:lnSpc>
            </a:pPr>
            <a:r>
              <a:rPr lang="de-DE" altLang="en-US"/>
              <a:t>InfoCube</a:t>
            </a:r>
            <a:endParaRPr lang="en-US" altLang="en-US"/>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6">
            <a:extLst>
              <a:ext uri="{FF2B5EF4-FFF2-40B4-BE49-F238E27FC236}">
                <a16:creationId xmlns:a16="http://schemas.microsoft.com/office/drawing/2014/main" id="{3829089E-C16E-295F-5FFA-7B8191F35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DE8A08B2-794A-1E4B-9B1B-89DDCD9824C7}" type="slidenum">
              <a:rPr lang="en-US" altLang="en-US" sz="1200"/>
              <a:pPr>
                <a:spcBef>
                  <a:spcPct val="0"/>
                </a:spcBef>
                <a:buClrTx/>
                <a:buSzTx/>
                <a:buFontTx/>
                <a:buNone/>
              </a:pPr>
              <a:t>103</a:t>
            </a:fld>
            <a:endParaRPr lang="en-US" altLang="en-US" sz="1200"/>
          </a:p>
        </p:txBody>
      </p:sp>
      <p:sp>
        <p:nvSpPr>
          <p:cNvPr id="115714" name="Rectangle 2">
            <a:extLst>
              <a:ext uri="{FF2B5EF4-FFF2-40B4-BE49-F238E27FC236}">
                <a16:creationId xmlns:a16="http://schemas.microsoft.com/office/drawing/2014/main" id="{F4D035D8-D02C-69F8-BDD2-616D8C148D48}"/>
              </a:ext>
            </a:extLst>
          </p:cNvPr>
          <p:cNvSpPr>
            <a:spLocks noGrp="1" noChangeArrowheads="1"/>
          </p:cNvSpPr>
          <p:nvPr>
            <p:ph type="title"/>
          </p:nvPr>
        </p:nvSpPr>
        <p:spPr/>
        <p:txBody>
          <a:bodyPr/>
          <a:lstStyle/>
          <a:p>
            <a:pPr eaLnBrk="1" hangingPunct="1"/>
            <a:r>
              <a:rPr lang="en-US" altLang="en-US" sz="3200"/>
              <a:t>Dimensional Stacking</a:t>
            </a:r>
          </a:p>
        </p:txBody>
      </p:sp>
      <p:pic>
        <p:nvPicPr>
          <p:cNvPr id="115715" name="Picture 4">
            <a:extLst>
              <a:ext uri="{FF2B5EF4-FFF2-40B4-BE49-F238E27FC236}">
                <a16:creationId xmlns:a16="http://schemas.microsoft.com/office/drawing/2014/main" id="{BE2E1661-DF44-BE20-B265-6180D25023D4}"/>
              </a:ext>
            </a:extLst>
          </p:cNvPr>
          <p:cNvPicPr>
            <a:picLocks noGrp="1" noChangeAspect="1" noChangeArrowheads="1"/>
          </p:cNvPicPr>
          <p:nvPr>
            <p:ph type="body" sz="half" idx="1"/>
          </p:nvPr>
        </p:nvPicPr>
        <p:blipFill>
          <a:blip r:embed="rId3">
            <a:extLst>
              <a:ext uri="{28A0092B-C50C-407E-A947-70E740481C1C}">
                <a14:useLocalDpi xmlns:a14="http://schemas.microsoft.com/office/drawing/2010/main" val="0"/>
              </a:ext>
            </a:extLst>
          </a:blip>
          <a:srcRect/>
          <a:stretch>
            <a:fillRect/>
          </a:stretch>
        </p:blipFill>
        <p:spPr>
          <a:xfrm>
            <a:off x="304800" y="1295400"/>
            <a:ext cx="8153400" cy="2125663"/>
          </a:xfrm>
          <a:noFill/>
        </p:spPr>
      </p:pic>
      <p:sp>
        <p:nvSpPr>
          <p:cNvPr id="115716" name="Rectangle 5">
            <a:extLst>
              <a:ext uri="{FF2B5EF4-FFF2-40B4-BE49-F238E27FC236}">
                <a16:creationId xmlns:a16="http://schemas.microsoft.com/office/drawing/2014/main" id="{6BA4DE91-1DD9-A813-6A8F-47EFD788DE9B}"/>
              </a:ext>
            </a:extLst>
          </p:cNvPr>
          <p:cNvSpPr>
            <a:spLocks noGrp="1" noChangeArrowheads="1"/>
          </p:cNvSpPr>
          <p:nvPr>
            <p:ph type="body" sz="half" idx="2"/>
          </p:nvPr>
        </p:nvSpPr>
        <p:spPr>
          <a:xfrm>
            <a:off x="304800" y="3581400"/>
            <a:ext cx="8610600" cy="2819400"/>
          </a:xfrm>
        </p:spPr>
        <p:txBody>
          <a:bodyPr>
            <a:normAutofit lnSpcReduction="10000"/>
          </a:bodyPr>
          <a:lstStyle/>
          <a:p>
            <a:pPr eaLnBrk="1" hangingPunct="1"/>
            <a:r>
              <a:rPr lang="de-DE" altLang="en-US" sz="2400"/>
              <a:t>Partitioning of the n-dimensional attribute space in 2-D subspaces, which are ‘stacked’ into each other</a:t>
            </a:r>
          </a:p>
          <a:p>
            <a:pPr eaLnBrk="1" hangingPunct="1"/>
            <a:r>
              <a:rPr lang="de-DE" altLang="en-US" sz="2400"/>
              <a:t>Partitioning of the attribute value ranges into classes.  The important attributes should be used on the outer levels.</a:t>
            </a:r>
            <a:endParaRPr lang="de-DE" altLang="en-US" sz="2400" b="1"/>
          </a:p>
          <a:p>
            <a:pPr eaLnBrk="1" hangingPunct="1"/>
            <a:r>
              <a:rPr lang="de-DE" altLang="en-US" sz="2400"/>
              <a:t>Adequate for data with ordinal attributes of low cardinality</a:t>
            </a:r>
          </a:p>
          <a:p>
            <a:pPr eaLnBrk="1" hangingPunct="1"/>
            <a:r>
              <a:rPr lang="en-US" altLang="en-US" sz="2400"/>
              <a:t>But, difficult to display more than nine dimensions</a:t>
            </a:r>
          </a:p>
          <a:p>
            <a:pPr eaLnBrk="1" hangingPunct="1"/>
            <a:r>
              <a:rPr lang="en-US" altLang="en-US" sz="2400"/>
              <a:t>Important to map dimensions appropriately</a:t>
            </a:r>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3">
            <a:extLst>
              <a:ext uri="{FF2B5EF4-FFF2-40B4-BE49-F238E27FC236}">
                <a16:creationId xmlns:a16="http://schemas.microsoft.com/office/drawing/2014/main" id="{9B60D6F3-E2F3-E2F8-9714-AF21EBC5AE0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466E585A-6C72-234C-B41E-D07E1FF51063}" type="slidenum">
              <a:rPr lang="en-US" altLang="en-US" sz="1200"/>
              <a:pPr>
                <a:spcBef>
                  <a:spcPct val="0"/>
                </a:spcBef>
                <a:buClrTx/>
                <a:buSzTx/>
                <a:buFontTx/>
                <a:buNone/>
              </a:pPr>
              <a:t>104</a:t>
            </a:fld>
            <a:endParaRPr lang="en-US" altLang="en-US" sz="1200"/>
          </a:p>
        </p:txBody>
      </p:sp>
      <p:sp>
        <p:nvSpPr>
          <p:cNvPr id="117762" name="Rectangle 2">
            <a:extLst>
              <a:ext uri="{FF2B5EF4-FFF2-40B4-BE49-F238E27FC236}">
                <a16:creationId xmlns:a16="http://schemas.microsoft.com/office/drawing/2014/main" id="{3856F965-C437-5007-206B-5E373D77AFA5}"/>
              </a:ext>
            </a:extLst>
          </p:cNvPr>
          <p:cNvSpPr>
            <a:spLocks noChangeArrowheads="1"/>
          </p:cNvSpPr>
          <p:nvPr/>
        </p:nvSpPr>
        <p:spPr bwMode="auto">
          <a:xfrm>
            <a:off x="1066800" y="1219200"/>
            <a:ext cx="758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3810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lvl="2">
              <a:spcBef>
                <a:spcPts val="1900"/>
              </a:spcBef>
              <a:spcAft>
                <a:spcPts val="1500"/>
              </a:spcAft>
              <a:buClrTx/>
              <a:buSzTx/>
              <a:buFontTx/>
              <a:buNone/>
            </a:pPr>
            <a:r>
              <a:rPr lang="de-DE" altLang="en-US" sz="1000">
                <a:solidFill>
                  <a:schemeClr val="accent1"/>
                </a:solidFill>
                <a:latin typeface="Arial" panose="020B0604020202020204" pitchFamily="34" charset="0"/>
              </a:rPr>
              <a:t>Used by permission of M. Ward, Worcester Polytechnic Institute</a:t>
            </a:r>
          </a:p>
        </p:txBody>
      </p:sp>
      <p:pic>
        <p:nvPicPr>
          <p:cNvPr id="117763" name="Picture 3" descr="dimstack">
            <a:extLst>
              <a:ext uri="{FF2B5EF4-FFF2-40B4-BE49-F238E27FC236}">
                <a16:creationId xmlns:a16="http://schemas.microsoft.com/office/drawing/2014/main" id="{E3762D28-3DB3-24FC-06FB-FB2165DB5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60500"/>
            <a:ext cx="741997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 Box 4">
            <a:extLst>
              <a:ext uri="{FF2B5EF4-FFF2-40B4-BE49-F238E27FC236}">
                <a16:creationId xmlns:a16="http://schemas.microsoft.com/office/drawing/2014/main" id="{926DC67F-5A3F-3703-24E0-D1FC9DD3DB17}"/>
              </a:ext>
            </a:extLst>
          </p:cNvPr>
          <p:cNvSpPr txBox="1">
            <a:spLocks noChangeArrowheads="1"/>
          </p:cNvSpPr>
          <p:nvPr/>
        </p:nvSpPr>
        <p:spPr bwMode="auto">
          <a:xfrm>
            <a:off x="381000" y="5715000"/>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2000">
                <a:latin typeface="Arial" panose="020B0604020202020204" pitchFamily="34" charset="0"/>
              </a:rPr>
              <a:t>Visualization of oil mining data with longitude and latitude mapped to the outer x-, y-axes and ore grade and depth mapped to the inner x-, y-axes</a:t>
            </a:r>
          </a:p>
        </p:txBody>
      </p:sp>
      <p:sp>
        <p:nvSpPr>
          <p:cNvPr id="117765" name="Rectangle 5">
            <a:extLst>
              <a:ext uri="{FF2B5EF4-FFF2-40B4-BE49-F238E27FC236}">
                <a16:creationId xmlns:a16="http://schemas.microsoft.com/office/drawing/2014/main" id="{91E05B68-3010-8BB2-42DF-7EAF098665C4}"/>
              </a:ext>
            </a:extLst>
          </p:cNvPr>
          <p:cNvSpPr>
            <a:spLocks noGrp="1" noChangeArrowheads="1"/>
          </p:cNvSpPr>
          <p:nvPr>
            <p:ph type="title" idx="4294967295"/>
          </p:nvPr>
        </p:nvSpPr>
        <p:spPr/>
        <p:txBody>
          <a:bodyPr/>
          <a:lstStyle/>
          <a:p>
            <a:pPr eaLnBrk="1" hangingPunct="1"/>
            <a:r>
              <a:rPr lang="en-US" altLang="en-US"/>
              <a:t>Dimensional Stacking</a:t>
            </a:r>
          </a:p>
        </p:txBody>
      </p:sp>
    </p:spTree>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9" name="Rectangle 2"/>
              <p:cNvSpPr txBox="1">
                <a:spLocks noGrp="1"/>
              </p:cNvSpPr>
              <p:nvPr>
                <p:ph type="ctrTitle"/>
              </p:nvPr>
            </p:nvSpPr>
            <p:spPr>
              <a:xfrm>
                <a:off x="156102" y="3550533"/>
                <a:ext cx="7968568" cy="2709589"/>
              </a:xfrm>
              <a:prstGeom prst="rect">
                <a:avLst/>
              </a:prstGeom>
            </p:spPr>
            <p:txBody>
              <a:bodyPr>
                <a:normAutofit/>
              </a:bodyPr>
              <a:lstStyle/>
              <a:p>
                <a:pPr>
                  <a:defRPr sz="2800"/>
                </a:pPr>
                <a:r>
                  <a:rPr lang="en-PK" sz="2800" u="sng" dirty="0"/>
                  <a:t>  </a:t>
                </a:r>
                <a:br>
                  <a:rPr lang="en-PK" sz="2800" u="sng" dirty="0"/>
                </a:br>
                <a:r>
                  <a:rPr lang="en-PK" b="1" u="sng" dirty="0"/>
                  <a:t>GETTING TO KNOW YOUR DATA</a:t>
                </a:r>
                <a:br>
                  <a:rPr lang="en-US" dirty="0"/>
                </a:b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(Chi-Square) test</a:t>
                </a:r>
                <a:endParaRPr sz="2200" dirty="0"/>
              </a:p>
            </p:txBody>
          </p:sp>
        </mc:Choice>
        <mc:Fallback xmlns="">
          <p:sp>
            <p:nvSpPr>
              <p:cNvPr id="119" name="Rectangle 2"/>
              <p:cNvSpPr txBox="1">
                <a:spLocks noGrp="1" noRot="1" noChangeAspect="1" noMove="1" noResize="1" noEditPoints="1" noAdjustHandles="1" noChangeArrowheads="1" noChangeShapeType="1" noTextEdit="1"/>
              </p:cNvSpPr>
              <p:nvPr>
                <p:ph type="ctrTitle"/>
              </p:nvPr>
            </p:nvSpPr>
            <p:spPr>
              <a:xfrm>
                <a:off x="156102" y="3550533"/>
                <a:ext cx="7968568" cy="2709589"/>
              </a:xfrm>
              <a:prstGeom prst="rect">
                <a:avLst/>
              </a:prstGeom>
              <a:blipFill>
                <a:blip r:embed="rId2"/>
                <a:stretch>
                  <a:fillRect r="-2229"/>
                </a:stretch>
              </a:blipFill>
            </p:spPr>
            <p:txBody>
              <a:bodyPr/>
              <a:lstStyle/>
              <a:p>
                <a:r>
                  <a:rPr lang="en-PK">
                    <a:noFill/>
                  </a:rPr>
                  <a:t> </a:t>
                </a:r>
              </a:p>
            </p:txBody>
          </p:sp>
        </mc:Fallback>
      </mc:AlternateContent>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sp>
        <p:nvSpPr>
          <p:cNvPr id="3" name="Content Placeholder 2">
            <a:extLst>
              <a:ext uri="{FF2B5EF4-FFF2-40B4-BE49-F238E27FC236}">
                <a16:creationId xmlns:a16="http://schemas.microsoft.com/office/drawing/2014/main" id="{CCCBBEB2-A0B9-42AE-AA9B-7221748C65CA}"/>
              </a:ext>
            </a:extLst>
          </p:cNvPr>
          <p:cNvSpPr>
            <a:spLocks noGrp="1"/>
          </p:cNvSpPr>
          <p:nvPr>
            <p:ph idx="1"/>
          </p:nvPr>
        </p:nvSpPr>
        <p:spPr/>
        <p:txBody>
          <a:bodyPr/>
          <a:lstStyle/>
          <a:p>
            <a:r>
              <a:rPr lang="en-US" dirty="0"/>
              <a:t>Suppose that a group of </a:t>
            </a:r>
            <a:r>
              <a:rPr lang="en-US" b="1" i="1" dirty="0">
                <a:solidFill>
                  <a:srgbClr val="FF00FF"/>
                </a:solidFill>
              </a:rPr>
              <a:t>1500 people </a:t>
            </a:r>
            <a:r>
              <a:rPr lang="en-US" dirty="0"/>
              <a:t>was surveyed. </a:t>
            </a:r>
          </a:p>
          <a:p>
            <a:r>
              <a:rPr lang="en-US" dirty="0"/>
              <a:t>The </a:t>
            </a:r>
            <a:r>
              <a:rPr lang="en-US" b="1" i="1" dirty="0">
                <a:solidFill>
                  <a:srgbClr val="FF00FF"/>
                </a:solidFill>
              </a:rPr>
              <a:t>gender</a:t>
            </a:r>
            <a:r>
              <a:rPr lang="en-US" dirty="0"/>
              <a:t> of each person was noted. Each person was polled as to whether his or her preferred type of reading material was </a:t>
            </a:r>
            <a:r>
              <a:rPr lang="en-US" b="1" i="1" dirty="0">
                <a:solidFill>
                  <a:srgbClr val="FF00FF"/>
                </a:solidFill>
              </a:rPr>
              <a:t>ﬁction</a:t>
            </a:r>
            <a:r>
              <a:rPr lang="en-US" dirty="0"/>
              <a:t> or </a:t>
            </a:r>
            <a:r>
              <a:rPr lang="en-US" b="1" i="1" dirty="0">
                <a:solidFill>
                  <a:srgbClr val="FF00FF"/>
                </a:solidFill>
              </a:rPr>
              <a:t>nonﬁction</a:t>
            </a:r>
            <a:r>
              <a:rPr lang="en-US" dirty="0"/>
              <a:t>. </a:t>
            </a:r>
          </a:p>
          <a:p>
            <a:endParaRPr lang="en-US" dirty="0"/>
          </a:p>
          <a:p>
            <a:r>
              <a:rPr lang="en-US" dirty="0"/>
              <a:t>Thus, we have two attributes, </a:t>
            </a:r>
            <a:r>
              <a:rPr lang="en-US" b="1" i="1" dirty="0">
                <a:solidFill>
                  <a:srgbClr val="FF00FF"/>
                </a:solidFill>
              </a:rPr>
              <a:t>gender</a:t>
            </a:r>
            <a:r>
              <a:rPr lang="en-US" dirty="0"/>
              <a:t> and preferred </a:t>
            </a:r>
            <a:r>
              <a:rPr lang="en-US" b="1" i="1" dirty="0">
                <a:solidFill>
                  <a:srgbClr val="FF00FF"/>
                </a:solidFill>
              </a:rPr>
              <a:t>reading</a:t>
            </a:r>
            <a:r>
              <a:rPr lang="en-US" dirty="0"/>
              <a:t>. </a:t>
            </a:r>
          </a:p>
          <a:p>
            <a:endParaRPr lang="en-US" dirty="0"/>
          </a:p>
          <a:p>
            <a:r>
              <a:rPr lang="en-US" dirty="0"/>
              <a:t>The observed frequency (or count) of each possible joint event is summarized in the </a:t>
            </a:r>
            <a:r>
              <a:rPr lang="en-US" b="1" i="1" dirty="0">
                <a:solidFill>
                  <a:srgbClr val="FF00FF"/>
                </a:solidFill>
              </a:rPr>
              <a:t>contingency table </a:t>
            </a:r>
            <a:endParaRPr lang="en-PK" b="1" i="1" dirty="0">
              <a:solidFill>
                <a:srgbClr val="FF00FF"/>
              </a:solidFill>
            </a:endParaRPr>
          </a:p>
        </p:txBody>
      </p:sp>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106</a:t>
            </a:fld>
            <a:endParaRPr lang="en-US"/>
          </a:p>
        </p:txBody>
      </p:sp>
    </p:spTree>
    <p:extLst>
      <p:ext uri="{BB962C8B-B14F-4D97-AF65-F5344CB8AC3E}">
        <p14:creationId xmlns:p14="http://schemas.microsoft.com/office/powerpoint/2010/main" val="36706554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endParaRPr lang="en-PK" sz="1100"/>
                    </a:p>
                  </a:txBody>
                  <a:tcPr marL="68580" marR="68580" marT="34290" marB="34290"/>
                </a:tc>
                <a:tc>
                  <a:txBody>
                    <a:bodyPr/>
                    <a:lstStyle/>
                    <a:p>
                      <a:endParaRPr lang="en-PK" sz="110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endParaRPr lang="en-PK" sz="1100"/>
                    </a:p>
                  </a:txBody>
                  <a:tcPr marL="68580" marR="68580" marT="34290" marB="34290"/>
                </a:tc>
                <a:tc>
                  <a:txBody>
                    <a:bodyPr/>
                    <a:lstStyle/>
                    <a:p>
                      <a:endParaRPr lang="en-PK" sz="110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107</a:t>
            </a:fld>
            <a:endParaRPr lang="en-US"/>
          </a:p>
        </p:txBody>
      </p:sp>
    </p:spTree>
    <p:extLst>
      <p:ext uri="{BB962C8B-B14F-4D97-AF65-F5344CB8AC3E}">
        <p14:creationId xmlns:p14="http://schemas.microsoft.com/office/powerpoint/2010/main" val="155227208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3"/>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250</a:t>
                      </a:r>
                      <a:endParaRPr lang="en-PK" sz="1100" dirty="0"/>
                    </a:p>
                  </a:txBody>
                  <a:tcPr marL="68580" marR="68580" marT="34290" marB="34290"/>
                </a:tc>
                <a:tc>
                  <a:txBody>
                    <a:bodyPr/>
                    <a:lstStyle/>
                    <a:p>
                      <a:r>
                        <a:rPr lang="en-US" sz="1100" dirty="0"/>
                        <a:t>200</a:t>
                      </a:r>
                      <a:endParaRPr lang="en-PK" sz="1100" dirty="0"/>
                    </a:p>
                  </a:txBody>
                  <a:tcPr marL="68580" marR="68580" marT="34290" marB="34290"/>
                </a:tc>
                <a:tc>
                  <a:txBody>
                    <a:bodyPr/>
                    <a:lstStyle/>
                    <a:p>
                      <a:r>
                        <a:rPr lang="en-US" sz="1100" b="1" dirty="0"/>
                        <a:t>450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50</a:t>
                      </a:r>
                      <a:endParaRPr lang="en-PK" sz="1100" dirty="0"/>
                    </a:p>
                  </a:txBody>
                  <a:tcPr marL="68580" marR="68580" marT="34290" marB="34290"/>
                </a:tc>
                <a:tc>
                  <a:txBody>
                    <a:bodyPr/>
                    <a:lstStyle/>
                    <a:p>
                      <a:r>
                        <a:rPr lang="en-US" sz="1100" dirty="0"/>
                        <a:t>1000</a:t>
                      </a:r>
                      <a:endParaRPr lang="en-PK" sz="1100" dirty="0"/>
                    </a:p>
                  </a:txBody>
                  <a:tcPr marL="68580" marR="68580" marT="34290" marB="34290"/>
                </a:tc>
                <a:tc>
                  <a:txBody>
                    <a:bodyPr/>
                    <a:lstStyle/>
                    <a:p>
                      <a:r>
                        <a:rPr lang="en-US" sz="1100" b="1" dirty="0"/>
                        <a:t>1050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tc>
                  <a:txBody>
                    <a:bodyPr/>
                    <a:lstStyle/>
                    <a:p>
                      <a:r>
                        <a:rPr lang="en-US" sz="1100" b="1" dirty="0"/>
                        <a:t>1200</a:t>
                      </a:r>
                      <a:endParaRPr lang="en-PK" sz="1100" b="1" dirty="0"/>
                    </a:p>
                  </a:txBody>
                  <a:tcPr marL="68580" marR="68580" marT="34290" marB="34290"/>
                </a:tc>
                <a:tc>
                  <a:txBody>
                    <a:bodyPr/>
                    <a:lstStyle/>
                    <a:p>
                      <a:r>
                        <a:rPr lang="en-US" sz="1100" b="1" dirty="0"/>
                        <a:t>1500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108</a:t>
            </a:fld>
            <a:endParaRPr lang="en-US"/>
          </a:p>
        </p:txBody>
      </p:sp>
      <p:sp>
        <p:nvSpPr>
          <p:cNvPr id="6" name="TextBox 5">
            <a:extLst>
              <a:ext uri="{FF2B5EF4-FFF2-40B4-BE49-F238E27FC236}">
                <a16:creationId xmlns:a16="http://schemas.microsoft.com/office/drawing/2014/main" id="{EAE86F09-8092-48B6-BF83-D0C9D728E506}"/>
              </a:ext>
            </a:extLst>
          </p:cNvPr>
          <p:cNvSpPr txBox="1"/>
          <p:nvPr/>
        </p:nvSpPr>
        <p:spPr>
          <a:xfrm>
            <a:off x="176863" y="3185968"/>
            <a:ext cx="4721849" cy="323165"/>
          </a:xfrm>
          <a:prstGeom prst="rect">
            <a:avLst/>
          </a:prstGeom>
          <a:noFill/>
          <a:ln>
            <a:noFill/>
          </a:ln>
        </p:spPr>
        <p:txBody>
          <a:bodyPr wrap="square" rtlCol="0">
            <a:spAutoFit/>
          </a:bodyPr>
          <a:lstStyle/>
          <a:p>
            <a:r>
              <a:rPr lang="en-US" sz="1500" dirty="0">
                <a:solidFill>
                  <a:srgbClr val="00B050"/>
                </a:solidFill>
              </a:rPr>
              <a:t>1- Find expected values for this contingency Table</a:t>
            </a:r>
            <a:endParaRPr lang="en-PK" sz="1500" dirty="0">
              <a:solidFill>
                <a:srgbClr val="00B05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FBF396-CE18-469D-ADCB-8B70EC37F13A}"/>
                  </a:ext>
                </a:extLst>
              </p:cNvPr>
              <p:cNvSpPr txBox="1"/>
              <p:nvPr/>
            </p:nvSpPr>
            <p:spPr>
              <a:xfrm>
                <a:off x="754381" y="3481239"/>
                <a:ext cx="3236495" cy="540341"/>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11</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𝑚𝑎𝑙𝑒</m:t>
                              </m:r>
                            </m:e>
                          </m:d>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𝑓𝑖𝑐𝑡𝑖𝑜𝑛</m:t>
                              </m:r>
                            </m:e>
                          </m:d>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7" name="TextBox 6">
                <a:extLst>
                  <a:ext uri="{FF2B5EF4-FFF2-40B4-BE49-F238E27FC236}">
                    <a16:creationId xmlns:a16="http://schemas.microsoft.com/office/drawing/2014/main" id="{2BFBF396-CE18-469D-ADCB-8B70EC37F13A}"/>
                  </a:ext>
                </a:extLst>
              </p:cNvPr>
              <p:cNvSpPr txBox="1">
                <a:spLocks noRot="1" noChangeAspect="1" noMove="1" noResize="1" noEditPoints="1" noAdjustHandles="1" noChangeArrowheads="1" noChangeShapeType="1" noTextEdit="1"/>
              </p:cNvSpPr>
              <p:nvPr/>
            </p:nvSpPr>
            <p:spPr>
              <a:xfrm>
                <a:off x="754381" y="3481239"/>
                <a:ext cx="3236495" cy="540341"/>
              </a:xfrm>
              <a:prstGeom prst="rect">
                <a:avLst/>
              </a:prstGeom>
              <a:blipFill>
                <a:blip r:embed="rId4"/>
                <a:stretch>
                  <a:fillRect/>
                </a:stretch>
              </a:blipFill>
              <a:ln>
                <a:solidFill>
                  <a:schemeClr val="accent1"/>
                </a:solidFill>
              </a:ln>
            </p:spPr>
            <p:txBody>
              <a:bodyPr/>
              <a:lstStyle/>
              <a:p>
                <a:r>
                  <a:rPr lang="en-PK">
                    <a:noFill/>
                  </a:rPr>
                  <a:t> </a:t>
                </a:r>
              </a:p>
            </p:txBody>
          </p:sp>
        </mc:Fallback>
      </mc:AlternateContent>
      <p:graphicFrame>
        <p:nvGraphicFramePr>
          <p:cNvPr id="8" name="Table 5">
            <a:extLst>
              <a:ext uri="{FF2B5EF4-FFF2-40B4-BE49-F238E27FC236}">
                <a16:creationId xmlns:a16="http://schemas.microsoft.com/office/drawing/2014/main" id="{051E53F1-F605-4086-AB9C-03424EBFCE1B}"/>
              </a:ext>
            </a:extLst>
          </p:cNvPr>
          <p:cNvGraphicFramePr>
            <a:graphicFrameLocks/>
          </p:cNvGraphicFramePr>
          <p:nvPr/>
        </p:nvGraphicFramePr>
        <p:xfrm>
          <a:off x="865562" y="4360256"/>
          <a:ext cx="5657850" cy="83439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90</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1497029358"/>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3DE4FF-DEF3-4BEB-ABD1-EAFD9620E9F0}"/>
                  </a:ext>
                </a:extLst>
              </p:cNvPr>
              <p:cNvSpPr txBox="1"/>
              <p:nvPr/>
            </p:nvSpPr>
            <p:spPr>
              <a:xfrm>
                <a:off x="4285649" y="3470817"/>
                <a:ext cx="3236495" cy="53072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11</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300×450</m:t>
                          </m:r>
                        </m:num>
                        <m:den>
                          <m:r>
                            <a:rPr lang="en-US" sz="1500" i="1">
                              <a:solidFill>
                                <a:srgbClr val="00B050"/>
                              </a:solidFill>
                              <a:latin typeface="Cambria Math" panose="02040503050406030204" pitchFamily="18" charset="0"/>
                            </a:rPr>
                            <m:t>1500</m:t>
                          </m:r>
                        </m:den>
                      </m:f>
                      <m:r>
                        <a:rPr lang="en-US" sz="1500" i="1">
                          <a:solidFill>
                            <a:srgbClr val="00B050"/>
                          </a:solidFill>
                          <a:latin typeface="Cambria Math" panose="02040503050406030204" pitchFamily="18" charset="0"/>
                        </a:rPr>
                        <m:t>=90</m:t>
                      </m:r>
                    </m:oMath>
                  </m:oMathPara>
                </a14:m>
                <a:endParaRPr lang="en-PK" sz="1500" dirty="0">
                  <a:solidFill>
                    <a:srgbClr val="00B050"/>
                  </a:solidFill>
                </a:endParaRPr>
              </a:p>
            </p:txBody>
          </p:sp>
        </mc:Choice>
        <mc:Fallback xmlns="">
          <p:sp>
            <p:nvSpPr>
              <p:cNvPr id="9" name="TextBox 8">
                <a:extLst>
                  <a:ext uri="{FF2B5EF4-FFF2-40B4-BE49-F238E27FC236}">
                    <a16:creationId xmlns:a16="http://schemas.microsoft.com/office/drawing/2014/main" id="{733DE4FF-DEF3-4BEB-ABD1-EAFD9620E9F0}"/>
                  </a:ext>
                </a:extLst>
              </p:cNvPr>
              <p:cNvSpPr txBox="1">
                <a:spLocks noRot="1" noChangeAspect="1" noMove="1" noResize="1" noEditPoints="1" noAdjustHandles="1" noChangeArrowheads="1" noChangeShapeType="1" noTextEdit="1"/>
              </p:cNvSpPr>
              <p:nvPr/>
            </p:nvSpPr>
            <p:spPr>
              <a:xfrm>
                <a:off x="4285649" y="3470817"/>
                <a:ext cx="3236495" cy="530723"/>
              </a:xfrm>
              <a:prstGeom prst="rect">
                <a:avLst/>
              </a:prstGeom>
              <a:blipFill>
                <a:blip r:embed="rId5"/>
                <a:stretch>
                  <a:fillRect b="-2273"/>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749753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250</a:t>
                      </a:r>
                      <a:endParaRPr lang="en-PK" sz="1100" dirty="0"/>
                    </a:p>
                  </a:txBody>
                  <a:tcPr marL="68580" marR="68580" marT="34290" marB="34290"/>
                </a:tc>
                <a:tc>
                  <a:txBody>
                    <a:bodyPr/>
                    <a:lstStyle/>
                    <a:p>
                      <a:r>
                        <a:rPr lang="en-US" sz="1100" dirty="0"/>
                        <a:t>200</a:t>
                      </a:r>
                      <a:endParaRPr lang="en-PK" sz="1100" dirty="0"/>
                    </a:p>
                  </a:txBody>
                  <a:tcPr marL="68580" marR="68580" marT="34290" marB="34290"/>
                </a:tc>
                <a:tc>
                  <a:txBody>
                    <a:bodyPr/>
                    <a:lstStyle/>
                    <a:p>
                      <a:r>
                        <a:rPr lang="en-US" sz="1100" b="1" dirty="0"/>
                        <a:t>450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50</a:t>
                      </a:r>
                      <a:endParaRPr lang="en-PK" sz="1100" dirty="0"/>
                    </a:p>
                  </a:txBody>
                  <a:tcPr marL="68580" marR="68580" marT="34290" marB="34290"/>
                </a:tc>
                <a:tc>
                  <a:txBody>
                    <a:bodyPr/>
                    <a:lstStyle/>
                    <a:p>
                      <a:r>
                        <a:rPr lang="en-US" sz="1100" dirty="0"/>
                        <a:t>1000</a:t>
                      </a:r>
                      <a:endParaRPr lang="en-PK" sz="1100" dirty="0"/>
                    </a:p>
                  </a:txBody>
                  <a:tcPr marL="68580" marR="68580" marT="34290" marB="34290"/>
                </a:tc>
                <a:tc>
                  <a:txBody>
                    <a:bodyPr/>
                    <a:lstStyle/>
                    <a:p>
                      <a:r>
                        <a:rPr lang="en-US" sz="1100" b="1" dirty="0"/>
                        <a:t>1050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tc>
                  <a:txBody>
                    <a:bodyPr/>
                    <a:lstStyle/>
                    <a:p>
                      <a:r>
                        <a:rPr lang="en-US" sz="1100" b="1" dirty="0"/>
                        <a:t>1200</a:t>
                      </a:r>
                      <a:endParaRPr lang="en-PK" sz="1100" b="1" dirty="0"/>
                    </a:p>
                  </a:txBody>
                  <a:tcPr marL="68580" marR="68580" marT="34290" marB="34290"/>
                </a:tc>
                <a:tc>
                  <a:txBody>
                    <a:bodyPr/>
                    <a:lstStyle/>
                    <a:p>
                      <a:r>
                        <a:rPr lang="en-US" sz="1100" b="1" dirty="0"/>
                        <a:t>1500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109</a:t>
            </a:fld>
            <a:endParaRPr lang="en-US"/>
          </a:p>
        </p:txBody>
      </p:sp>
      <p:sp>
        <p:nvSpPr>
          <p:cNvPr id="6" name="TextBox 5">
            <a:extLst>
              <a:ext uri="{FF2B5EF4-FFF2-40B4-BE49-F238E27FC236}">
                <a16:creationId xmlns:a16="http://schemas.microsoft.com/office/drawing/2014/main" id="{EAE86F09-8092-48B6-BF83-D0C9D728E506}"/>
              </a:ext>
            </a:extLst>
          </p:cNvPr>
          <p:cNvSpPr txBox="1"/>
          <p:nvPr/>
        </p:nvSpPr>
        <p:spPr>
          <a:xfrm>
            <a:off x="176863" y="3185968"/>
            <a:ext cx="4721849" cy="323165"/>
          </a:xfrm>
          <a:prstGeom prst="rect">
            <a:avLst/>
          </a:prstGeom>
          <a:noFill/>
          <a:ln>
            <a:noFill/>
          </a:ln>
        </p:spPr>
        <p:txBody>
          <a:bodyPr wrap="square" rtlCol="0">
            <a:spAutoFit/>
          </a:bodyPr>
          <a:lstStyle/>
          <a:p>
            <a:r>
              <a:rPr lang="en-US" sz="1500" dirty="0">
                <a:solidFill>
                  <a:srgbClr val="00B050"/>
                </a:solidFill>
              </a:rPr>
              <a:t>1- Find expected values for this contingency Table</a:t>
            </a:r>
            <a:endParaRPr lang="en-PK" sz="1500" dirty="0">
              <a:solidFill>
                <a:srgbClr val="00B05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FBF396-CE18-469D-ADCB-8B70EC37F13A}"/>
                  </a:ext>
                </a:extLst>
              </p:cNvPr>
              <p:cNvSpPr txBox="1"/>
              <p:nvPr/>
            </p:nvSpPr>
            <p:spPr>
              <a:xfrm>
                <a:off x="276726" y="3481239"/>
                <a:ext cx="3714150" cy="540341"/>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12</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𝑓𝑒𝑚𝑎𝑙𝑒</m:t>
                              </m:r>
                            </m:e>
                          </m:d>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𝑓𝑖𝑐𝑡𝑖𝑜𝑛</m:t>
                              </m:r>
                            </m:e>
                          </m:d>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7" name="TextBox 6">
                <a:extLst>
                  <a:ext uri="{FF2B5EF4-FFF2-40B4-BE49-F238E27FC236}">
                    <a16:creationId xmlns:a16="http://schemas.microsoft.com/office/drawing/2014/main" id="{2BFBF396-CE18-469D-ADCB-8B70EC37F13A}"/>
                  </a:ext>
                </a:extLst>
              </p:cNvPr>
              <p:cNvSpPr txBox="1">
                <a:spLocks noRot="1" noChangeAspect="1" noMove="1" noResize="1" noEditPoints="1" noAdjustHandles="1" noChangeArrowheads="1" noChangeShapeType="1" noTextEdit="1"/>
              </p:cNvSpPr>
              <p:nvPr/>
            </p:nvSpPr>
            <p:spPr>
              <a:xfrm>
                <a:off x="276726" y="3481239"/>
                <a:ext cx="3714150" cy="540341"/>
              </a:xfrm>
              <a:prstGeom prst="rect">
                <a:avLst/>
              </a:prstGeom>
              <a:blipFill>
                <a:blip r:embed="rId3"/>
                <a:stretch>
                  <a:fillRect/>
                </a:stretch>
              </a:blipFill>
              <a:ln>
                <a:solidFill>
                  <a:schemeClr val="accent1"/>
                </a:solidFill>
              </a:ln>
            </p:spPr>
            <p:txBody>
              <a:bodyPr/>
              <a:lstStyle/>
              <a:p>
                <a:r>
                  <a:rPr lang="en-PK">
                    <a:noFill/>
                  </a:rPr>
                  <a:t> </a:t>
                </a:r>
              </a:p>
            </p:txBody>
          </p:sp>
        </mc:Fallback>
      </mc:AlternateContent>
      <p:graphicFrame>
        <p:nvGraphicFramePr>
          <p:cNvPr id="8" name="Table 5">
            <a:extLst>
              <a:ext uri="{FF2B5EF4-FFF2-40B4-BE49-F238E27FC236}">
                <a16:creationId xmlns:a16="http://schemas.microsoft.com/office/drawing/2014/main" id="{051E53F1-F605-4086-AB9C-03424EBFCE1B}"/>
              </a:ext>
            </a:extLst>
          </p:cNvPr>
          <p:cNvGraphicFramePr>
            <a:graphicFrameLocks/>
          </p:cNvGraphicFramePr>
          <p:nvPr/>
        </p:nvGraphicFramePr>
        <p:xfrm>
          <a:off x="865562" y="4360256"/>
          <a:ext cx="5657850" cy="83439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90</a:t>
                      </a:r>
                      <a:endParaRPr lang="en-PK" sz="1100" dirty="0"/>
                    </a:p>
                  </a:txBody>
                  <a:tcPr marL="68580" marR="68580" marT="34290" marB="34290"/>
                </a:tc>
                <a:tc>
                  <a:txBody>
                    <a:bodyPr/>
                    <a:lstStyle/>
                    <a:p>
                      <a:r>
                        <a:rPr lang="en-US" sz="1100" dirty="0"/>
                        <a:t>360</a:t>
                      </a:r>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1497029358"/>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3DE4FF-DEF3-4BEB-ABD1-EAFD9620E9F0}"/>
                  </a:ext>
                </a:extLst>
              </p:cNvPr>
              <p:cNvSpPr txBox="1"/>
              <p:nvPr/>
            </p:nvSpPr>
            <p:spPr>
              <a:xfrm>
                <a:off x="4285649" y="3470817"/>
                <a:ext cx="3236495" cy="53072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12</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1200×450</m:t>
                          </m:r>
                        </m:num>
                        <m:den>
                          <m:r>
                            <a:rPr lang="en-US" sz="1500" i="1">
                              <a:solidFill>
                                <a:srgbClr val="00B050"/>
                              </a:solidFill>
                              <a:latin typeface="Cambria Math" panose="02040503050406030204" pitchFamily="18" charset="0"/>
                            </a:rPr>
                            <m:t>1500</m:t>
                          </m:r>
                        </m:den>
                      </m:f>
                      <m:r>
                        <a:rPr lang="en-US" sz="1500" i="1">
                          <a:solidFill>
                            <a:srgbClr val="00B050"/>
                          </a:solidFill>
                          <a:latin typeface="Cambria Math" panose="02040503050406030204" pitchFamily="18" charset="0"/>
                        </a:rPr>
                        <m:t>=360</m:t>
                      </m:r>
                    </m:oMath>
                  </m:oMathPara>
                </a14:m>
                <a:endParaRPr lang="en-PK" sz="1500" dirty="0">
                  <a:solidFill>
                    <a:srgbClr val="00B050"/>
                  </a:solidFill>
                </a:endParaRPr>
              </a:p>
            </p:txBody>
          </p:sp>
        </mc:Choice>
        <mc:Fallback xmlns="">
          <p:sp>
            <p:nvSpPr>
              <p:cNvPr id="9" name="TextBox 8">
                <a:extLst>
                  <a:ext uri="{FF2B5EF4-FFF2-40B4-BE49-F238E27FC236}">
                    <a16:creationId xmlns:a16="http://schemas.microsoft.com/office/drawing/2014/main" id="{733DE4FF-DEF3-4BEB-ABD1-EAFD9620E9F0}"/>
                  </a:ext>
                </a:extLst>
              </p:cNvPr>
              <p:cNvSpPr txBox="1">
                <a:spLocks noRot="1" noChangeAspect="1" noMove="1" noResize="1" noEditPoints="1" noAdjustHandles="1" noChangeArrowheads="1" noChangeShapeType="1" noTextEdit="1"/>
              </p:cNvSpPr>
              <p:nvPr/>
            </p:nvSpPr>
            <p:spPr>
              <a:xfrm>
                <a:off x="4285649" y="3470817"/>
                <a:ext cx="3236495" cy="530723"/>
              </a:xfrm>
              <a:prstGeom prst="rect">
                <a:avLst/>
              </a:prstGeom>
              <a:blipFill>
                <a:blip r:embed="rId4"/>
                <a:stretch>
                  <a:fillRect b="-2273"/>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831956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3CAC-561C-606D-CDDC-FDB3DB4868F1}"/>
              </a:ext>
            </a:extLst>
          </p:cNvPr>
          <p:cNvSpPr>
            <a:spLocks noGrp="1"/>
          </p:cNvSpPr>
          <p:nvPr>
            <p:ph type="title"/>
          </p:nvPr>
        </p:nvSpPr>
        <p:spPr/>
        <p:txBody>
          <a:bodyPr/>
          <a:lstStyle/>
          <a:p>
            <a:r>
              <a:rPr lang="en-PK" dirty="0"/>
              <a:t>Graphs</a:t>
            </a:r>
          </a:p>
        </p:txBody>
      </p:sp>
      <p:sp>
        <p:nvSpPr>
          <p:cNvPr id="3" name="Text Placeholder 2">
            <a:extLst>
              <a:ext uri="{FF2B5EF4-FFF2-40B4-BE49-F238E27FC236}">
                <a16:creationId xmlns:a16="http://schemas.microsoft.com/office/drawing/2014/main" id="{FA3F9922-B0BE-1C9B-F880-7BB9D9B40B90}"/>
              </a:ext>
            </a:extLst>
          </p:cNvPr>
          <p:cNvSpPr>
            <a:spLocks noGrp="1"/>
          </p:cNvSpPr>
          <p:nvPr>
            <p:ph type="body" idx="1"/>
          </p:nvPr>
        </p:nvSpPr>
        <p:spPr/>
        <p:txBody>
          <a:bodyPr/>
          <a:lstStyle/>
          <a:p>
            <a:r>
              <a:rPr lang="en-PK" dirty="0"/>
              <a:t>Social network</a:t>
            </a:r>
          </a:p>
          <a:p>
            <a:pPr lvl="1"/>
            <a:r>
              <a:rPr lang="en-PK" dirty="0"/>
              <a:t>Finding communities</a:t>
            </a:r>
          </a:p>
          <a:p>
            <a:pPr lvl="1"/>
            <a:r>
              <a:rPr lang="en-PK" dirty="0"/>
              <a:t>Analyzing the relationships between people</a:t>
            </a:r>
          </a:p>
          <a:p>
            <a:pPr lvl="1"/>
            <a:r>
              <a:rPr lang="en-PK" dirty="0"/>
              <a:t>Predict who will be your </a:t>
            </a:r>
            <a:r>
              <a:rPr lang="en-GB" dirty="0"/>
              <a:t>friend</a:t>
            </a:r>
            <a:endParaRPr lang="en-PK" dirty="0"/>
          </a:p>
          <a:p>
            <a:pPr lvl="1"/>
            <a:r>
              <a:rPr lang="en-PK" dirty="0"/>
              <a:t>Observe how communities evolve </a:t>
            </a:r>
          </a:p>
          <a:p>
            <a:pPr lvl="1"/>
            <a:r>
              <a:rPr lang="en-PK" dirty="0"/>
              <a:t>Find who has the most influence</a:t>
            </a:r>
          </a:p>
          <a:p>
            <a:pPr lvl="1"/>
            <a:r>
              <a:rPr lang="en-PK" dirty="0"/>
              <a:t>Find t</a:t>
            </a:r>
            <a:r>
              <a:rPr lang="en-GB" dirty="0"/>
              <a:t>he</a:t>
            </a:r>
            <a:r>
              <a:rPr lang="en-PK" dirty="0"/>
              <a:t> location of a person</a:t>
            </a:r>
          </a:p>
          <a:p>
            <a:pPr lvl="1"/>
            <a:r>
              <a:rPr lang="en-PK" dirty="0"/>
              <a:t>Infer t</a:t>
            </a:r>
            <a:r>
              <a:rPr lang="en-GB" dirty="0"/>
              <a:t>he</a:t>
            </a:r>
            <a:r>
              <a:rPr lang="en-PK" dirty="0"/>
              <a:t> psychological profile of a person</a:t>
            </a:r>
          </a:p>
          <a:p>
            <a:pPr lvl="1"/>
            <a:r>
              <a:rPr lang="en-PK" dirty="0"/>
              <a:t>Study trends</a:t>
            </a:r>
          </a:p>
          <a:p>
            <a:r>
              <a:rPr lang="en-PK" dirty="0"/>
              <a:t>Chemical Molecules</a:t>
            </a:r>
          </a:p>
          <a:p>
            <a:pPr lvl="1"/>
            <a:endParaRPr lang="en-PK" dirty="0"/>
          </a:p>
        </p:txBody>
      </p:sp>
    </p:spTree>
    <p:extLst>
      <p:ext uri="{BB962C8B-B14F-4D97-AF65-F5344CB8AC3E}">
        <p14:creationId xmlns:p14="http://schemas.microsoft.com/office/powerpoint/2010/main" val="52877415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250</a:t>
                      </a:r>
                      <a:endParaRPr lang="en-PK" sz="1100" dirty="0"/>
                    </a:p>
                  </a:txBody>
                  <a:tcPr marL="68580" marR="68580" marT="34290" marB="34290"/>
                </a:tc>
                <a:tc>
                  <a:txBody>
                    <a:bodyPr/>
                    <a:lstStyle/>
                    <a:p>
                      <a:r>
                        <a:rPr lang="en-US" sz="1100" dirty="0"/>
                        <a:t>200</a:t>
                      </a:r>
                      <a:endParaRPr lang="en-PK" sz="1100" dirty="0"/>
                    </a:p>
                  </a:txBody>
                  <a:tcPr marL="68580" marR="68580" marT="34290" marB="34290"/>
                </a:tc>
                <a:tc>
                  <a:txBody>
                    <a:bodyPr/>
                    <a:lstStyle/>
                    <a:p>
                      <a:r>
                        <a:rPr lang="en-US" sz="1100" b="1" dirty="0"/>
                        <a:t>450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50</a:t>
                      </a:r>
                      <a:endParaRPr lang="en-PK" sz="1100" dirty="0"/>
                    </a:p>
                  </a:txBody>
                  <a:tcPr marL="68580" marR="68580" marT="34290" marB="34290"/>
                </a:tc>
                <a:tc>
                  <a:txBody>
                    <a:bodyPr/>
                    <a:lstStyle/>
                    <a:p>
                      <a:r>
                        <a:rPr lang="en-US" sz="1100" dirty="0"/>
                        <a:t>1000</a:t>
                      </a:r>
                      <a:endParaRPr lang="en-PK" sz="1100" dirty="0"/>
                    </a:p>
                  </a:txBody>
                  <a:tcPr marL="68580" marR="68580" marT="34290" marB="34290"/>
                </a:tc>
                <a:tc>
                  <a:txBody>
                    <a:bodyPr/>
                    <a:lstStyle/>
                    <a:p>
                      <a:r>
                        <a:rPr lang="en-US" sz="1100" b="1" dirty="0"/>
                        <a:t>1050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tc>
                  <a:txBody>
                    <a:bodyPr/>
                    <a:lstStyle/>
                    <a:p>
                      <a:r>
                        <a:rPr lang="en-US" sz="1100" b="1" dirty="0"/>
                        <a:t>1200</a:t>
                      </a:r>
                      <a:endParaRPr lang="en-PK" sz="1100" b="1" dirty="0"/>
                    </a:p>
                  </a:txBody>
                  <a:tcPr marL="68580" marR="68580" marT="34290" marB="34290"/>
                </a:tc>
                <a:tc>
                  <a:txBody>
                    <a:bodyPr/>
                    <a:lstStyle/>
                    <a:p>
                      <a:r>
                        <a:rPr lang="en-US" sz="1100" b="1" dirty="0"/>
                        <a:t>1500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110</a:t>
            </a:fld>
            <a:endParaRPr lang="en-US"/>
          </a:p>
        </p:txBody>
      </p:sp>
      <p:sp>
        <p:nvSpPr>
          <p:cNvPr id="6" name="TextBox 5">
            <a:extLst>
              <a:ext uri="{FF2B5EF4-FFF2-40B4-BE49-F238E27FC236}">
                <a16:creationId xmlns:a16="http://schemas.microsoft.com/office/drawing/2014/main" id="{EAE86F09-8092-48B6-BF83-D0C9D728E506}"/>
              </a:ext>
            </a:extLst>
          </p:cNvPr>
          <p:cNvSpPr txBox="1"/>
          <p:nvPr/>
        </p:nvSpPr>
        <p:spPr>
          <a:xfrm>
            <a:off x="176863" y="3185968"/>
            <a:ext cx="4721849" cy="323165"/>
          </a:xfrm>
          <a:prstGeom prst="rect">
            <a:avLst/>
          </a:prstGeom>
          <a:noFill/>
          <a:ln>
            <a:noFill/>
          </a:ln>
        </p:spPr>
        <p:txBody>
          <a:bodyPr wrap="square" rtlCol="0">
            <a:spAutoFit/>
          </a:bodyPr>
          <a:lstStyle/>
          <a:p>
            <a:r>
              <a:rPr lang="en-US" sz="1500" dirty="0">
                <a:solidFill>
                  <a:srgbClr val="00B050"/>
                </a:solidFill>
              </a:rPr>
              <a:t>1- Find expected values for this contingency Table</a:t>
            </a:r>
            <a:endParaRPr lang="en-PK" sz="1500" dirty="0">
              <a:solidFill>
                <a:srgbClr val="00B05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FBF396-CE18-469D-ADCB-8B70EC37F13A}"/>
                  </a:ext>
                </a:extLst>
              </p:cNvPr>
              <p:cNvSpPr txBox="1"/>
              <p:nvPr/>
            </p:nvSpPr>
            <p:spPr>
              <a:xfrm>
                <a:off x="276726" y="3481239"/>
                <a:ext cx="3714150" cy="540341"/>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12</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𝑓𝑒𝑚𝑎𝑙𝑒</m:t>
                              </m:r>
                            </m:e>
                          </m:d>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𝑐𝑜𝑢𝑛𝑡</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𝑓𝑖𝑐𝑡𝑖𝑜𝑛</m:t>
                              </m:r>
                            </m:e>
                          </m:d>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7" name="TextBox 6">
                <a:extLst>
                  <a:ext uri="{FF2B5EF4-FFF2-40B4-BE49-F238E27FC236}">
                    <a16:creationId xmlns:a16="http://schemas.microsoft.com/office/drawing/2014/main" id="{2BFBF396-CE18-469D-ADCB-8B70EC37F13A}"/>
                  </a:ext>
                </a:extLst>
              </p:cNvPr>
              <p:cNvSpPr txBox="1">
                <a:spLocks noRot="1" noChangeAspect="1" noMove="1" noResize="1" noEditPoints="1" noAdjustHandles="1" noChangeArrowheads="1" noChangeShapeType="1" noTextEdit="1"/>
              </p:cNvSpPr>
              <p:nvPr/>
            </p:nvSpPr>
            <p:spPr>
              <a:xfrm>
                <a:off x="276726" y="3481239"/>
                <a:ext cx="3714150" cy="540341"/>
              </a:xfrm>
              <a:prstGeom prst="rect">
                <a:avLst/>
              </a:prstGeom>
              <a:blipFill>
                <a:blip r:embed="rId3"/>
                <a:stretch>
                  <a:fillRect/>
                </a:stretch>
              </a:blipFill>
              <a:ln>
                <a:solidFill>
                  <a:schemeClr val="accent1"/>
                </a:solidFill>
              </a:ln>
            </p:spPr>
            <p:txBody>
              <a:bodyPr/>
              <a:lstStyle/>
              <a:p>
                <a:r>
                  <a:rPr lang="en-PK">
                    <a:noFill/>
                  </a:rPr>
                  <a:t> </a:t>
                </a:r>
              </a:p>
            </p:txBody>
          </p:sp>
        </mc:Fallback>
      </mc:AlternateContent>
      <p:graphicFrame>
        <p:nvGraphicFramePr>
          <p:cNvPr id="8" name="Table 5">
            <a:extLst>
              <a:ext uri="{FF2B5EF4-FFF2-40B4-BE49-F238E27FC236}">
                <a16:creationId xmlns:a16="http://schemas.microsoft.com/office/drawing/2014/main" id="{051E53F1-F605-4086-AB9C-03424EBFCE1B}"/>
              </a:ext>
            </a:extLst>
          </p:cNvPr>
          <p:cNvGraphicFramePr>
            <a:graphicFrameLocks/>
          </p:cNvGraphicFramePr>
          <p:nvPr/>
        </p:nvGraphicFramePr>
        <p:xfrm>
          <a:off x="865562" y="4360256"/>
          <a:ext cx="5657850" cy="83439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90</a:t>
                      </a:r>
                      <a:endParaRPr lang="en-PK" sz="1100" dirty="0"/>
                    </a:p>
                  </a:txBody>
                  <a:tcPr marL="68580" marR="68580" marT="34290" marB="34290"/>
                </a:tc>
                <a:tc>
                  <a:txBody>
                    <a:bodyPr/>
                    <a:lstStyle/>
                    <a:p>
                      <a:r>
                        <a:rPr lang="en-US" sz="1100" dirty="0"/>
                        <a:t>360</a:t>
                      </a:r>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210</a:t>
                      </a:r>
                      <a:endParaRPr lang="en-PK" sz="1100" dirty="0"/>
                    </a:p>
                  </a:txBody>
                  <a:tcPr marL="68580" marR="68580" marT="34290" marB="34290"/>
                </a:tc>
                <a:tc>
                  <a:txBody>
                    <a:bodyPr/>
                    <a:lstStyle/>
                    <a:p>
                      <a:r>
                        <a:rPr lang="en-US" sz="1100" dirty="0"/>
                        <a:t>840</a:t>
                      </a:r>
                      <a:endParaRPr lang="en-PK" sz="1100" dirty="0"/>
                    </a:p>
                  </a:txBody>
                  <a:tcPr marL="68580" marR="68580" marT="34290" marB="34290"/>
                </a:tc>
                <a:extLst>
                  <a:ext uri="{0D108BD9-81ED-4DB2-BD59-A6C34878D82A}">
                    <a16:rowId xmlns:a16="http://schemas.microsoft.com/office/drawing/2014/main" val="1497029358"/>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3DE4FF-DEF3-4BEB-ABD1-EAFD9620E9F0}"/>
                  </a:ext>
                </a:extLst>
              </p:cNvPr>
              <p:cNvSpPr txBox="1"/>
              <p:nvPr/>
            </p:nvSpPr>
            <p:spPr>
              <a:xfrm>
                <a:off x="4285649" y="3470817"/>
                <a:ext cx="3236495" cy="53072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12</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1200×450</m:t>
                          </m:r>
                        </m:num>
                        <m:den>
                          <m:r>
                            <a:rPr lang="en-US" sz="1500" i="1">
                              <a:solidFill>
                                <a:srgbClr val="00B050"/>
                              </a:solidFill>
                              <a:latin typeface="Cambria Math" panose="02040503050406030204" pitchFamily="18" charset="0"/>
                            </a:rPr>
                            <m:t>1500</m:t>
                          </m:r>
                        </m:den>
                      </m:f>
                      <m:r>
                        <a:rPr lang="en-US" sz="1500" i="1">
                          <a:solidFill>
                            <a:srgbClr val="00B050"/>
                          </a:solidFill>
                          <a:latin typeface="Cambria Math" panose="02040503050406030204" pitchFamily="18" charset="0"/>
                        </a:rPr>
                        <m:t>=360</m:t>
                      </m:r>
                    </m:oMath>
                  </m:oMathPara>
                </a14:m>
                <a:endParaRPr lang="en-PK" sz="1500" dirty="0">
                  <a:solidFill>
                    <a:srgbClr val="00B050"/>
                  </a:solidFill>
                </a:endParaRPr>
              </a:p>
            </p:txBody>
          </p:sp>
        </mc:Choice>
        <mc:Fallback xmlns="">
          <p:sp>
            <p:nvSpPr>
              <p:cNvPr id="9" name="TextBox 8">
                <a:extLst>
                  <a:ext uri="{FF2B5EF4-FFF2-40B4-BE49-F238E27FC236}">
                    <a16:creationId xmlns:a16="http://schemas.microsoft.com/office/drawing/2014/main" id="{733DE4FF-DEF3-4BEB-ABD1-EAFD9620E9F0}"/>
                  </a:ext>
                </a:extLst>
              </p:cNvPr>
              <p:cNvSpPr txBox="1">
                <a:spLocks noRot="1" noChangeAspect="1" noMove="1" noResize="1" noEditPoints="1" noAdjustHandles="1" noChangeArrowheads="1" noChangeShapeType="1" noTextEdit="1"/>
              </p:cNvSpPr>
              <p:nvPr/>
            </p:nvSpPr>
            <p:spPr>
              <a:xfrm>
                <a:off x="4285649" y="3470817"/>
                <a:ext cx="3236495" cy="530723"/>
              </a:xfrm>
              <a:prstGeom prst="rect">
                <a:avLst/>
              </a:prstGeom>
              <a:blipFill>
                <a:blip r:embed="rId4"/>
                <a:stretch>
                  <a:fillRect b="-2273"/>
                </a:stretch>
              </a:blipFill>
              <a:ln>
                <a:solidFill>
                  <a:schemeClr val="accent1"/>
                </a:solidFill>
              </a:ln>
            </p:spPr>
            <p:txBody>
              <a:bodyPr/>
              <a:lstStyle/>
              <a:p>
                <a:r>
                  <a:rPr lang="en-PK">
                    <a:noFill/>
                  </a:rPr>
                  <a:t> </a:t>
                </a:r>
              </a:p>
            </p:txBody>
          </p:sp>
        </mc:Fallback>
      </mc:AlternateContent>
      <p:pic>
        <p:nvPicPr>
          <p:cNvPr id="10" name="Picture 9">
            <a:extLst>
              <a:ext uri="{FF2B5EF4-FFF2-40B4-BE49-F238E27FC236}">
                <a16:creationId xmlns:a16="http://schemas.microsoft.com/office/drawing/2014/main" id="{61D943D9-E41E-4E60-AE4D-8A2962228297}"/>
              </a:ext>
            </a:extLst>
          </p:cNvPr>
          <p:cNvPicPr>
            <a:picLocks noChangeAspect="1"/>
          </p:cNvPicPr>
          <p:nvPr/>
        </p:nvPicPr>
        <p:blipFill>
          <a:blip r:embed="rId5"/>
          <a:stretch>
            <a:fillRect/>
          </a:stretch>
        </p:blipFill>
        <p:spPr>
          <a:xfrm>
            <a:off x="6571538" y="4477581"/>
            <a:ext cx="2490537" cy="554534"/>
          </a:xfrm>
          <a:prstGeom prst="rect">
            <a:avLst/>
          </a:prstGeom>
        </p:spPr>
      </p:pic>
    </p:spTree>
    <p:extLst>
      <p:ext uri="{BB962C8B-B14F-4D97-AF65-F5344CB8AC3E}">
        <p14:creationId xmlns:p14="http://schemas.microsoft.com/office/powerpoint/2010/main" val="1807650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250</a:t>
                      </a:r>
                      <a:endParaRPr lang="en-PK" sz="1100" dirty="0"/>
                    </a:p>
                  </a:txBody>
                  <a:tcPr marL="68580" marR="68580" marT="34290" marB="34290"/>
                </a:tc>
                <a:tc>
                  <a:txBody>
                    <a:bodyPr/>
                    <a:lstStyle/>
                    <a:p>
                      <a:r>
                        <a:rPr lang="en-US" sz="1100" dirty="0"/>
                        <a:t>200</a:t>
                      </a:r>
                      <a:endParaRPr lang="en-PK" sz="1100" dirty="0"/>
                    </a:p>
                  </a:txBody>
                  <a:tcPr marL="68580" marR="68580" marT="34290" marB="34290"/>
                </a:tc>
                <a:tc>
                  <a:txBody>
                    <a:bodyPr/>
                    <a:lstStyle/>
                    <a:p>
                      <a:r>
                        <a:rPr lang="en-US" sz="1100" b="1" dirty="0"/>
                        <a:t>450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50</a:t>
                      </a:r>
                      <a:endParaRPr lang="en-PK" sz="1100" dirty="0"/>
                    </a:p>
                  </a:txBody>
                  <a:tcPr marL="68580" marR="68580" marT="34290" marB="34290"/>
                </a:tc>
                <a:tc>
                  <a:txBody>
                    <a:bodyPr/>
                    <a:lstStyle/>
                    <a:p>
                      <a:r>
                        <a:rPr lang="en-US" sz="1100" dirty="0"/>
                        <a:t>1000</a:t>
                      </a:r>
                      <a:endParaRPr lang="en-PK" sz="1100" dirty="0"/>
                    </a:p>
                  </a:txBody>
                  <a:tcPr marL="68580" marR="68580" marT="34290" marB="34290"/>
                </a:tc>
                <a:tc>
                  <a:txBody>
                    <a:bodyPr/>
                    <a:lstStyle/>
                    <a:p>
                      <a:r>
                        <a:rPr lang="en-US" sz="1100" b="1" dirty="0"/>
                        <a:t>1050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tc>
                  <a:txBody>
                    <a:bodyPr/>
                    <a:lstStyle/>
                    <a:p>
                      <a:r>
                        <a:rPr lang="en-US" sz="1100" b="1" dirty="0"/>
                        <a:t>1200</a:t>
                      </a:r>
                      <a:endParaRPr lang="en-PK" sz="1100" b="1" dirty="0"/>
                    </a:p>
                  </a:txBody>
                  <a:tcPr marL="68580" marR="68580" marT="34290" marB="34290"/>
                </a:tc>
                <a:tc>
                  <a:txBody>
                    <a:bodyPr/>
                    <a:lstStyle/>
                    <a:p>
                      <a:r>
                        <a:rPr lang="en-US" sz="1100" b="1" dirty="0"/>
                        <a:t>1500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E86F09-8092-48B6-BF83-D0C9D728E506}"/>
                  </a:ext>
                </a:extLst>
              </p:cNvPr>
              <p:cNvSpPr txBox="1"/>
              <p:nvPr/>
            </p:nvSpPr>
            <p:spPr>
              <a:xfrm>
                <a:off x="116706" y="3994119"/>
                <a:ext cx="2578368" cy="323165"/>
              </a:xfrm>
              <a:prstGeom prst="rect">
                <a:avLst/>
              </a:prstGeom>
              <a:noFill/>
              <a:ln>
                <a:noFill/>
              </a:ln>
            </p:spPr>
            <p:txBody>
              <a:bodyPr wrap="square" rtlCol="0">
                <a:spAutoFit/>
              </a:bodyPr>
              <a:lstStyle/>
              <a:p>
                <a:r>
                  <a:rPr lang="en-US" sz="1500" dirty="0">
                    <a:solidFill>
                      <a:srgbClr val="00B050"/>
                    </a:solidFill>
                  </a:rPr>
                  <a:t>2- Compute </a:t>
                </a:r>
                <a14:m>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oMath>
                </a14:m>
                <a:endParaRPr lang="en-PK" sz="1500" dirty="0">
                  <a:solidFill>
                    <a:srgbClr val="00B050"/>
                  </a:solidFill>
                </a:endParaRPr>
              </a:p>
            </p:txBody>
          </p:sp>
        </mc:Choice>
        <mc:Fallback xmlns="">
          <p:sp>
            <p:nvSpPr>
              <p:cNvPr id="6" name="TextBox 5">
                <a:extLst>
                  <a:ext uri="{FF2B5EF4-FFF2-40B4-BE49-F238E27FC236}">
                    <a16:creationId xmlns:a16="http://schemas.microsoft.com/office/drawing/2014/main" id="{EAE86F09-8092-48B6-BF83-D0C9D728E506}"/>
                  </a:ext>
                </a:extLst>
              </p:cNvPr>
              <p:cNvSpPr txBox="1">
                <a:spLocks noRot="1" noChangeAspect="1" noMove="1" noResize="1" noEditPoints="1" noAdjustHandles="1" noChangeArrowheads="1" noChangeShapeType="1" noTextEdit="1"/>
              </p:cNvSpPr>
              <p:nvPr/>
            </p:nvSpPr>
            <p:spPr>
              <a:xfrm>
                <a:off x="116706" y="3994119"/>
                <a:ext cx="2578368" cy="323165"/>
              </a:xfrm>
              <a:prstGeom prst="rect">
                <a:avLst/>
              </a:prstGeom>
              <a:blipFill>
                <a:blip r:embed="rId3"/>
                <a:stretch>
                  <a:fillRect l="-980" t="-3846" b="-23077"/>
                </a:stretch>
              </a:blipFill>
              <a:ln>
                <a:no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FBF396-CE18-469D-ADCB-8B70EC37F13A}"/>
                  </a:ext>
                </a:extLst>
              </p:cNvPr>
              <p:cNvSpPr txBox="1"/>
              <p:nvPr/>
            </p:nvSpPr>
            <p:spPr>
              <a:xfrm>
                <a:off x="1687820" y="4294202"/>
                <a:ext cx="6006110" cy="555537"/>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250−90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90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50−210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210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200−360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360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1000−840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840</m:t>
                          </m:r>
                        </m:den>
                      </m:f>
                    </m:oMath>
                  </m:oMathPara>
                </a14:m>
                <a:endParaRPr lang="en-PK" sz="1500" dirty="0">
                  <a:solidFill>
                    <a:srgbClr val="00B050"/>
                  </a:solidFill>
                </a:endParaRPr>
              </a:p>
            </p:txBody>
          </p:sp>
        </mc:Choice>
        <mc:Fallback xmlns="">
          <p:sp>
            <p:nvSpPr>
              <p:cNvPr id="7" name="TextBox 6">
                <a:extLst>
                  <a:ext uri="{FF2B5EF4-FFF2-40B4-BE49-F238E27FC236}">
                    <a16:creationId xmlns:a16="http://schemas.microsoft.com/office/drawing/2014/main" id="{2BFBF396-CE18-469D-ADCB-8B70EC37F13A}"/>
                  </a:ext>
                </a:extLst>
              </p:cNvPr>
              <p:cNvSpPr txBox="1">
                <a:spLocks noRot="1" noChangeAspect="1" noMove="1" noResize="1" noEditPoints="1" noAdjustHandles="1" noChangeArrowheads="1" noChangeShapeType="1" noTextEdit="1"/>
              </p:cNvSpPr>
              <p:nvPr/>
            </p:nvSpPr>
            <p:spPr>
              <a:xfrm>
                <a:off x="1687820" y="4294202"/>
                <a:ext cx="6006110" cy="555537"/>
              </a:xfrm>
              <a:prstGeom prst="rect">
                <a:avLst/>
              </a:prstGeom>
              <a:blipFill>
                <a:blip r:embed="rId4"/>
                <a:stretch>
                  <a:fillRect b="-2174"/>
                </a:stretch>
              </a:blipFill>
              <a:ln>
                <a:solidFill>
                  <a:schemeClr val="accent1"/>
                </a:solidFill>
              </a:ln>
            </p:spPr>
            <p:txBody>
              <a:bodyPr/>
              <a:lstStyle/>
              <a:p>
                <a:r>
                  <a:rPr lang="en-PK">
                    <a:noFill/>
                  </a:rPr>
                  <a:t> </a:t>
                </a:r>
              </a:p>
            </p:txBody>
          </p:sp>
        </mc:Fallback>
      </mc:AlternateContent>
      <p:graphicFrame>
        <p:nvGraphicFramePr>
          <p:cNvPr id="8" name="Table 5">
            <a:extLst>
              <a:ext uri="{FF2B5EF4-FFF2-40B4-BE49-F238E27FC236}">
                <a16:creationId xmlns:a16="http://schemas.microsoft.com/office/drawing/2014/main" id="{051E53F1-F605-4086-AB9C-03424EBFCE1B}"/>
              </a:ext>
            </a:extLst>
          </p:cNvPr>
          <p:cNvGraphicFramePr>
            <a:graphicFrameLocks/>
          </p:cNvGraphicFramePr>
          <p:nvPr/>
        </p:nvGraphicFramePr>
        <p:xfrm>
          <a:off x="822722" y="3041043"/>
          <a:ext cx="5657850" cy="83439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90</a:t>
                      </a:r>
                      <a:endParaRPr lang="en-PK" sz="1100" dirty="0"/>
                    </a:p>
                  </a:txBody>
                  <a:tcPr marL="68580" marR="68580" marT="34290" marB="34290"/>
                </a:tc>
                <a:tc>
                  <a:txBody>
                    <a:bodyPr/>
                    <a:lstStyle/>
                    <a:p>
                      <a:r>
                        <a:rPr lang="en-US" sz="1100" dirty="0"/>
                        <a:t>360</a:t>
                      </a:r>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210</a:t>
                      </a:r>
                      <a:endParaRPr lang="en-PK" sz="1100" dirty="0"/>
                    </a:p>
                  </a:txBody>
                  <a:tcPr marL="68580" marR="68580" marT="34290" marB="34290"/>
                </a:tc>
                <a:tc>
                  <a:txBody>
                    <a:bodyPr/>
                    <a:lstStyle/>
                    <a:p>
                      <a:r>
                        <a:rPr lang="en-US" sz="1100" dirty="0"/>
                        <a:t>840</a:t>
                      </a:r>
                      <a:endParaRPr lang="en-PK" sz="1100" dirty="0"/>
                    </a:p>
                  </a:txBody>
                  <a:tcPr marL="68580" marR="68580" marT="34290" marB="34290"/>
                </a:tc>
                <a:extLst>
                  <a:ext uri="{0D108BD9-81ED-4DB2-BD59-A6C34878D82A}">
                    <a16:rowId xmlns:a16="http://schemas.microsoft.com/office/drawing/2014/main" val="1497029358"/>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9E9C95-0ABF-472E-B069-0954F15A27CB}"/>
                  </a:ext>
                </a:extLst>
              </p:cNvPr>
              <p:cNvSpPr txBox="1"/>
              <p:nvPr/>
            </p:nvSpPr>
            <p:spPr>
              <a:xfrm>
                <a:off x="1687820" y="4909182"/>
                <a:ext cx="6006110"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=284.44+121.90+71.11+30.48=507.93</m:t>
                      </m:r>
                    </m:oMath>
                  </m:oMathPara>
                </a14:m>
                <a:endParaRPr lang="en-PK" sz="1500" dirty="0">
                  <a:solidFill>
                    <a:srgbClr val="00B050"/>
                  </a:solidFill>
                </a:endParaRPr>
              </a:p>
            </p:txBody>
          </p:sp>
        </mc:Choice>
        <mc:Fallback xmlns="">
          <p:sp>
            <p:nvSpPr>
              <p:cNvPr id="11" name="TextBox 10">
                <a:extLst>
                  <a:ext uri="{FF2B5EF4-FFF2-40B4-BE49-F238E27FC236}">
                    <a16:creationId xmlns:a16="http://schemas.microsoft.com/office/drawing/2014/main" id="{5E9E9C95-0ABF-472E-B069-0954F15A27CB}"/>
                  </a:ext>
                </a:extLst>
              </p:cNvPr>
              <p:cNvSpPr txBox="1">
                <a:spLocks noRot="1" noChangeAspect="1" noMove="1" noResize="1" noEditPoints="1" noAdjustHandles="1" noChangeArrowheads="1" noChangeShapeType="1" noTextEdit="1"/>
              </p:cNvSpPr>
              <p:nvPr/>
            </p:nvSpPr>
            <p:spPr>
              <a:xfrm>
                <a:off x="1687820" y="4909182"/>
                <a:ext cx="6006110" cy="323165"/>
              </a:xfrm>
              <a:prstGeom prst="rect">
                <a:avLst/>
              </a:prstGeom>
              <a:blipFill>
                <a:blip r:embed="rId5"/>
                <a:stretch>
                  <a:fillRect/>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2850681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8A817B5-5030-48D4-BDE9-E38FE860EC2A}"/>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Correlation for Nominal Data</a:t>
                </a:r>
                <a:endParaRPr lang="en-PK" dirty="0"/>
              </a:p>
            </p:txBody>
          </p:sp>
        </mc:Choice>
        <mc:Fallback xmlns="">
          <p:sp>
            <p:nvSpPr>
              <p:cNvPr id="2" name="Title 1">
                <a:extLst>
                  <a:ext uri="{FF2B5EF4-FFF2-40B4-BE49-F238E27FC236}">
                    <a16:creationId xmlns:a16="http://schemas.microsoft.com/office/drawing/2014/main" id="{88A817B5-5030-48D4-BDE9-E38FE860EC2A}"/>
                  </a:ext>
                </a:extLst>
              </p:cNvPr>
              <p:cNvSpPr>
                <a:spLocks noGrp="1" noRot="1" noChangeAspect="1" noMove="1" noResize="1" noEditPoints="1" noAdjustHandles="1" noChangeArrowheads="1" noChangeShapeType="1" noTextEdit="1"/>
              </p:cNvSpPr>
              <p:nvPr>
                <p:ph type="title"/>
              </p:nvPr>
            </p:nvSpPr>
            <p:spPr>
              <a:blipFill>
                <a:blip r:embed="rId3"/>
                <a:stretch>
                  <a:fillRect b="-33951"/>
                </a:stretch>
              </a:blipFill>
            </p:spPr>
            <p:txBody>
              <a:bodyPr/>
              <a:lstStyle/>
              <a:p>
                <a:r>
                  <a:rPr lang="en-PK">
                    <a:noFill/>
                  </a:rPr>
                  <a:t> </a:t>
                </a:r>
              </a:p>
            </p:txBody>
          </p:sp>
        </mc:Fallback>
      </mc:AlternateContent>
      <p:graphicFrame>
        <p:nvGraphicFramePr>
          <p:cNvPr id="5" name="Table 5">
            <a:extLst>
              <a:ext uri="{FF2B5EF4-FFF2-40B4-BE49-F238E27FC236}">
                <a16:creationId xmlns:a16="http://schemas.microsoft.com/office/drawing/2014/main" id="{F5A77693-F868-4E45-8F57-99B26FA53D98}"/>
              </a:ext>
            </a:extLst>
          </p:cNvPr>
          <p:cNvGraphicFramePr>
            <a:graphicFrameLocks noGrp="1"/>
          </p:cNvGraphicFramePr>
          <p:nvPr>
            <p:ph idx="1"/>
          </p:nvPr>
        </p:nvGraphicFramePr>
        <p:xfrm>
          <a:off x="822722" y="1866900"/>
          <a:ext cx="7543800" cy="1112520"/>
        </p:xfrm>
        <a:graphic>
          <a:graphicData uri="http://schemas.openxmlformats.org/drawingml/2006/table">
            <a:tbl>
              <a:tblPr firstRow="1" bandRow="1">
                <a:tableStyleId>{5940675A-B579-460E-94D1-54222C63F5DA}</a:tableStyleId>
              </a:tblPr>
              <a:tblGrid>
                <a:gridCol w="1885950">
                  <a:extLst>
                    <a:ext uri="{9D8B030D-6E8A-4147-A177-3AD203B41FA5}">
                      <a16:colId xmlns:a16="http://schemas.microsoft.com/office/drawing/2014/main" val="1084151089"/>
                    </a:ext>
                  </a:extLst>
                </a:gridCol>
                <a:gridCol w="1885950">
                  <a:extLst>
                    <a:ext uri="{9D8B030D-6E8A-4147-A177-3AD203B41FA5}">
                      <a16:colId xmlns:a16="http://schemas.microsoft.com/office/drawing/2014/main" val="452378874"/>
                    </a:ext>
                  </a:extLst>
                </a:gridCol>
                <a:gridCol w="1885950">
                  <a:extLst>
                    <a:ext uri="{9D8B030D-6E8A-4147-A177-3AD203B41FA5}">
                      <a16:colId xmlns:a16="http://schemas.microsoft.com/office/drawing/2014/main" val="2141549383"/>
                    </a:ext>
                  </a:extLst>
                </a:gridCol>
                <a:gridCol w="1885950">
                  <a:extLst>
                    <a:ext uri="{9D8B030D-6E8A-4147-A177-3AD203B41FA5}">
                      <a16:colId xmlns:a16="http://schemas.microsoft.com/office/drawing/2014/main" val="2583937027"/>
                    </a:ext>
                  </a:extLst>
                </a:gridCol>
              </a:tblGrid>
              <a:tr h="278130">
                <a:tc>
                  <a:txBody>
                    <a:bodyPr/>
                    <a:lstStyle/>
                    <a:p>
                      <a:endParaRPr lang="en-PK" sz="1100" dirty="0"/>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100" i="1" dirty="0"/>
                        <a:t>male</a:t>
                      </a:r>
                      <a:endParaRPr lang="en-PK" sz="1100" i="1" dirty="0"/>
                    </a:p>
                  </a:txBody>
                  <a:tcPr marL="68580" marR="68580" marT="34290" marB="34290"/>
                </a:tc>
                <a:tc>
                  <a:txBody>
                    <a:bodyPr/>
                    <a:lstStyle/>
                    <a:p>
                      <a:r>
                        <a:rPr lang="en-US" sz="1100" i="1" dirty="0"/>
                        <a:t>female</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fiction</a:t>
                      </a:r>
                      <a:endParaRPr lang="en-PK" sz="1100" i="1" dirty="0"/>
                    </a:p>
                  </a:txBody>
                  <a:tcPr marL="68580" marR="68580" marT="34290" marB="34290"/>
                </a:tc>
                <a:tc>
                  <a:txBody>
                    <a:bodyPr/>
                    <a:lstStyle/>
                    <a:p>
                      <a:r>
                        <a:rPr lang="en-US" sz="1100" dirty="0"/>
                        <a:t>250 (90)</a:t>
                      </a:r>
                      <a:endParaRPr lang="en-PK" sz="1100" dirty="0"/>
                    </a:p>
                  </a:txBody>
                  <a:tcPr marL="68580" marR="68580" marT="34290" marB="34290"/>
                </a:tc>
                <a:tc>
                  <a:txBody>
                    <a:bodyPr/>
                    <a:lstStyle/>
                    <a:p>
                      <a:r>
                        <a:rPr lang="en-US" sz="1100" dirty="0"/>
                        <a:t>200 (360)</a:t>
                      </a:r>
                      <a:endParaRPr lang="en-PK" sz="1100" dirty="0"/>
                    </a:p>
                  </a:txBody>
                  <a:tcPr marL="68580" marR="68580" marT="34290" marB="34290"/>
                </a:tc>
                <a:tc>
                  <a:txBody>
                    <a:bodyPr/>
                    <a:lstStyle/>
                    <a:p>
                      <a:r>
                        <a:rPr lang="en-US" sz="1100" b="1" dirty="0"/>
                        <a:t>450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non-fiction</a:t>
                      </a:r>
                      <a:endParaRPr lang="en-PK" sz="1100" i="1" dirty="0"/>
                    </a:p>
                  </a:txBody>
                  <a:tcPr marL="68580" marR="68580" marT="34290" marB="34290"/>
                </a:tc>
                <a:tc>
                  <a:txBody>
                    <a:bodyPr/>
                    <a:lstStyle/>
                    <a:p>
                      <a:r>
                        <a:rPr lang="en-US" sz="1100" dirty="0"/>
                        <a:t>50 (210)</a:t>
                      </a:r>
                      <a:endParaRPr lang="en-PK" sz="1100" dirty="0"/>
                    </a:p>
                  </a:txBody>
                  <a:tcPr marL="68580" marR="68580" marT="34290" marB="34290"/>
                </a:tc>
                <a:tc>
                  <a:txBody>
                    <a:bodyPr/>
                    <a:lstStyle/>
                    <a:p>
                      <a:r>
                        <a:rPr lang="en-US" sz="1100" dirty="0"/>
                        <a:t>1000 (840)</a:t>
                      </a:r>
                      <a:endParaRPr lang="en-PK" sz="1100" dirty="0"/>
                    </a:p>
                  </a:txBody>
                  <a:tcPr marL="68580" marR="68580" marT="34290" marB="34290"/>
                </a:tc>
                <a:tc>
                  <a:txBody>
                    <a:bodyPr/>
                    <a:lstStyle/>
                    <a:p>
                      <a:r>
                        <a:rPr lang="en-US" sz="1100" b="1" dirty="0"/>
                        <a:t>1050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b="1" dirty="0"/>
                        <a:t>Total</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tc>
                  <a:txBody>
                    <a:bodyPr/>
                    <a:lstStyle/>
                    <a:p>
                      <a:r>
                        <a:rPr lang="en-US" sz="1100" b="1" dirty="0"/>
                        <a:t>1200</a:t>
                      </a:r>
                      <a:endParaRPr lang="en-PK" sz="1100" b="1" dirty="0"/>
                    </a:p>
                  </a:txBody>
                  <a:tcPr marL="68580" marR="68580" marT="34290" marB="34290"/>
                </a:tc>
                <a:tc>
                  <a:txBody>
                    <a:bodyPr/>
                    <a:lstStyle/>
                    <a:p>
                      <a:r>
                        <a:rPr lang="en-US" sz="1100" b="1" dirty="0"/>
                        <a:t>1500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4" name="Slide Number Placeholder 3">
            <a:extLst>
              <a:ext uri="{FF2B5EF4-FFF2-40B4-BE49-F238E27FC236}">
                <a16:creationId xmlns:a16="http://schemas.microsoft.com/office/drawing/2014/main" id="{90A9D846-93CD-4226-A932-380359BBC211}"/>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E86F09-8092-48B6-BF83-D0C9D728E506}"/>
                  </a:ext>
                </a:extLst>
              </p:cNvPr>
              <p:cNvSpPr txBox="1"/>
              <p:nvPr/>
            </p:nvSpPr>
            <p:spPr>
              <a:xfrm>
                <a:off x="116706" y="3994119"/>
                <a:ext cx="2578368" cy="323165"/>
              </a:xfrm>
              <a:prstGeom prst="rect">
                <a:avLst/>
              </a:prstGeom>
              <a:noFill/>
              <a:ln>
                <a:noFill/>
              </a:ln>
            </p:spPr>
            <p:txBody>
              <a:bodyPr wrap="square" rtlCol="0">
                <a:spAutoFit/>
              </a:bodyPr>
              <a:lstStyle/>
              <a:p>
                <a:r>
                  <a:rPr lang="en-US" sz="1500" dirty="0">
                    <a:solidFill>
                      <a:srgbClr val="00B050"/>
                    </a:solidFill>
                  </a:rPr>
                  <a:t>2- Compute </a:t>
                </a:r>
                <a14:m>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oMath>
                </a14:m>
                <a:endParaRPr lang="en-PK" sz="1500" dirty="0">
                  <a:solidFill>
                    <a:srgbClr val="00B050"/>
                  </a:solidFill>
                </a:endParaRPr>
              </a:p>
            </p:txBody>
          </p:sp>
        </mc:Choice>
        <mc:Fallback xmlns="">
          <p:sp>
            <p:nvSpPr>
              <p:cNvPr id="6" name="TextBox 5">
                <a:extLst>
                  <a:ext uri="{FF2B5EF4-FFF2-40B4-BE49-F238E27FC236}">
                    <a16:creationId xmlns:a16="http://schemas.microsoft.com/office/drawing/2014/main" id="{EAE86F09-8092-48B6-BF83-D0C9D728E506}"/>
                  </a:ext>
                </a:extLst>
              </p:cNvPr>
              <p:cNvSpPr txBox="1">
                <a:spLocks noRot="1" noChangeAspect="1" noMove="1" noResize="1" noEditPoints="1" noAdjustHandles="1" noChangeArrowheads="1" noChangeShapeType="1" noTextEdit="1"/>
              </p:cNvSpPr>
              <p:nvPr/>
            </p:nvSpPr>
            <p:spPr>
              <a:xfrm>
                <a:off x="116706" y="3994119"/>
                <a:ext cx="2578368" cy="323165"/>
              </a:xfrm>
              <a:prstGeom prst="rect">
                <a:avLst/>
              </a:prstGeom>
              <a:blipFill>
                <a:blip r:embed="rId4"/>
                <a:stretch>
                  <a:fillRect l="-980" t="-3846" b="-23077"/>
                </a:stretch>
              </a:blipFill>
              <a:ln>
                <a:no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FBF396-CE18-469D-ADCB-8B70EC37F13A}"/>
                  </a:ext>
                </a:extLst>
              </p:cNvPr>
              <p:cNvSpPr txBox="1"/>
              <p:nvPr/>
            </p:nvSpPr>
            <p:spPr>
              <a:xfrm>
                <a:off x="1687820" y="4294202"/>
                <a:ext cx="6006110" cy="555537"/>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250−90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90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50−210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210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200−360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360</m:t>
                          </m:r>
                        </m:den>
                      </m:f>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sSup>
                            <m:sSupPr>
                              <m:ctrlPr>
                                <a:rPr lang="en-US" sz="1500" i="1">
                                  <a:solidFill>
                                    <a:srgbClr val="00B050"/>
                                  </a:solidFill>
                                  <a:latin typeface="Cambria Math" panose="02040503050406030204" pitchFamily="18" charset="0"/>
                                </a:rPr>
                              </m:ctrlPr>
                            </m:sSupPr>
                            <m:e>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1000−840</m:t>
                                  </m:r>
                                </m:e>
                              </m:d>
                            </m:e>
                            <m:sup>
                              <m:r>
                                <a:rPr lang="en-US" sz="1500" i="1">
                                  <a:solidFill>
                                    <a:srgbClr val="00B050"/>
                                  </a:solidFill>
                                  <a:latin typeface="Cambria Math" panose="02040503050406030204" pitchFamily="18" charset="0"/>
                                </a:rPr>
                                <m:t>2</m:t>
                              </m:r>
                            </m:sup>
                          </m:sSup>
                        </m:num>
                        <m:den>
                          <m:r>
                            <a:rPr lang="en-US" sz="1500" i="1">
                              <a:solidFill>
                                <a:srgbClr val="00B050"/>
                              </a:solidFill>
                              <a:latin typeface="Cambria Math" panose="02040503050406030204" pitchFamily="18" charset="0"/>
                            </a:rPr>
                            <m:t>840</m:t>
                          </m:r>
                        </m:den>
                      </m:f>
                    </m:oMath>
                  </m:oMathPara>
                </a14:m>
                <a:endParaRPr lang="en-PK" sz="1500" dirty="0">
                  <a:solidFill>
                    <a:srgbClr val="00B050"/>
                  </a:solidFill>
                </a:endParaRPr>
              </a:p>
            </p:txBody>
          </p:sp>
        </mc:Choice>
        <mc:Fallback xmlns="">
          <p:sp>
            <p:nvSpPr>
              <p:cNvPr id="7" name="TextBox 6">
                <a:extLst>
                  <a:ext uri="{FF2B5EF4-FFF2-40B4-BE49-F238E27FC236}">
                    <a16:creationId xmlns:a16="http://schemas.microsoft.com/office/drawing/2014/main" id="{2BFBF396-CE18-469D-ADCB-8B70EC37F13A}"/>
                  </a:ext>
                </a:extLst>
              </p:cNvPr>
              <p:cNvSpPr txBox="1">
                <a:spLocks noRot="1" noChangeAspect="1" noMove="1" noResize="1" noEditPoints="1" noAdjustHandles="1" noChangeArrowheads="1" noChangeShapeType="1" noTextEdit="1"/>
              </p:cNvSpPr>
              <p:nvPr/>
            </p:nvSpPr>
            <p:spPr>
              <a:xfrm>
                <a:off x="1687820" y="4294202"/>
                <a:ext cx="6006110" cy="555537"/>
              </a:xfrm>
              <a:prstGeom prst="rect">
                <a:avLst/>
              </a:prstGeom>
              <a:blipFill>
                <a:blip r:embed="rId5"/>
                <a:stretch>
                  <a:fillRect b="-2174"/>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9E9C95-0ABF-472E-B069-0954F15A27CB}"/>
                  </a:ext>
                </a:extLst>
              </p:cNvPr>
              <p:cNvSpPr txBox="1"/>
              <p:nvPr/>
            </p:nvSpPr>
            <p:spPr>
              <a:xfrm>
                <a:off x="1687820" y="4909182"/>
                <a:ext cx="6006110"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=284.44+121.90+71.11+30.48=507.93</m:t>
                      </m:r>
                    </m:oMath>
                  </m:oMathPara>
                </a14:m>
                <a:endParaRPr lang="en-PK" sz="1500" dirty="0">
                  <a:solidFill>
                    <a:srgbClr val="00B050"/>
                  </a:solidFill>
                </a:endParaRPr>
              </a:p>
            </p:txBody>
          </p:sp>
        </mc:Choice>
        <mc:Fallback xmlns="">
          <p:sp>
            <p:nvSpPr>
              <p:cNvPr id="11" name="TextBox 10">
                <a:extLst>
                  <a:ext uri="{FF2B5EF4-FFF2-40B4-BE49-F238E27FC236}">
                    <a16:creationId xmlns:a16="http://schemas.microsoft.com/office/drawing/2014/main" id="{5E9E9C95-0ABF-472E-B069-0954F15A27CB}"/>
                  </a:ext>
                </a:extLst>
              </p:cNvPr>
              <p:cNvSpPr txBox="1">
                <a:spLocks noRot="1" noChangeAspect="1" noMove="1" noResize="1" noEditPoints="1" noAdjustHandles="1" noChangeArrowheads="1" noChangeShapeType="1" noTextEdit="1"/>
              </p:cNvSpPr>
              <p:nvPr/>
            </p:nvSpPr>
            <p:spPr>
              <a:xfrm>
                <a:off x="1687820" y="4909182"/>
                <a:ext cx="6006110" cy="323165"/>
              </a:xfrm>
              <a:prstGeom prst="rect">
                <a:avLst/>
              </a:prstGeom>
              <a:blipFill>
                <a:blip r:embed="rId6"/>
                <a:stretch>
                  <a:fillRect/>
                </a:stretch>
              </a:blipFill>
              <a:ln>
                <a:solidFill>
                  <a:schemeClr val="accent1"/>
                </a:solidFill>
              </a:ln>
            </p:spPr>
            <p:txBody>
              <a:bodyPr/>
              <a:lstStyle/>
              <a:p>
                <a:r>
                  <a:rPr lang="en-PK">
                    <a:noFill/>
                  </a:rPr>
                  <a:t> </a:t>
                </a:r>
              </a:p>
            </p:txBody>
          </p:sp>
        </mc:Fallback>
      </mc:AlternateContent>
      <p:graphicFrame>
        <p:nvGraphicFramePr>
          <p:cNvPr id="8" name="Object 4">
            <a:extLst>
              <a:ext uri="{FF2B5EF4-FFF2-40B4-BE49-F238E27FC236}">
                <a16:creationId xmlns:a16="http://schemas.microsoft.com/office/drawing/2014/main" id="{7A5487BB-F385-42B9-ACF8-2EBAA17AB79C}"/>
              </a:ext>
            </a:extLst>
          </p:cNvPr>
          <p:cNvGraphicFramePr>
            <a:graphicFrameLocks noChangeAspect="1"/>
          </p:cNvGraphicFramePr>
          <p:nvPr/>
        </p:nvGraphicFramePr>
        <p:xfrm>
          <a:off x="2988280" y="3317269"/>
          <a:ext cx="3405188" cy="758429"/>
        </p:xfrm>
        <a:graphic>
          <a:graphicData uri="http://schemas.openxmlformats.org/presentationml/2006/ole">
            <mc:AlternateContent xmlns:mc="http://schemas.openxmlformats.org/markup-compatibility/2006">
              <mc:Choice xmlns:v="urn:schemas-microsoft-com:vml" Requires="v">
                <p:oleObj name="Equation" r:id="rId7" imgW="2057400" imgH="444500" progId="Equation.3">
                  <p:embed/>
                </p:oleObj>
              </mc:Choice>
              <mc:Fallback>
                <p:oleObj name="Equation" r:id="rId7" imgW="2057400" imgH="444500" progId="Equation.3">
                  <p:embed/>
                  <p:pic>
                    <p:nvPicPr>
                      <p:cNvPr id="8" name="Object 4">
                        <a:extLst>
                          <a:ext uri="{FF2B5EF4-FFF2-40B4-BE49-F238E27FC236}">
                            <a16:creationId xmlns:a16="http://schemas.microsoft.com/office/drawing/2014/main" id="{7A5487BB-F385-42B9-ACF8-2EBAA17AB7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280" y="3317269"/>
                        <a:ext cx="3405188" cy="758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27351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AC08BF-BC76-45AC-8DB9-1D671E352972}"/>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Analysis</a:t>
                </a:r>
                <a:endParaRPr lang="en-PK" dirty="0"/>
              </a:p>
            </p:txBody>
          </p:sp>
        </mc:Choice>
        <mc:Fallback xmlns="">
          <p:sp>
            <p:nvSpPr>
              <p:cNvPr id="2" name="Title 1">
                <a:extLst>
                  <a:ext uri="{FF2B5EF4-FFF2-40B4-BE49-F238E27FC236}">
                    <a16:creationId xmlns:a16="http://schemas.microsoft.com/office/drawing/2014/main" id="{BEAC08BF-BC76-45AC-8DB9-1D671E352972}"/>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6A56B1-824C-4779-8280-7AA14556E842}"/>
                  </a:ext>
                </a:extLst>
              </p:cNvPr>
              <p:cNvSpPr>
                <a:spLocks noGrp="1"/>
              </p:cNvSpPr>
              <p:nvPr>
                <p:ph idx="1"/>
              </p:nvPr>
            </p:nvSpPr>
            <p:spPr/>
            <p:txBody>
              <a:bodyPr/>
              <a:lstStyle/>
              <a:p>
                <a:r>
                  <a:rPr lang="en-US" dirty="0"/>
                  <a:t>The larger the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𝜒</m:t>
                        </m:r>
                      </m:e>
                      <m:sup>
                        <m:r>
                          <a:rPr lang="en-US" b="0" i="1" dirty="0" smtClean="0">
                            <a:latin typeface="Cambria Math" panose="02040503050406030204" pitchFamily="18" charset="0"/>
                          </a:rPr>
                          <m:t>2</m:t>
                        </m:r>
                      </m:sup>
                    </m:sSup>
                  </m:oMath>
                </a14:m>
                <a:r>
                  <a:rPr lang="en-US" dirty="0"/>
                  <a:t> value, the more likely the variables are related</a:t>
                </a:r>
              </a:p>
              <a:p>
                <a:r>
                  <a:rPr lang="en-US" dirty="0"/>
                  <a:t>The cells that contribute the most to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value are those whose actual count is very different from the expected count</a:t>
                </a:r>
              </a:p>
              <a:p>
                <a:r>
                  <a:rPr lang="en-US" b="1" i="1" dirty="0"/>
                  <a:t>Remember:</a:t>
                </a:r>
                <a:r>
                  <a:rPr lang="en-US" dirty="0"/>
                  <a:t> Correlation does not imply causality</a:t>
                </a:r>
              </a:p>
              <a:p>
                <a:endParaRPr lang="en-PK" dirty="0"/>
              </a:p>
            </p:txBody>
          </p:sp>
        </mc:Choice>
        <mc:Fallback xmlns="">
          <p:sp>
            <p:nvSpPr>
              <p:cNvPr id="3" name="Content Placeholder 2">
                <a:extLst>
                  <a:ext uri="{FF2B5EF4-FFF2-40B4-BE49-F238E27FC236}">
                    <a16:creationId xmlns:a16="http://schemas.microsoft.com/office/drawing/2014/main" id="{5D6A56B1-824C-4779-8280-7AA14556E842}"/>
                  </a:ext>
                </a:extLst>
              </p:cNvPr>
              <p:cNvSpPr>
                <a:spLocks noGrp="1" noRot="1" noChangeAspect="1" noMove="1" noResize="1" noEditPoints="1" noAdjustHandles="1" noChangeArrowheads="1" noChangeShapeType="1" noTextEdit="1"/>
              </p:cNvSpPr>
              <p:nvPr>
                <p:ph idx="1"/>
              </p:nvPr>
            </p:nvSpPr>
            <p:spPr>
              <a:blipFill>
                <a:blip r:embed="rId3"/>
                <a:stretch>
                  <a:fillRect l="-1697" t="-1887"/>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CAA0739-4C49-4157-925E-23A13A33D2A7}"/>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82C0C3-EB27-4C89-AC65-A914C05DF675}"/>
                  </a:ext>
                </a:extLst>
              </p:cNvPr>
              <p:cNvSpPr txBox="1"/>
              <p:nvPr/>
            </p:nvSpPr>
            <p:spPr>
              <a:xfrm>
                <a:off x="3382692" y="4330080"/>
                <a:ext cx="2378617"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=507.93</m:t>
                      </m:r>
                    </m:oMath>
                  </m:oMathPara>
                </a14:m>
                <a:endParaRPr lang="en-PK" sz="1500" dirty="0">
                  <a:solidFill>
                    <a:srgbClr val="00B050"/>
                  </a:solidFill>
                </a:endParaRPr>
              </a:p>
            </p:txBody>
          </p:sp>
        </mc:Choice>
        <mc:Fallback xmlns="">
          <p:sp>
            <p:nvSpPr>
              <p:cNvPr id="6" name="TextBox 5">
                <a:extLst>
                  <a:ext uri="{FF2B5EF4-FFF2-40B4-BE49-F238E27FC236}">
                    <a16:creationId xmlns:a16="http://schemas.microsoft.com/office/drawing/2014/main" id="{0282C0C3-EB27-4C89-AC65-A914C05DF675}"/>
                  </a:ext>
                </a:extLst>
              </p:cNvPr>
              <p:cNvSpPr txBox="1">
                <a:spLocks noRot="1" noChangeAspect="1" noMove="1" noResize="1" noEditPoints="1" noAdjustHandles="1" noChangeArrowheads="1" noChangeShapeType="1" noTextEdit="1"/>
              </p:cNvSpPr>
              <p:nvPr/>
            </p:nvSpPr>
            <p:spPr>
              <a:xfrm>
                <a:off x="3382692" y="4330080"/>
                <a:ext cx="2378617" cy="323165"/>
              </a:xfrm>
              <a:prstGeom prst="rect">
                <a:avLst/>
              </a:prstGeom>
              <a:blipFill>
                <a:blip r:embed="rId4"/>
                <a:stretch>
                  <a:fillRect/>
                </a:stretch>
              </a:blipFill>
              <a:ln>
                <a:solidFill>
                  <a:schemeClr val="accent1"/>
                </a:solidFill>
              </a:ln>
            </p:spPr>
            <p:txBody>
              <a:bodyPr/>
              <a:lstStyle/>
              <a:p>
                <a:r>
                  <a:rPr lang="en-PK">
                    <a:noFill/>
                  </a:rPr>
                  <a:t> </a:t>
                </a:r>
              </a:p>
            </p:txBody>
          </p:sp>
        </mc:Fallback>
      </mc:AlternateContent>
      <p:sp>
        <p:nvSpPr>
          <p:cNvPr id="7" name="Content Placeholder 2">
            <a:extLst>
              <a:ext uri="{FF2B5EF4-FFF2-40B4-BE49-F238E27FC236}">
                <a16:creationId xmlns:a16="http://schemas.microsoft.com/office/drawing/2014/main" id="{2A8E4FC1-20E6-4756-8202-4468781631BE}"/>
              </a:ext>
            </a:extLst>
          </p:cNvPr>
          <p:cNvSpPr txBox="1">
            <a:spLocks/>
          </p:cNvSpPr>
          <p:nvPr/>
        </p:nvSpPr>
        <p:spPr>
          <a:xfrm>
            <a:off x="84222" y="3527178"/>
            <a:ext cx="9059778" cy="984853"/>
          </a:xfrm>
          <a:prstGeom prst="rect">
            <a:avLst/>
          </a:prstGeom>
        </p:spPr>
        <p:txBody>
          <a:bodyPr vert="horz" lIns="0" tIns="34290" rIns="0" bIns="34290" rtlCol="0">
            <a:normAutofit/>
          </a:bodyPr>
          <a:lstStyle>
            <a:lvl1pPr marL="342900" indent="-3429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q"/>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b="1" i="1" dirty="0"/>
              <a:t>Null Hypothesis: </a:t>
            </a:r>
            <a:r>
              <a:rPr lang="en-US" sz="1800" dirty="0"/>
              <a:t>There is no relation between “</a:t>
            </a:r>
            <a:r>
              <a:rPr lang="en-US" sz="1800" i="1" dirty="0"/>
              <a:t>gender</a:t>
            </a:r>
            <a:r>
              <a:rPr lang="en-US" sz="1800" dirty="0"/>
              <a:t>” and “</a:t>
            </a:r>
            <a:r>
              <a:rPr lang="en-US" sz="1800" i="1" dirty="0"/>
              <a:t>preferred reading </a:t>
            </a:r>
            <a:r>
              <a:rPr lang="en-US" sz="1800" dirty="0"/>
              <a:t>”</a:t>
            </a:r>
          </a:p>
          <a:p>
            <a:r>
              <a:rPr lang="en-US" sz="1800" b="1" i="1" dirty="0"/>
              <a:t>Alternate Hypothesis: </a:t>
            </a:r>
            <a:r>
              <a:rPr lang="en-US" sz="1800" dirty="0"/>
              <a:t>There is significant relation between “</a:t>
            </a:r>
            <a:r>
              <a:rPr lang="en-US" sz="1800" i="1" dirty="0"/>
              <a:t>gender</a:t>
            </a:r>
            <a:r>
              <a:rPr lang="en-US" sz="1800" dirty="0"/>
              <a:t>” and “</a:t>
            </a:r>
            <a:r>
              <a:rPr lang="en-US" sz="1800" i="1" dirty="0"/>
              <a:t>preferred reading </a:t>
            </a:r>
            <a:r>
              <a:rPr lang="en-US" sz="1800" dirty="0"/>
              <a:t>”</a:t>
            </a:r>
          </a:p>
          <a:p>
            <a:endParaRPr lang="en-PK" sz="1800" b="1"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060CED-93F4-4EEB-811D-491A759465A8}"/>
                  </a:ext>
                </a:extLst>
              </p:cNvPr>
              <p:cNvSpPr txBox="1"/>
              <p:nvPr/>
            </p:nvSpPr>
            <p:spPr>
              <a:xfrm>
                <a:off x="2908035" y="4670476"/>
                <a:ext cx="3565552"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𝑺𝒊𝒈𝒏𝒊𝒇𝒊𝒄𝒂𝒏𝒄𝒆</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𝑳𝒆𝒗𝒆𝒍</m:t>
                      </m:r>
                      <m:r>
                        <a:rPr lang="en-US" sz="1500" b="1" i="1">
                          <a:solidFill>
                            <a:srgbClr val="00B050"/>
                          </a:solidFill>
                          <a:latin typeface="Cambria Math" panose="02040503050406030204" pitchFamily="18" charset="0"/>
                        </a:rPr>
                        <m:t> </m:t>
                      </m:r>
                      <m:d>
                        <m:dPr>
                          <m:ctrlPr>
                            <a:rPr lang="en-US" sz="1500" b="1" i="1">
                              <a:solidFill>
                                <a:srgbClr val="00B050"/>
                              </a:solidFill>
                              <a:latin typeface="Cambria Math" panose="02040503050406030204" pitchFamily="18" charset="0"/>
                              <a:ea typeface="Cambria Math" panose="02040503050406030204" pitchFamily="18" charset="0"/>
                            </a:rPr>
                          </m:ctrlPr>
                        </m:dPr>
                        <m:e>
                          <m:r>
                            <a:rPr lang="en-US" sz="1500" b="1" i="1">
                              <a:solidFill>
                                <a:srgbClr val="00B050"/>
                              </a:solidFill>
                              <a:latin typeface="Cambria Math" panose="02040503050406030204" pitchFamily="18" charset="0"/>
                              <a:ea typeface="Cambria Math" panose="02040503050406030204" pitchFamily="18" charset="0"/>
                            </a:rPr>
                            <m:t>∝</m:t>
                          </m:r>
                        </m:e>
                      </m:d>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𝟎</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𝟎𝟓</m:t>
                      </m:r>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𝟓</m:t>
                      </m:r>
                      <m:r>
                        <a:rPr lang="en-US" sz="1500" b="1" i="1">
                          <a:solidFill>
                            <a:srgbClr val="00B050"/>
                          </a:solidFill>
                          <a:latin typeface="Cambria Math" panose="02040503050406030204" pitchFamily="18" charset="0"/>
                          <a:ea typeface="Cambria Math" panose="02040503050406030204" pitchFamily="18" charset="0"/>
                        </a:rPr>
                        <m:t>%)</m:t>
                      </m:r>
                    </m:oMath>
                  </m:oMathPara>
                </a14:m>
                <a:endParaRPr lang="en-PK" sz="1500" b="1" dirty="0">
                  <a:solidFill>
                    <a:srgbClr val="00B050"/>
                  </a:solidFill>
                </a:endParaRPr>
              </a:p>
            </p:txBody>
          </p:sp>
        </mc:Choice>
        <mc:Fallback xmlns="">
          <p:sp>
            <p:nvSpPr>
              <p:cNvPr id="8" name="TextBox 7">
                <a:extLst>
                  <a:ext uri="{FF2B5EF4-FFF2-40B4-BE49-F238E27FC236}">
                    <a16:creationId xmlns:a16="http://schemas.microsoft.com/office/drawing/2014/main" id="{B6060CED-93F4-4EEB-811D-491A759465A8}"/>
                  </a:ext>
                </a:extLst>
              </p:cNvPr>
              <p:cNvSpPr txBox="1">
                <a:spLocks noRot="1" noChangeAspect="1" noMove="1" noResize="1" noEditPoints="1" noAdjustHandles="1" noChangeArrowheads="1" noChangeShapeType="1" noTextEdit="1"/>
              </p:cNvSpPr>
              <p:nvPr/>
            </p:nvSpPr>
            <p:spPr>
              <a:xfrm>
                <a:off x="2908035" y="4670476"/>
                <a:ext cx="3565552" cy="323165"/>
              </a:xfrm>
              <a:prstGeom prst="rect">
                <a:avLst/>
              </a:prstGeom>
              <a:blipFill>
                <a:blip r:embed="rId5"/>
                <a:stretch>
                  <a:fillRect b="-11111"/>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5D4B84-46A1-4547-9E3D-EE629807DC2D}"/>
                  </a:ext>
                </a:extLst>
              </p:cNvPr>
              <p:cNvSpPr txBox="1"/>
              <p:nvPr/>
            </p:nvSpPr>
            <p:spPr>
              <a:xfrm>
                <a:off x="103770" y="5175980"/>
                <a:ext cx="6694072"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solidFill>
                            <a:srgbClr val="00B050"/>
                          </a:solidFill>
                          <a:latin typeface="Cambria Math" panose="02040503050406030204" pitchFamily="18" charset="0"/>
                        </a:rPr>
                        <m:t>𝐷𝑒𝑔𝑟𝑒𝑒</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𝑜𝑓</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𝐹𝑟𝑒𝑒𝑑𝑜𝑚</m:t>
                      </m:r>
                      <m:r>
                        <a:rPr lang="en-US" sz="1500" i="1">
                          <a:solidFill>
                            <a:srgbClr val="00B050"/>
                          </a:solidFill>
                          <a:latin typeface="Cambria Math" panose="02040503050406030204" pitchFamily="18" charset="0"/>
                        </a:rPr>
                        <m:t>=</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𝑐𝑜𝑙𝑢𝑚𝑛𝑠</m:t>
                          </m:r>
                          <m:r>
                            <a:rPr lang="en-US" sz="1500" i="1">
                              <a:solidFill>
                                <a:srgbClr val="00B050"/>
                              </a:solidFill>
                              <a:latin typeface="Cambria Math" panose="02040503050406030204" pitchFamily="18" charset="0"/>
                            </a:rPr>
                            <m:t>−1</m:t>
                          </m:r>
                        </m:e>
                      </m:d>
                      <m:r>
                        <a:rPr lang="en-US" sz="1500" i="1">
                          <a:solidFill>
                            <a:srgbClr val="00B050"/>
                          </a:solidFill>
                          <a:latin typeface="Cambria Math" panose="02040503050406030204" pitchFamily="18" charset="0"/>
                        </a:rPr>
                        <m:t>×</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𝑟𝑜𝑤𝑠</m:t>
                          </m:r>
                          <m:r>
                            <a:rPr lang="en-US" sz="1500" i="1">
                              <a:solidFill>
                                <a:srgbClr val="00B050"/>
                              </a:solidFill>
                              <a:latin typeface="Cambria Math" panose="02040503050406030204" pitchFamily="18" charset="0"/>
                            </a:rPr>
                            <m:t>−1</m:t>
                          </m:r>
                        </m:e>
                      </m:d>
                      <m:r>
                        <a:rPr lang="en-US" sz="1500" i="1">
                          <a:solidFill>
                            <a:srgbClr val="00B050"/>
                          </a:solidFill>
                          <a:latin typeface="Cambria Math" panose="02040503050406030204" pitchFamily="18" charset="0"/>
                        </a:rPr>
                        <m:t>=(2−1)×(2−1)=1</m:t>
                      </m:r>
                    </m:oMath>
                  </m:oMathPara>
                </a14:m>
                <a:endParaRPr lang="en-PK" sz="1500" dirty="0">
                  <a:solidFill>
                    <a:srgbClr val="00B050"/>
                  </a:solidFill>
                </a:endParaRPr>
              </a:p>
            </p:txBody>
          </p:sp>
        </mc:Choice>
        <mc:Fallback xmlns="">
          <p:sp>
            <p:nvSpPr>
              <p:cNvPr id="9" name="TextBox 8">
                <a:extLst>
                  <a:ext uri="{FF2B5EF4-FFF2-40B4-BE49-F238E27FC236}">
                    <a16:creationId xmlns:a16="http://schemas.microsoft.com/office/drawing/2014/main" id="{965D4B84-46A1-4547-9E3D-EE629807DC2D}"/>
                  </a:ext>
                </a:extLst>
              </p:cNvPr>
              <p:cNvSpPr txBox="1">
                <a:spLocks noRot="1" noChangeAspect="1" noMove="1" noResize="1" noEditPoints="1" noAdjustHandles="1" noChangeArrowheads="1" noChangeShapeType="1" noTextEdit="1"/>
              </p:cNvSpPr>
              <p:nvPr/>
            </p:nvSpPr>
            <p:spPr>
              <a:xfrm>
                <a:off x="103770" y="5175980"/>
                <a:ext cx="6694072" cy="323165"/>
              </a:xfrm>
              <a:prstGeom prst="rect">
                <a:avLst/>
              </a:prstGeom>
              <a:blipFill>
                <a:blip r:embed="rId6"/>
                <a:stretch>
                  <a:fillRect b="-11111"/>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7792800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AC08BF-BC76-45AC-8DB9-1D671E352972}"/>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Analysis</a:t>
                </a:r>
                <a:endParaRPr lang="en-PK" dirty="0"/>
              </a:p>
            </p:txBody>
          </p:sp>
        </mc:Choice>
        <mc:Fallback xmlns="">
          <p:sp>
            <p:nvSpPr>
              <p:cNvPr id="2" name="Title 1">
                <a:extLst>
                  <a:ext uri="{FF2B5EF4-FFF2-40B4-BE49-F238E27FC236}">
                    <a16:creationId xmlns:a16="http://schemas.microsoft.com/office/drawing/2014/main" id="{BEAC08BF-BC76-45AC-8DB9-1D671E352972}"/>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CAA0739-4C49-4157-925E-23A13A33D2A7}"/>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82C0C3-EB27-4C89-AC65-A914C05DF675}"/>
                  </a:ext>
                </a:extLst>
              </p:cNvPr>
              <p:cNvSpPr txBox="1"/>
              <p:nvPr/>
            </p:nvSpPr>
            <p:spPr>
              <a:xfrm>
                <a:off x="92646" y="2225121"/>
                <a:ext cx="2378617"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500" i="1">
                              <a:solidFill>
                                <a:srgbClr val="00B050"/>
                              </a:solidFill>
                              <a:latin typeface="Cambria Math" panose="02040503050406030204" pitchFamily="18" charset="0"/>
                            </a:rPr>
                          </m:ctrlPr>
                        </m:sSupPr>
                        <m:e>
                          <m:r>
                            <a:rPr lang="en-US" sz="1500" i="1">
                              <a:solidFill>
                                <a:srgbClr val="00B050"/>
                              </a:solidFill>
                              <a:latin typeface="Cambria Math" panose="02040503050406030204" pitchFamily="18" charset="0"/>
                            </a:rPr>
                            <m:t>𝜒</m:t>
                          </m:r>
                        </m:e>
                        <m:sup>
                          <m:r>
                            <a:rPr lang="en-US" sz="1500" i="1">
                              <a:solidFill>
                                <a:srgbClr val="00B050"/>
                              </a:solidFill>
                              <a:latin typeface="Cambria Math" panose="02040503050406030204" pitchFamily="18" charset="0"/>
                            </a:rPr>
                            <m:t>2</m:t>
                          </m:r>
                        </m:sup>
                      </m:sSup>
                      <m:r>
                        <a:rPr lang="en-US" sz="1500" i="1">
                          <a:solidFill>
                            <a:srgbClr val="00B050"/>
                          </a:solidFill>
                          <a:latin typeface="Cambria Math" panose="02040503050406030204" pitchFamily="18" charset="0"/>
                        </a:rPr>
                        <m:t>=507.93</m:t>
                      </m:r>
                    </m:oMath>
                  </m:oMathPara>
                </a14:m>
                <a:endParaRPr lang="en-PK" sz="1500" dirty="0">
                  <a:solidFill>
                    <a:srgbClr val="00B050"/>
                  </a:solidFill>
                </a:endParaRPr>
              </a:p>
            </p:txBody>
          </p:sp>
        </mc:Choice>
        <mc:Fallback xmlns="">
          <p:sp>
            <p:nvSpPr>
              <p:cNvPr id="6" name="TextBox 5">
                <a:extLst>
                  <a:ext uri="{FF2B5EF4-FFF2-40B4-BE49-F238E27FC236}">
                    <a16:creationId xmlns:a16="http://schemas.microsoft.com/office/drawing/2014/main" id="{0282C0C3-EB27-4C89-AC65-A914C05DF675}"/>
                  </a:ext>
                </a:extLst>
              </p:cNvPr>
              <p:cNvSpPr txBox="1">
                <a:spLocks noRot="1" noChangeAspect="1" noMove="1" noResize="1" noEditPoints="1" noAdjustHandles="1" noChangeArrowheads="1" noChangeShapeType="1" noTextEdit="1"/>
              </p:cNvSpPr>
              <p:nvPr/>
            </p:nvSpPr>
            <p:spPr>
              <a:xfrm>
                <a:off x="92646" y="2225121"/>
                <a:ext cx="2378617" cy="323165"/>
              </a:xfrm>
              <a:prstGeom prst="rect">
                <a:avLst/>
              </a:prstGeom>
              <a:blipFill>
                <a:blip r:embed="rId3"/>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060CED-93F4-4EEB-811D-491A759465A8}"/>
                  </a:ext>
                </a:extLst>
              </p:cNvPr>
              <p:cNvSpPr txBox="1"/>
              <p:nvPr/>
            </p:nvSpPr>
            <p:spPr>
              <a:xfrm>
                <a:off x="68583" y="1858128"/>
                <a:ext cx="3565552"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𝑺𝒊𝒈𝒏𝒊𝒇𝒊𝒄𝒂𝒏𝒄𝒆</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𝑳𝒆𝒗𝒆𝒍</m:t>
                      </m:r>
                      <m:r>
                        <a:rPr lang="en-US" sz="1500" b="1" i="1">
                          <a:solidFill>
                            <a:srgbClr val="00B050"/>
                          </a:solidFill>
                          <a:latin typeface="Cambria Math" panose="02040503050406030204" pitchFamily="18" charset="0"/>
                        </a:rPr>
                        <m:t> </m:t>
                      </m:r>
                      <m:d>
                        <m:dPr>
                          <m:ctrlPr>
                            <a:rPr lang="en-US" sz="1500" b="1" i="1">
                              <a:solidFill>
                                <a:srgbClr val="00B050"/>
                              </a:solidFill>
                              <a:latin typeface="Cambria Math" panose="02040503050406030204" pitchFamily="18" charset="0"/>
                              <a:ea typeface="Cambria Math" panose="02040503050406030204" pitchFamily="18" charset="0"/>
                            </a:rPr>
                          </m:ctrlPr>
                        </m:dPr>
                        <m:e>
                          <m:r>
                            <a:rPr lang="en-US" sz="1500" b="1" i="1">
                              <a:solidFill>
                                <a:srgbClr val="00B050"/>
                              </a:solidFill>
                              <a:latin typeface="Cambria Math" panose="02040503050406030204" pitchFamily="18" charset="0"/>
                              <a:ea typeface="Cambria Math" panose="02040503050406030204" pitchFamily="18" charset="0"/>
                            </a:rPr>
                            <m:t>∝</m:t>
                          </m:r>
                        </m:e>
                      </m:d>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𝟎</m:t>
                      </m:r>
                      <m:r>
                        <a:rPr lang="en-US" sz="1500" b="1" i="1">
                          <a:solidFill>
                            <a:srgbClr val="00B050"/>
                          </a:solidFill>
                          <a:latin typeface="Cambria Math" panose="02040503050406030204" pitchFamily="18" charset="0"/>
                          <a:ea typeface="Cambria Math" panose="02040503050406030204" pitchFamily="18" charset="0"/>
                        </a:rPr>
                        <m:t>.</m:t>
                      </m:r>
                      <m:r>
                        <a:rPr lang="en-US" sz="1500" b="1" i="1">
                          <a:solidFill>
                            <a:srgbClr val="00B050"/>
                          </a:solidFill>
                          <a:latin typeface="Cambria Math" panose="02040503050406030204" pitchFamily="18" charset="0"/>
                          <a:ea typeface="Cambria Math" panose="02040503050406030204" pitchFamily="18" charset="0"/>
                        </a:rPr>
                        <m:t>𝟎𝟓</m:t>
                      </m:r>
                      <m:r>
                        <a:rPr lang="en-US" sz="1500" b="1" i="1">
                          <a:solidFill>
                            <a:srgbClr val="00B050"/>
                          </a:solidFill>
                          <a:latin typeface="Cambria Math" panose="02040503050406030204" pitchFamily="18" charset="0"/>
                          <a:ea typeface="Cambria Math" panose="02040503050406030204" pitchFamily="18" charset="0"/>
                        </a:rPr>
                        <m:t> (</m:t>
                      </m:r>
                      <m:r>
                        <a:rPr lang="en-US" sz="1500" b="1" i="1">
                          <a:solidFill>
                            <a:srgbClr val="00B050"/>
                          </a:solidFill>
                          <a:latin typeface="Cambria Math" panose="02040503050406030204" pitchFamily="18" charset="0"/>
                          <a:ea typeface="Cambria Math" panose="02040503050406030204" pitchFamily="18" charset="0"/>
                        </a:rPr>
                        <m:t>𝟓</m:t>
                      </m:r>
                      <m:r>
                        <a:rPr lang="en-US" sz="1500" b="1" i="1">
                          <a:solidFill>
                            <a:srgbClr val="00B050"/>
                          </a:solidFill>
                          <a:latin typeface="Cambria Math" panose="02040503050406030204" pitchFamily="18" charset="0"/>
                          <a:ea typeface="Cambria Math" panose="02040503050406030204" pitchFamily="18" charset="0"/>
                        </a:rPr>
                        <m:t>%)</m:t>
                      </m:r>
                    </m:oMath>
                  </m:oMathPara>
                </a14:m>
                <a:endParaRPr lang="en-PK" sz="1500" b="1" dirty="0">
                  <a:solidFill>
                    <a:srgbClr val="00B050"/>
                  </a:solidFill>
                </a:endParaRPr>
              </a:p>
            </p:txBody>
          </p:sp>
        </mc:Choice>
        <mc:Fallback xmlns="">
          <p:sp>
            <p:nvSpPr>
              <p:cNvPr id="8" name="TextBox 7">
                <a:extLst>
                  <a:ext uri="{FF2B5EF4-FFF2-40B4-BE49-F238E27FC236}">
                    <a16:creationId xmlns:a16="http://schemas.microsoft.com/office/drawing/2014/main" id="{B6060CED-93F4-4EEB-811D-491A759465A8}"/>
                  </a:ext>
                </a:extLst>
              </p:cNvPr>
              <p:cNvSpPr txBox="1">
                <a:spLocks noRot="1" noChangeAspect="1" noMove="1" noResize="1" noEditPoints="1" noAdjustHandles="1" noChangeArrowheads="1" noChangeShapeType="1" noTextEdit="1"/>
              </p:cNvSpPr>
              <p:nvPr/>
            </p:nvSpPr>
            <p:spPr>
              <a:xfrm>
                <a:off x="68583" y="1858128"/>
                <a:ext cx="3565552" cy="323165"/>
              </a:xfrm>
              <a:prstGeom prst="rect">
                <a:avLst/>
              </a:prstGeom>
              <a:blipFill>
                <a:blip r:embed="rId4"/>
                <a:stretch>
                  <a:fillRect b="-10714"/>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5D4B84-46A1-4547-9E3D-EE629807DC2D}"/>
                  </a:ext>
                </a:extLst>
              </p:cNvPr>
              <p:cNvSpPr txBox="1"/>
              <p:nvPr/>
            </p:nvSpPr>
            <p:spPr>
              <a:xfrm>
                <a:off x="97758" y="2636128"/>
                <a:ext cx="2378618"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solidFill>
                            <a:srgbClr val="00B050"/>
                          </a:solidFill>
                          <a:latin typeface="Cambria Math" panose="02040503050406030204" pitchFamily="18" charset="0"/>
                        </a:rPr>
                        <m:t>𝐷𝑒𝑔𝑟𝑒𝑒</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𝑜𝑓</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𝐹𝑟𝑒𝑒𝑑𝑜𝑚</m:t>
                      </m:r>
                      <m:r>
                        <a:rPr lang="en-US" sz="1500" i="1">
                          <a:solidFill>
                            <a:srgbClr val="00B050"/>
                          </a:solidFill>
                          <a:latin typeface="Cambria Math" panose="02040503050406030204" pitchFamily="18" charset="0"/>
                        </a:rPr>
                        <m:t>=1</m:t>
                      </m:r>
                    </m:oMath>
                  </m:oMathPara>
                </a14:m>
                <a:endParaRPr lang="en-PK" sz="1500" dirty="0">
                  <a:solidFill>
                    <a:srgbClr val="00B050"/>
                  </a:solidFill>
                </a:endParaRPr>
              </a:p>
            </p:txBody>
          </p:sp>
        </mc:Choice>
        <mc:Fallback xmlns="">
          <p:sp>
            <p:nvSpPr>
              <p:cNvPr id="9" name="TextBox 8">
                <a:extLst>
                  <a:ext uri="{FF2B5EF4-FFF2-40B4-BE49-F238E27FC236}">
                    <a16:creationId xmlns:a16="http://schemas.microsoft.com/office/drawing/2014/main" id="{965D4B84-46A1-4547-9E3D-EE629807DC2D}"/>
                  </a:ext>
                </a:extLst>
              </p:cNvPr>
              <p:cNvSpPr txBox="1">
                <a:spLocks noRot="1" noChangeAspect="1" noMove="1" noResize="1" noEditPoints="1" noAdjustHandles="1" noChangeArrowheads="1" noChangeShapeType="1" noTextEdit="1"/>
              </p:cNvSpPr>
              <p:nvPr/>
            </p:nvSpPr>
            <p:spPr>
              <a:xfrm>
                <a:off x="97758" y="2636128"/>
                <a:ext cx="2378618" cy="323165"/>
              </a:xfrm>
              <a:prstGeom prst="rect">
                <a:avLst/>
              </a:prstGeom>
              <a:blipFill>
                <a:blip r:embed="rId5"/>
                <a:stretch>
                  <a:fillRect b="-10714"/>
                </a:stretch>
              </a:blipFill>
              <a:ln>
                <a:solidFill>
                  <a:schemeClr val="accent1"/>
                </a:solidFill>
              </a:ln>
            </p:spPr>
            <p:txBody>
              <a:bodyPr/>
              <a:lstStyle/>
              <a:p>
                <a:r>
                  <a:rPr lang="en-PK">
                    <a:noFill/>
                  </a:rPr>
                  <a:t> </a:t>
                </a:r>
              </a:p>
            </p:txBody>
          </p:sp>
        </mc:Fallback>
      </mc:AlternateContent>
      <p:pic>
        <p:nvPicPr>
          <p:cNvPr id="10" name="Picture 9">
            <a:extLst>
              <a:ext uri="{FF2B5EF4-FFF2-40B4-BE49-F238E27FC236}">
                <a16:creationId xmlns:a16="http://schemas.microsoft.com/office/drawing/2014/main" id="{F6641EB0-DBEC-4533-A267-911C50DC5285}"/>
              </a:ext>
            </a:extLst>
          </p:cNvPr>
          <p:cNvPicPr>
            <a:picLocks noChangeAspect="1"/>
          </p:cNvPicPr>
          <p:nvPr/>
        </p:nvPicPr>
        <p:blipFill>
          <a:blip r:embed="rId6"/>
          <a:stretch>
            <a:fillRect/>
          </a:stretch>
        </p:blipFill>
        <p:spPr>
          <a:xfrm>
            <a:off x="3582402" y="1000176"/>
            <a:ext cx="5657850" cy="4279106"/>
          </a:xfrm>
          <a:prstGeom prst="rect">
            <a:avLst/>
          </a:prstGeom>
        </p:spPr>
      </p:pic>
      <p:sp>
        <p:nvSpPr>
          <p:cNvPr id="11" name="Rectangle: Rounded Corners 10">
            <a:extLst>
              <a:ext uri="{FF2B5EF4-FFF2-40B4-BE49-F238E27FC236}">
                <a16:creationId xmlns:a16="http://schemas.microsoft.com/office/drawing/2014/main" id="{0B393254-D0DE-4FE5-9A47-E2E522DA3995}"/>
              </a:ext>
            </a:extLst>
          </p:cNvPr>
          <p:cNvSpPr/>
          <p:nvPr/>
        </p:nvSpPr>
        <p:spPr>
          <a:xfrm>
            <a:off x="3634134" y="1189688"/>
            <a:ext cx="4971339" cy="19616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60D5CD-6F68-4A0C-B964-D872AFAF734A}"/>
                  </a:ext>
                </a:extLst>
              </p:cNvPr>
              <p:cNvSpPr txBox="1"/>
              <p:nvPr/>
            </p:nvSpPr>
            <p:spPr>
              <a:xfrm>
                <a:off x="97758" y="3259294"/>
                <a:ext cx="2598821" cy="764312"/>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solidFill>
                                <a:srgbClr val="00B050"/>
                              </a:solidFill>
                              <a:latin typeface="Cambria Math" panose="02040503050406030204" pitchFamily="18" charset="0"/>
                            </a:rPr>
                          </m:ctrlPr>
                        </m:sSubSupPr>
                        <m:e>
                          <m:r>
                            <a:rPr lang="en-US" sz="2100" i="1">
                              <a:solidFill>
                                <a:srgbClr val="00B050"/>
                              </a:solidFill>
                              <a:latin typeface="Cambria Math" panose="02040503050406030204" pitchFamily="18" charset="0"/>
                            </a:rPr>
                            <m:t>𝜒</m:t>
                          </m:r>
                        </m:e>
                        <m:sub>
                          <m:r>
                            <a:rPr lang="en-US" sz="2100" i="1">
                              <a:solidFill>
                                <a:srgbClr val="00B050"/>
                              </a:solidFill>
                              <a:latin typeface="Cambria Math" panose="02040503050406030204" pitchFamily="18" charset="0"/>
                            </a:rPr>
                            <m:t>𝑐𝑎𝑙𝑐𝑢𝑙𝑎𝑡𝑒𝑑</m:t>
                          </m:r>
                        </m:sub>
                        <m:sup>
                          <m:r>
                            <a:rPr lang="en-US" sz="2100" i="1">
                              <a:solidFill>
                                <a:srgbClr val="00B050"/>
                              </a:solidFill>
                              <a:latin typeface="Cambria Math" panose="02040503050406030204" pitchFamily="18" charset="0"/>
                            </a:rPr>
                            <m:t>2</m:t>
                          </m:r>
                        </m:sup>
                      </m:sSubSup>
                      <m:r>
                        <a:rPr lang="en-US" sz="2100" i="1">
                          <a:solidFill>
                            <a:srgbClr val="00B050"/>
                          </a:solidFill>
                          <a:latin typeface="Cambria Math" panose="02040503050406030204" pitchFamily="18" charset="0"/>
                        </a:rPr>
                        <m:t>&gt;</m:t>
                      </m:r>
                      <m:sSubSup>
                        <m:sSubSupPr>
                          <m:ctrlPr>
                            <a:rPr lang="en-US" sz="2100" i="1">
                              <a:solidFill>
                                <a:srgbClr val="00B050"/>
                              </a:solidFill>
                              <a:latin typeface="Cambria Math" panose="02040503050406030204" pitchFamily="18" charset="0"/>
                            </a:rPr>
                          </m:ctrlPr>
                        </m:sSubSupPr>
                        <m:e>
                          <m:r>
                            <a:rPr lang="en-US" sz="2100" i="1">
                              <a:solidFill>
                                <a:srgbClr val="00B050"/>
                              </a:solidFill>
                              <a:latin typeface="Cambria Math" panose="02040503050406030204" pitchFamily="18" charset="0"/>
                            </a:rPr>
                            <m:t>𝜒</m:t>
                          </m:r>
                        </m:e>
                        <m:sub>
                          <m:r>
                            <a:rPr lang="en-US" sz="2100" i="1">
                              <a:solidFill>
                                <a:srgbClr val="00B050"/>
                              </a:solidFill>
                              <a:latin typeface="Cambria Math" panose="02040503050406030204" pitchFamily="18" charset="0"/>
                            </a:rPr>
                            <m:t>𝑡𝑎𝑏𝑢𝑙𝑎𝑟</m:t>
                          </m:r>
                        </m:sub>
                        <m:sup>
                          <m:r>
                            <a:rPr lang="en-US" sz="2100" i="1">
                              <a:solidFill>
                                <a:srgbClr val="00B050"/>
                              </a:solidFill>
                              <a:latin typeface="Cambria Math" panose="02040503050406030204" pitchFamily="18" charset="0"/>
                            </a:rPr>
                            <m:t>2</m:t>
                          </m:r>
                        </m:sup>
                      </m:sSubSup>
                    </m:oMath>
                  </m:oMathPara>
                </a14:m>
                <a:endParaRPr lang="en-PK" sz="2100" dirty="0">
                  <a:solidFill>
                    <a:srgbClr val="00B050"/>
                  </a:solidFill>
                </a:endParaRPr>
              </a:p>
            </p:txBody>
          </p:sp>
        </mc:Choice>
        <mc:Fallback xmlns="">
          <p:sp>
            <p:nvSpPr>
              <p:cNvPr id="13" name="TextBox 12">
                <a:extLst>
                  <a:ext uri="{FF2B5EF4-FFF2-40B4-BE49-F238E27FC236}">
                    <a16:creationId xmlns:a16="http://schemas.microsoft.com/office/drawing/2014/main" id="{B360D5CD-6F68-4A0C-B964-D872AFAF734A}"/>
                  </a:ext>
                </a:extLst>
              </p:cNvPr>
              <p:cNvSpPr txBox="1">
                <a:spLocks noRot="1" noChangeAspect="1" noMove="1" noResize="1" noEditPoints="1" noAdjustHandles="1" noChangeArrowheads="1" noChangeShapeType="1" noTextEdit="1"/>
              </p:cNvSpPr>
              <p:nvPr/>
            </p:nvSpPr>
            <p:spPr>
              <a:xfrm>
                <a:off x="97758" y="3259294"/>
                <a:ext cx="2598821" cy="764312"/>
              </a:xfrm>
              <a:prstGeom prst="rect">
                <a:avLst/>
              </a:prstGeom>
              <a:blipFill>
                <a:blip r:embed="rId7"/>
                <a:stretch>
                  <a:fillRect b="-1613"/>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439A6A-01B3-4D6E-87CA-3B62246A9C74}"/>
                  </a:ext>
                </a:extLst>
              </p:cNvPr>
              <p:cNvSpPr txBox="1"/>
              <p:nvPr/>
            </p:nvSpPr>
            <p:spPr>
              <a:xfrm>
                <a:off x="252046" y="4361838"/>
                <a:ext cx="2598821" cy="1061829"/>
              </a:xfrm>
              <a:prstGeom prst="rect">
                <a:avLst/>
              </a:prstGeom>
              <a:noFill/>
              <a:ln>
                <a:solidFill>
                  <a:schemeClr val="accent1"/>
                </a:solidFill>
              </a:ln>
            </p:spPr>
            <p:txBody>
              <a:bodyPr wrap="square" rtlCol="0">
                <a:spAutoFit/>
              </a:bodyPr>
              <a:lstStyle/>
              <a:p>
                <a14:m>
                  <m:oMath xmlns:m="http://schemas.openxmlformats.org/officeDocument/2006/math">
                    <m:r>
                      <a:rPr lang="en-US" sz="2100" i="1">
                        <a:solidFill>
                          <a:srgbClr val="00B050"/>
                        </a:solidFill>
                        <a:latin typeface="Cambria Math" panose="02040503050406030204" pitchFamily="18" charset="0"/>
                        <a:ea typeface="Cambria Math" panose="02040503050406030204" pitchFamily="18" charset="0"/>
                      </a:rPr>
                      <m:t>∴</m:t>
                    </m:r>
                  </m:oMath>
                </a14:m>
                <a:r>
                  <a:rPr lang="en-US" sz="2100" dirty="0">
                    <a:solidFill>
                      <a:srgbClr val="00B050"/>
                    </a:solidFill>
                    <a:ea typeface="Cambria Math" panose="02040503050406030204" pitchFamily="18" charset="0"/>
                  </a:rPr>
                  <a:t>we reject Null hypothesis and accept alternate hypothesis</a:t>
                </a:r>
                <a:endParaRPr lang="en-PK" sz="2100" dirty="0">
                  <a:solidFill>
                    <a:srgbClr val="00B050"/>
                  </a:solidFill>
                </a:endParaRPr>
              </a:p>
            </p:txBody>
          </p:sp>
        </mc:Choice>
        <mc:Fallback xmlns="">
          <p:sp>
            <p:nvSpPr>
              <p:cNvPr id="14" name="TextBox 13">
                <a:extLst>
                  <a:ext uri="{FF2B5EF4-FFF2-40B4-BE49-F238E27FC236}">
                    <a16:creationId xmlns:a16="http://schemas.microsoft.com/office/drawing/2014/main" id="{F0439A6A-01B3-4D6E-87CA-3B62246A9C74}"/>
                  </a:ext>
                </a:extLst>
              </p:cNvPr>
              <p:cNvSpPr txBox="1">
                <a:spLocks noRot="1" noChangeAspect="1" noMove="1" noResize="1" noEditPoints="1" noAdjustHandles="1" noChangeArrowheads="1" noChangeShapeType="1" noTextEdit="1"/>
              </p:cNvSpPr>
              <p:nvPr/>
            </p:nvSpPr>
            <p:spPr>
              <a:xfrm>
                <a:off x="252046" y="4361838"/>
                <a:ext cx="2598821" cy="1061829"/>
              </a:xfrm>
              <a:prstGeom prst="rect">
                <a:avLst/>
              </a:prstGeom>
              <a:blipFill>
                <a:blip r:embed="rId8"/>
                <a:stretch>
                  <a:fillRect l="-2415" t="-3529" r="-3382" b="-9412"/>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7426643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63631A9-62D9-4966-9FC5-50DBA889C03D}"/>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Analysis</a:t>
                </a:r>
                <a:endParaRPr lang="en-PK" dirty="0"/>
              </a:p>
            </p:txBody>
          </p:sp>
        </mc:Choice>
        <mc:Fallback xmlns="">
          <p:sp>
            <p:nvSpPr>
              <p:cNvPr id="2" name="Title 1">
                <a:extLst>
                  <a:ext uri="{FF2B5EF4-FFF2-40B4-BE49-F238E27FC236}">
                    <a16:creationId xmlns:a16="http://schemas.microsoft.com/office/drawing/2014/main" id="{963631A9-62D9-4966-9FC5-50DBA889C03D}"/>
                  </a:ext>
                </a:extLst>
              </p:cNvPr>
              <p:cNvSpPr>
                <a:spLocks noGrp="1" noRot="1" noChangeAspect="1" noMove="1" noResize="1" noEditPoints="1" noAdjustHandles="1" noChangeArrowheads="1" noChangeShapeType="1" noTextEdit="1"/>
              </p:cNvSpPr>
              <p:nvPr>
                <p:ph type="title"/>
              </p:nvPr>
            </p:nvSpPr>
            <p:spPr>
              <a:blipFill>
                <a:blip r:embed="rId2"/>
                <a:stretch>
                  <a:fillRect b="-33951"/>
                </a:stretch>
              </a:blipFill>
            </p:spPr>
            <p:txBody>
              <a:bodyPr/>
              <a:lstStyle/>
              <a:p>
                <a:r>
                  <a:rPr lang="en-PK">
                    <a:noFill/>
                  </a:rPr>
                  <a:t> </a:t>
                </a:r>
              </a:p>
            </p:txBody>
          </p:sp>
        </mc:Fallback>
      </mc:AlternateContent>
      <p:sp>
        <p:nvSpPr>
          <p:cNvPr id="3" name="Content Placeholder 2">
            <a:extLst>
              <a:ext uri="{FF2B5EF4-FFF2-40B4-BE49-F238E27FC236}">
                <a16:creationId xmlns:a16="http://schemas.microsoft.com/office/drawing/2014/main" id="{E88B6411-04C9-41CE-B5E2-DB42CA2C773A}"/>
              </a:ext>
            </a:extLst>
          </p:cNvPr>
          <p:cNvSpPr>
            <a:spLocks noGrp="1"/>
          </p:cNvSpPr>
          <p:nvPr>
            <p:ph idx="1"/>
          </p:nvPr>
        </p:nvSpPr>
        <p:spPr/>
        <p:txBody>
          <a:bodyPr/>
          <a:lstStyle/>
          <a:p>
            <a:r>
              <a:rPr lang="en-US" dirty="0"/>
              <a:t>Since our computed value is above the tabular value, we can </a:t>
            </a:r>
            <a:r>
              <a:rPr lang="en-US" b="1" i="1" dirty="0">
                <a:solidFill>
                  <a:srgbClr val="FF0000"/>
                </a:solidFill>
              </a:rPr>
              <a:t>reject</a:t>
            </a:r>
            <a:r>
              <a:rPr lang="en-US" dirty="0"/>
              <a:t> the hypothesis that “</a:t>
            </a:r>
            <a:r>
              <a:rPr lang="en-US" i="1" dirty="0"/>
              <a:t>gender</a:t>
            </a:r>
            <a:r>
              <a:rPr lang="en-US" dirty="0"/>
              <a:t>” and “</a:t>
            </a:r>
            <a:r>
              <a:rPr lang="en-US" i="1" dirty="0"/>
              <a:t>preferred reading </a:t>
            </a:r>
            <a:r>
              <a:rPr lang="en-US" dirty="0"/>
              <a:t>” are </a:t>
            </a:r>
            <a:r>
              <a:rPr lang="en-US" b="1" i="1" dirty="0">
                <a:solidFill>
                  <a:srgbClr val="FF0000"/>
                </a:solidFill>
              </a:rPr>
              <a:t>independent</a:t>
            </a:r>
            <a:r>
              <a:rPr lang="en-US" dirty="0"/>
              <a:t> and conclude that the </a:t>
            </a:r>
            <a:r>
              <a:rPr lang="en-US" b="1" i="1" dirty="0">
                <a:solidFill>
                  <a:srgbClr val="FF00FF"/>
                </a:solidFill>
              </a:rPr>
              <a:t>two attributes are (strongly) correlated for the given group of people</a:t>
            </a:r>
            <a:r>
              <a:rPr lang="en-US" dirty="0"/>
              <a:t>.</a:t>
            </a:r>
            <a:endParaRPr lang="en-PK" dirty="0"/>
          </a:p>
        </p:txBody>
      </p:sp>
      <p:sp>
        <p:nvSpPr>
          <p:cNvPr id="4" name="Slide Number Placeholder 3">
            <a:extLst>
              <a:ext uri="{FF2B5EF4-FFF2-40B4-BE49-F238E27FC236}">
                <a16:creationId xmlns:a16="http://schemas.microsoft.com/office/drawing/2014/main" id="{66264ED0-B50E-456B-98D3-1BEF9A72E558}"/>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115</a:t>
            </a:fld>
            <a:endParaRPr lang="en-US"/>
          </a:p>
        </p:txBody>
      </p:sp>
      <p:sp>
        <p:nvSpPr>
          <p:cNvPr id="5" name="TextBox 4">
            <a:extLst>
              <a:ext uri="{FF2B5EF4-FFF2-40B4-BE49-F238E27FC236}">
                <a16:creationId xmlns:a16="http://schemas.microsoft.com/office/drawing/2014/main" id="{BC7FAC3A-481C-491F-8B38-5183E91786E7}"/>
              </a:ext>
            </a:extLst>
          </p:cNvPr>
          <p:cNvSpPr txBox="1"/>
          <p:nvPr/>
        </p:nvSpPr>
        <p:spPr>
          <a:xfrm>
            <a:off x="2814187" y="3562992"/>
            <a:ext cx="3561347" cy="1061829"/>
          </a:xfrm>
          <a:prstGeom prst="rect">
            <a:avLst/>
          </a:prstGeom>
          <a:noFill/>
          <a:ln>
            <a:solidFill>
              <a:schemeClr val="accent1"/>
            </a:solidFill>
          </a:ln>
        </p:spPr>
        <p:txBody>
          <a:bodyPr wrap="square" rtlCol="0">
            <a:spAutoFit/>
          </a:bodyPr>
          <a:lstStyle/>
          <a:p>
            <a:pPr algn="ctr"/>
            <a:r>
              <a:rPr lang="en-US" sz="2100" b="1" dirty="0"/>
              <a:t>Significance level can be changed but normally it is 5%</a:t>
            </a:r>
            <a:endParaRPr lang="en-PK" sz="2100" b="1" dirty="0"/>
          </a:p>
        </p:txBody>
      </p:sp>
    </p:spTree>
    <p:extLst>
      <p:ext uri="{BB962C8B-B14F-4D97-AF65-F5344CB8AC3E}">
        <p14:creationId xmlns:p14="http://schemas.microsoft.com/office/powerpoint/2010/main" val="4059874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D075C7-CB29-4CB1-80AA-236389651B69}"/>
                  </a:ext>
                </a:extLst>
              </p:cNvPr>
              <p:cNvSpPr>
                <a:spLocks noGrp="1"/>
              </p:cNvSpPr>
              <p:nvPr>
                <p:ph type="title"/>
              </p:nvPr>
            </p:nvSpPr>
            <p:spPr/>
            <p:txBody>
              <a:bodyPr/>
              <a:lstStyle/>
              <a:p>
                <a:r>
                  <a:rPr lang="en-US" dirty="0"/>
                  <a:t>Chi-Square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Example 2</a:t>
                </a:r>
                <a:endParaRPr lang="en-PK" dirty="0"/>
              </a:p>
            </p:txBody>
          </p:sp>
        </mc:Choice>
        <mc:Fallback xmlns="">
          <p:sp>
            <p:nvSpPr>
              <p:cNvPr id="2" name="Title 1">
                <a:extLst>
                  <a:ext uri="{FF2B5EF4-FFF2-40B4-BE49-F238E27FC236}">
                    <a16:creationId xmlns:a16="http://schemas.microsoft.com/office/drawing/2014/main" id="{AAD075C7-CB29-4CB1-80AA-236389651B69}"/>
                  </a:ext>
                </a:extLst>
              </p:cNvPr>
              <p:cNvSpPr>
                <a:spLocks noGrp="1" noRot="1" noChangeAspect="1" noMove="1" noResize="1" noEditPoints="1" noAdjustHandles="1" noChangeArrowheads="1" noChangeShapeType="1" noTextEdit="1"/>
              </p:cNvSpPr>
              <p:nvPr>
                <p:ph type="title"/>
              </p:nvPr>
            </p:nvSpPr>
            <p:spPr>
              <a:blipFill>
                <a:blip r:embed="rId2"/>
                <a:stretch>
                  <a:fillRect l="-2727" b="-33951"/>
                </a:stretch>
              </a:blipFill>
            </p:spPr>
            <p:txBody>
              <a:bodyPr/>
              <a:lstStyle/>
              <a:p>
                <a:r>
                  <a:rPr lang="en-PK">
                    <a:noFill/>
                  </a:rPr>
                  <a:t> </a:t>
                </a:r>
              </a:p>
            </p:txBody>
          </p:sp>
        </mc:Fallback>
      </mc:AlternateContent>
      <p:sp>
        <p:nvSpPr>
          <p:cNvPr id="3" name="Content Placeholder 2">
            <a:extLst>
              <a:ext uri="{FF2B5EF4-FFF2-40B4-BE49-F238E27FC236}">
                <a16:creationId xmlns:a16="http://schemas.microsoft.com/office/drawing/2014/main" id="{A88D8D9D-F8EC-4460-8200-F251469E2A73}"/>
              </a:ext>
            </a:extLst>
          </p:cNvPr>
          <p:cNvSpPr>
            <a:spLocks noGrp="1"/>
          </p:cNvSpPr>
          <p:nvPr>
            <p:ph idx="1"/>
          </p:nvPr>
        </p:nvSpPr>
        <p:spPr>
          <a:xfrm>
            <a:off x="84222" y="4284969"/>
            <a:ext cx="9059778" cy="984853"/>
          </a:xfrm>
        </p:spPr>
        <p:txBody>
          <a:bodyPr>
            <a:normAutofit fontScale="77500" lnSpcReduction="20000"/>
          </a:bodyPr>
          <a:lstStyle/>
          <a:p>
            <a:r>
              <a:rPr lang="en-US" b="1" i="1" dirty="0"/>
              <a:t>Null Hypothesis: </a:t>
            </a:r>
            <a:r>
              <a:rPr lang="en-US" dirty="0"/>
              <a:t>There is no relation between “marital status” and “qualification”</a:t>
            </a:r>
          </a:p>
          <a:p>
            <a:r>
              <a:rPr lang="en-US" b="1" i="1" dirty="0"/>
              <a:t>Alternate Hypothesis: </a:t>
            </a:r>
            <a:r>
              <a:rPr lang="en-US" dirty="0"/>
              <a:t>There is significant relation between “marital status” and “qualification”</a:t>
            </a:r>
          </a:p>
          <a:p>
            <a:endParaRPr lang="en-PK" b="1" i="1" dirty="0"/>
          </a:p>
        </p:txBody>
      </p:sp>
      <p:sp>
        <p:nvSpPr>
          <p:cNvPr id="4" name="Slide Number Placeholder 3">
            <a:extLst>
              <a:ext uri="{FF2B5EF4-FFF2-40B4-BE49-F238E27FC236}">
                <a16:creationId xmlns:a16="http://schemas.microsoft.com/office/drawing/2014/main" id="{1FA2A197-5FE4-4DC2-BF29-8FE38ACFD2ED}"/>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116</a:t>
            </a:fld>
            <a:endParaRPr lang="en-US"/>
          </a:p>
        </p:txBody>
      </p:sp>
      <p:graphicFrame>
        <p:nvGraphicFramePr>
          <p:cNvPr id="5" name="Table 5">
            <a:extLst>
              <a:ext uri="{FF2B5EF4-FFF2-40B4-BE49-F238E27FC236}">
                <a16:creationId xmlns:a16="http://schemas.microsoft.com/office/drawing/2014/main" id="{B0AED3DD-CA24-4D3C-87B2-B10FC3B4E7E7}"/>
              </a:ext>
            </a:extLst>
          </p:cNvPr>
          <p:cNvGraphicFramePr>
            <a:graphicFrameLocks/>
          </p:cNvGraphicFramePr>
          <p:nvPr/>
        </p:nvGraphicFramePr>
        <p:xfrm>
          <a:off x="2076641" y="1768548"/>
          <a:ext cx="6550001" cy="1794510"/>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gridCol w="568694">
                  <a:extLst>
                    <a:ext uri="{9D8B030D-6E8A-4147-A177-3AD203B41FA5}">
                      <a16:colId xmlns:a16="http://schemas.microsoft.com/office/drawing/2014/main" val="2583937027"/>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100" dirty="0"/>
                        <a:t>18</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b="1" dirty="0"/>
                        <a:t>90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12</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45</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b="1" dirty="0"/>
                        <a:t>150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310011241"/>
                  </a:ext>
                </a:extLst>
              </a:tr>
              <a:tr h="278130">
                <a:tc>
                  <a:txBody>
                    <a:bodyPr/>
                    <a:lstStyle/>
                    <a:p>
                      <a:r>
                        <a:rPr lang="en-US" sz="1100" b="1" dirty="0"/>
                        <a:t>Total</a:t>
                      </a:r>
                      <a:endParaRPr lang="en-PK" sz="1100" b="1" dirty="0"/>
                    </a:p>
                  </a:txBody>
                  <a:tcPr marL="68580" marR="68580" marT="34290" marB="34290"/>
                </a:tc>
                <a:tc>
                  <a:txBody>
                    <a:bodyPr/>
                    <a:lstStyle/>
                    <a:p>
                      <a:r>
                        <a:rPr lang="en-US" sz="1100" b="1" dirty="0"/>
                        <a:t>39</a:t>
                      </a:r>
                      <a:endParaRPr lang="en-PK" sz="1100" b="1" dirty="0"/>
                    </a:p>
                  </a:txBody>
                  <a:tcPr marL="68580" marR="68580" marT="34290" marB="34290"/>
                </a:tc>
                <a:tc>
                  <a:txBody>
                    <a:bodyPr/>
                    <a:lstStyle/>
                    <a:p>
                      <a:r>
                        <a:rPr lang="en-US" sz="1100" b="1" dirty="0"/>
                        <a:t>90</a:t>
                      </a:r>
                      <a:endParaRPr lang="en-PK" sz="1100" b="1" dirty="0"/>
                    </a:p>
                  </a:txBody>
                  <a:tcPr marL="68580" marR="68580" marT="34290" marB="34290"/>
                </a:tc>
                <a:tc>
                  <a:txBody>
                    <a:bodyPr/>
                    <a:lstStyle/>
                    <a:p>
                      <a:r>
                        <a:rPr lang="en-US" sz="1100" b="1" dirty="0"/>
                        <a:t>84</a:t>
                      </a:r>
                      <a:endParaRPr lang="en-PK" sz="1100" b="1" dirty="0"/>
                    </a:p>
                  </a:txBody>
                  <a:tcPr marL="68580" marR="68580" marT="34290" marB="34290"/>
                </a:tc>
                <a:tc>
                  <a:txBody>
                    <a:bodyPr/>
                    <a:lstStyle/>
                    <a:p>
                      <a:r>
                        <a:rPr lang="en-US" sz="1100" b="1" dirty="0"/>
                        <a:t>54</a:t>
                      </a:r>
                      <a:endParaRPr lang="en-PK" sz="1100" b="1" dirty="0"/>
                    </a:p>
                  </a:txBody>
                  <a:tcPr marL="68580" marR="68580" marT="34290" marB="34290"/>
                </a:tc>
                <a:tc>
                  <a:txBody>
                    <a:bodyPr/>
                    <a:lstStyle/>
                    <a:p>
                      <a:r>
                        <a:rPr lang="en-US" sz="1100" b="1" dirty="0"/>
                        <a:t>33</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6" name="TextBox 5">
            <a:extLst>
              <a:ext uri="{FF2B5EF4-FFF2-40B4-BE49-F238E27FC236}">
                <a16:creationId xmlns:a16="http://schemas.microsoft.com/office/drawing/2014/main" id="{A4FEC75A-DB38-45BF-A9AF-6ED2DC6C93A5}"/>
              </a:ext>
            </a:extLst>
          </p:cNvPr>
          <p:cNvSpPr txBox="1"/>
          <p:nvPr/>
        </p:nvSpPr>
        <p:spPr>
          <a:xfrm>
            <a:off x="84221" y="5702089"/>
            <a:ext cx="2598821" cy="300082"/>
          </a:xfrm>
          <a:prstGeom prst="rect">
            <a:avLst/>
          </a:prstGeom>
          <a:noFill/>
        </p:spPr>
        <p:txBody>
          <a:bodyPr wrap="square" rtlCol="0">
            <a:spAutoFit/>
          </a:bodyPr>
          <a:lstStyle/>
          <a:p>
            <a:r>
              <a:rPr lang="en-US" sz="1350" dirty="0"/>
              <a:t>Credit: Vectors Academy</a:t>
            </a:r>
            <a:endParaRPr lang="en-PK" sz="13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83E00E-6293-4DFB-8777-5AA9BFAB3B3B}"/>
                  </a:ext>
                </a:extLst>
              </p:cNvPr>
              <p:cNvSpPr txBox="1"/>
              <p:nvPr/>
            </p:nvSpPr>
            <p:spPr>
              <a:xfrm>
                <a:off x="2397290" y="5139706"/>
                <a:ext cx="4368662" cy="369332"/>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𝑺𝒊𝒈𝒏𝒊𝒇𝒊𝒄𝒂𝒏𝒄𝒆</m:t>
                      </m:r>
                      <m:r>
                        <a:rPr lang="en-US" b="1" i="1">
                          <a:latin typeface="Cambria Math" panose="02040503050406030204" pitchFamily="18" charset="0"/>
                        </a:rPr>
                        <m:t> </m:t>
                      </m:r>
                      <m:r>
                        <a:rPr lang="en-US" b="1" i="1">
                          <a:latin typeface="Cambria Math" panose="02040503050406030204" pitchFamily="18" charset="0"/>
                        </a:rPr>
                        <m:t>𝑳𝒆𝒗𝒆𝒍</m:t>
                      </m:r>
                      <m:r>
                        <a:rPr lang="en-US" b="1" i="1">
                          <a:latin typeface="Cambria Math" panose="02040503050406030204" pitchFamily="18" charset="0"/>
                        </a:rPr>
                        <m:t> </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m:t>
                          </m:r>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𝟎𝟓</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𝟓</m:t>
                      </m:r>
                      <m:r>
                        <a:rPr lang="en-US" b="1" i="1">
                          <a:latin typeface="Cambria Math" panose="02040503050406030204" pitchFamily="18" charset="0"/>
                          <a:ea typeface="Cambria Math" panose="02040503050406030204" pitchFamily="18" charset="0"/>
                        </a:rPr>
                        <m:t>%)</m:t>
                      </m:r>
                    </m:oMath>
                  </m:oMathPara>
                </a14:m>
                <a:endParaRPr lang="en-PK" b="1" dirty="0"/>
              </a:p>
            </p:txBody>
          </p:sp>
        </mc:Choice>
        <mc:Fallback xmlns="">
          <p:sp>
            <p:nvSpPr>
              <p:cNvPr id="7" name="TextBox 6">
                <a:extLst>
                  <a:ext uri="{FF2B5EF4-FFF2-40B4-BE49-F238E27FC236}">
                    <a16:creationId xmlns:a16="http://schemas.microsoft.com/office/drawing/2014/main" id="{2983E00E-6293-4DFB-8777-5AA9BFAB3B3B}"/>
                  </a:ext>
                </a:extLst>
              </p:cNvPr>
              <p:cNvSpPr txBox="1">
                <a:spLocks noRot="1" noChangeAspect="1" noMove="1" noResize="1" noEditPoints="1" noAdjustHandles="1" noChangeArrowheads="1" noChangeShapeType="1" noTextEdit="1"/>
              </p:cNvSpPr>
              <p:nvPr/>
            </p:nvSpPr>
            <p:spPr>
              <a:xfrm>
                <a:off x="2397290" y="5139706"/>
                <a:ext cx="4368662" cy="369332"/>
              </a:xfrm>
              <a:prstGeom prst="rect">
                <a:avLst/>
              </a:prstGeom>
              <a:blipFill>
                <a:blip r:embed="rId3"/>
                <a:stretch>
                  <a:fillRect b="-12903"/>
                </a:stretch>
              </a:blipFill>
              <a:ln>
                <a:solidFill>
                  <a:schemeClr val="accent1"/>
                </a:solidFill>
              </a:ln>
            </p:spPr>
            <p:txBody>
              <a:bodyPr/>
              <a:lstStyle/>
              <a:p>
                <a:r>
                  <a:rPr lang="en-PK">
                    <a:noFill/>
                  </a:rPr>
                  <a:t> </a:t>
                </a:r>
              </a:p>
            </p:txBody>
          </p:sp>
        </mc:Fallback>
      </mc:AlternateContent>
      <p:sp>
        <p:nvSpPr>
          <p:cNvPr id="8" name="TextBox 7">
            <a:extLst>
              <a:ext uri="{FF2B5EF4-FFF2-40B4-BE49-F238E27FC236}">
                <a16:creationId xmlns:a16="http://schemas.microsoft.com/office/drawing/2014/main" id="{858B7BD0-7866-4690-BBFA-5BF7F7E2FE73}"/>
              </a:ext>
            </a:extLst>
          </p:cNvPr>
          <p:cNvSpPr txBox="1"/>
          <p:nvPr/>
        </p:nvSpPr>
        <p:spPr>
          <a:xfrm>
            <a:off x="84221" y="2341797"/>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Observed Values</a:t>
            </a:r>
            <a:endParaRPr lang="en-PK" b="1" dirty="0">
              <a:solidFill>
                <a:srgbClr val="00B050"/>
              </a:solidFill>
            </a:endParaRPr>
          </a:p>
        </p:txBody>
      </p:sp>
    </p:spTree>
    <p:extLst>
      <p:ext uri="{BB962C8B-B14F-4D97-AF65-F5344CB8AC3E}">
        <p14:creationId xmlns:p14="http://schemas.microsoft.com/office/powerpoint/2010/main" val="2796601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D075C7-CB29-4CB1-80AA-236389651B69}"/>
                  </a:ext>
                </a:extLst>
              </p:cNvPr>
              <p:cNvSpPr>
                <a:spLocks noGrp="1"/>
              </p:cNvSpPr>
              <p:nvPr>
                <p:ph type="title"/>
              </p:nvPr>
            </p:nvSpPr>
            <p:spPr/>
            <p:txBody>
              <a:bodyPr/>
              <a:lstStyle/>
              <a:p>
                <a:r>
                  <a:rPr lang="en-US" dirty="0"/>
                  <a:t>Chi-Square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Example 2</a:t>
                </a:r>
                <a:endParaRPr lang="en-PK" dirty="0"/>
              </a:p>
            </p:txBody>
          </p:sp>
        </mc:Choice>
        <mc:Fallback xmlns="">
          <p:sp>
            <p:nvSpPr>
              <p:cNvPr id="2" name="Title 1">
                <a:extLst>
                  <a:ext uri="{FF2B5EF4-FFF2-40B4-BE49-F238E27FC236}">
                    <a16:creationId xmlns:a16="http://schemas.microsoft.com/office/drawing/2014/main" id="{AAD075C7-CB29-4CB1-80AA-236389651B69}"/>
                  </a:ext>
                </a:extLst>
              </p:cNvPr>
              <p:cNvSpPr>
                <a:spLocks noGrp="1" noRot="1" noChangeAspect="1" noMove="1" noResize="1" noEditPoints="1" noAdjustHandles="1" noChangeArrowheads="1" noChangeShapeType="1" noTextEdit="1"/>
              </p:cNvSpPr>
              <p:nvPr>
                <p:ph type="title"/>
              </p:nvPr>
            </p:nvSpPr>
            <p:spPr>
              <a:blipFill>
                <a:blip r:embed="rId2"/>
                <a:stretch>
                  <a:fillRect l="-2727" b="-33951"/>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FA2A197-5FE4-4DC2-BF29-8FE38ACFD2ED}"/>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117</a:t>
            </a:fld>
            <a:endParaRPr lang="en-US"/>
          </a:p>
        </p:txBody>
      </p:sp>
      <p:graphicFrame>
        <p:nvGraphicFramePr>
          <p:cNvPr id="5" name="Table 5">
            <a:extLst>
              <a:ext uri="{FF2B5EF4-FFF2-40B4-BE49-F238E27FC236}">
                <a16:creationId xmlns:a16="http://schemas.microsoft.com/office/drawing/2014/main" id="{B0AED3DD-CA24-4D3C-87B2-B10FC3B4E7E7}"/>
              </a:ext>
            </a:extLst>
          </p:cNvPr>
          <p:cNvGraphicFramePr>
            <a:graphicFrameLocks/>
          </p:cNvGraphicFramePr>
          <p:nvPr/>
        </p:nvGraphicFramePr>
        <p:xfrm>
          <a:off x="2076641" y="1768548"/>
          <a:ext cx="6550001" cy="1794510"/>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gridCol w="568694">
                  <a:extLst>
                    <a:ext uri="{9D8B030D-6E8A-4147-A177-3AD203B41FA5}">
                      <a16:colId xmlns:a16="http://schemas.microsoft.com/office/drawing/2014/main" val="2583937027"/>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100" dirty="0"/>
                        <a:t>18</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b="1" dirty="0"/>
                        <a:t>90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12</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45</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b="1" dirty="0"/>
                        <a:t>150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310011241"/>
                  </a:ext>
                </a:extLst>
              </a:tr>
              <a:tr h="278130">
                <a:tc>
                  <a:txBody>
                    <a:bodyPr/>
                    <a:lstStyle/>
                    <a:p>
                      <a:r>
                        <a:rPr lang="en-US" sz="1100" b="1" dirty="0"/>
                        <a:t>Total</a:t>
                      </a:r>
                      <a:endParaRPr lang="en-PK" sz="1100" b="1" dirty="0"/>
                    </a:p>
                  </a:txBody>
                  <a:tcPr marL="68580" marR="68580" marT="34290" marB="34290"/>
                </a:tc>
                <a:tc>
                  <a:txBody>
                    <a:bodyPr/>
                    <a:lstStyle/>
                    <a:p>
                      <a:r>
                        <a:rPr lang="en-US" sz="1100" b="1" dirty="0"/>
                        <a:t>39</a:t>
                      </a:r>
                      <a:endParaRPr lang="en-PK" sz="1100" b="1" dirty="0"/>
                    </a:p>
                  </a:txBody>
                  <a:tcPr marL="68580" marR="68580" marT="34290" marB="34290"/>
                </a:tc>
                <a:tc>
                  <a:txBody>
                    <a:bodyPr/>
                    <a:lstStyle/>
                    <a:p>
                      <a:r>
                        <a:rPr lang="en-US" sz="1100" b="1" dirty="0"/>
                        <a:t>90</a:t>
                      </a:r>
                      <a:endParaRPr lang="en-PK" sz="1100" b="1" dirty="0"/>
                    </a:p>
                  </a:txBody>
                  <a:tcPr marL="68580" marR="68580" marT="34290" marB="34290"/>
                </a:tc>
                <a:tc>
                  <a:txBody>
                    <a:bodyPr/>
                    <a:lstStyle/>
                    <a:p>
                      <a:r>
                        <a:rPr lang="en-US" sz="1100" b="1" dirty="0"/>
                        <a:t>84</a:t>
                      </a:r>
                      <a:endParaRPr lang="en-PK" sz="1100" b="1" dirty="0"/>
                    </a:p>
                  </a:txBody>
                  <a:tcPr marL="68580" marR="68580" marT="34290" marB="34290"/>
                </a:tc>
                <a:tc>
                  <a:txBody>
                    <a:bodyPr/>
                    <a:lstStyle/>
                    <a:p>
                      <a:r>
                        <a:rPr lang="en-US" sz="1100" b="1" dirty="0"/>
                        <a:t>54</a:t>
                      </a:r>
                      <a:endParaRPr lang="en-PK" sz="1100" b="1" dirty="0"/>
                    </a:p>
                  </a:txBody>
                  <a:tcPr marL="68580" marR="68580" marT="34290" marB="34290"/>
                </a:tc>
                <a:tc>
                  <a:txBody>
                    <a:bodyPr/>
                    <a:lstStyle/>
                    <a:p>
                      <a:r>
                        <a:rPr lang="en-US" sz="1100" b="1" dirty="0"/>
                        <a:t>33</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6" name="TextBox 5">
            <a:extLst>
              <a:ext uri="{FF2B5EF4-FFF2-40B4-BE49-F238E27FC236}">
                <a16:creationId xmlns:a16="http://schemas.microsoft.com/office/drawing/2014/main" id="{A4FEC75A-DB38-45BF-A9AF-6ED2DC6C93A5}"/>
              </a:ext>
            </a:extLst>
          </p:cNvPr>
          <p:cNvSpPr txBox="1"/>
          <p:nvPr/>
        </p:nvSpPr>
        <p:spPr>
          <a:xfrm>
            <a:off x="84221" y="5702089"/>
            <a:ext cx="2598821" cy="300082"/>
          </a:xfrm>
          <a:prstGeom prst="rect">
            <a:avLst/>
          </a:prstGeom>
          <a:noFill/>
        </p:spPr>
        <p:txBody>
          <a:bodyPr wrap="square" rtlCol="0">
            <a:spAutoFit/>
          </a:bodyPr>
          <a:lstStyle/>
          <a:p>
            <a:r>
              <a:rPr lang="en-US" sz="1350" dirty="0"/>
              <a:t>Credit: Vectors Academy</a:t>
            </a:r>
            <a:endParaRPr lang="en-PK" sz="1350" dirty="0"/>
          </a:p>
        </p:txBody>
      </p:sp>
      <p:sp>
        <p:nvSpPr>
          <p:cNvPr id="8" name="TextBox 7">
            <a:extLst>
              <a:ext uri="{FF2B5EF4-FFF2-40B4-BE49-F238E27FC236}">
                <a16:creationId xmlns:a16="http://schemas.microsoft.com/office/drawing/2014/main" id="{858B7BD0-7866-4690-BBFA-5BF7F7E2FE73}"/>
              </a:ext>
            </a:extLst>
          </p:cNvPr>
          <p:cNvSpPr txBox="1"/>
          <p:nvPr/>
        </p:nvSpPr>
        <p:spPr>
          <a:xfrm>
            <a:off x="84221" y="2341797"/>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Observed Values</a:t>
            </a:r>
            <a:endParaRPr lang="en-PK" b="1" dirty="0">
              <a:solidFill>
                <a:srgbClr val="00B050"/>
              </a:solidFill>
            </a:endParaRPr>
          </a:p>
        </p:txBody>
      </p:sp>
      <mc:AlternateContent xmlns:mc="http://schemas.openxmlformats.org/markup-compatibility/2006" xmlns:a14="http://schemas.microsoft.com/office/drawing/2010/main">
        <mc:Choice Requires="a14">
          <p:graphicFrame>
            <p:nvGraphicFramePr>
              <p:cNvPr id="9" name="Table 5">
                <a:extLst>
                  <a:ext uri="{FF2B5EF4-FFF2-40B4-BE49-F238E27FC236}">
                    <a16:creationId xmlns:a16="http://schemas.microsoft.com/office/drawing/2014/main" id="{850D7837-DE77-4476-9C7F-0922D8B4C30C}"/>
                  </a:ext>
                </a:extLst>
              </p:cNvPr>
              <p:cNvGraphicFramePr>
                <a:graphicFrameLocks/>
              </p:cNvGraphicFramePr>
              <p:nvPr/>
            </p:nvGraphicFramePr>
            <p:xfrm>
              <a:off x="2076642" y="3747483"/>
              <a:ext cx="5981307" cy="1792859"/>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extLst>
                      <a:ext uri="{0D108BD9-81ED-4DB2-BD59-A6C34878D82A}">
                        <a16:rowId xmlns:a16="http://schemas.microsoft.com/office/drawing/2014/main" val="3411972827"/>
                      </a:ext>
                    </a:extLst>
                  </a:tr>
                  <a:tr h="532448">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90×39</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=11.7</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90×90</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=27</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90×84</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=25.2</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90×54</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=16.2</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90×33</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=9.9</m:t>
                                </m:r>
                              </m:oMath>
                            </m:oMathPara>
                          </a14:m>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10011241"/>
                      </a:ext>
                    </a:extLst>
                  </a:tr>
                </a:tbl>
              </a:graphicData>
            </a:graphic>
          </p:graphicFrame>
        </mc:Choice>
        <mc:Fallback xmlns="">
          <p:graphicFrame>
            <p:nvGraphicFramePr>
              <p:cNvPr id="9" name="Table 5">
                <a:extLst>
                  <a:ext uri="{FF2B5EF4-FFF2-40B4-BE49-F238E27FC236}">
                    <a16:creationId xmlns:a16="http://schemas.microsoft.com/office/drawing/2014/main" id="{850D7837-DE77-4476-9C7F-0922D8B4C30C}"/>
                  </a:ext>
                </a:extLst>
              </p:cNvPr>
              <p:cNvGraphicFramePr>
                <a:graphicFrameLocks/>
              </p:cNvGraphicFramePr>
              <p:nvPr/>
            </p:nvGraphicFramePr>
            <p:xfrm>
              <a:off x="2076642" y="3747483"/>
              <a:ext cx="5981307" cy="1792859"/>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tblGrid>
                  <a:tr h="40386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extLst>
                      <a:ext uri="{0D108BD9-81ED-4DB2-BD59-A6C34878D82A}">
                        <a16:rowId xmlns:a16="http://schemas.microsoft.com/office/drawing/2014/main" val="3411972827"/>
                      </a:ext>
                    </a:extLst>
                  </a:tr>
                  <a:tr h="554609">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endParaRPr lang="en-PK"/>
                        </a:p>
                      </a:txBody>
                      <a:tcPr marL="68580" marR="68580" marT="34290" marB="34290">
                        <a:blipFill>
                          <a:blip r:embed="rId3"/>
                          <a:stretch>
                            <a:fillRect l="-100000" t="-75000" r="-288660" b="-152273"/>
                          </a:stretch>
                        </a:blipFill>
                      </a:tcPr>
                    </a:tc>
                    <a:tc>
                      <a:txBody>
                        <a:bodyPr/>
                        <a:lstStyle/>
                        <a:p>
                          <a:endParaRPr lang="en-PK"/>
                        </a:p>
                      </a:txBody>
                      <a:tcPr marL="68580" marR="68580" marT="34290" marB="34290">
                        <a:blipFill>
                          <a:blip r:embed="rId3"/>
                          <a:stretch>
                            <a:fillRect l="-230952" t="-75000" r="-233333" b="-152273"/>
                          </a:stretch>
                        </a:blipFill>
                      </a:tcPr>
                    </a:tc>
                    <a:tc>
                      <a:txBody>
                        <a:bodyPr/>
                        <a:lstStyle/>
                        <a:p>
                          <a:endParaRPr lang="en-PK"/>
                        </a:p>
                      </a:txBody>
                      <a:tcPr marL="68580" marR="68580" marT="34290" marB="34290">
                        <a:blipFill>
                          <a:blip r:embed="rId3"/>
                          <a:stretch>
                            <a:fillRect l="-421212" t="-75000" r="-196970" b="-152273"/>
                          </a:stretch>
                        </a:blipFill>
                      </a:tcPr>
                    </a:tc>
                    <a:tc>
                      <a:txBody>
                        <a:bodyPr/>
                        <a:lstStyle/>
                        <a:p>
                          <a:endParaRPr lang="en-PK"/>
                        </a:p>
                      </a:txBody>
                      <a:tcPr marL="68580" marR="68580" marT="34290" marB="34290">
                        <a:blipFill>
                          <a:blip r:embed="rId3"/>
                          <a:stretch>
                            <a:fillRect l="-491429" t="-75000" r="-85714" b="-152273"/>
                          </a:stretch>
                        </a:blipFill>
                      </a:tcPr>
                    </a:tc>
                    <a:tc>
                      <a:txBody>
                        <a:bodyPr/>
                        <a:lstStyle/>
                        <a:p>
                          <a:endParaRPr lang="en-PK"/>
                        </a:p>
                      </a:txBody>
                      <a:tcPr marL="68580" marR="68580" marT="34290" marB="34290">
                        <a:blipFill>
                          <a:blip r:embed="rId3"/>
                          <a:stretch>
                            <a:fillRect l="-701695" t="-75000" r="-1695" b="-152273"/>
                          </a:stretch>
                        </a:blipFill>
                      </a:tcPr>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10011241"/>
                      </a:ext>
                    </a:extLst>
                  </a:tr>
                </a:tbl>
              </a:graphicData>
            </a:graphic>
          </p:graphicFrame>
        </mc:Fallback>
      </mc:AlternateContent>
      <p:sp>
        <p:nvSpPr>
          <p:cNvPr id="10" name="TextBox 9">
            <a:extLst>
              <a:ext uri="{FF2B5EF4-FFF2-40B4-BE49-F238E27FC236}">
                <a16:creationId xmlns:a16="http://schemas.microsoft.com/office/drawing/2014/main" id="{9341A106-F9F3-4768-9480-E7C23DA2693C}"/>
              </a:ext>
            </a:extLst>
          </p:cNvPr>
          <p:cNvSpPr txBox="1"/>
          <p:nvPr/>
        </p:nvSpPr>
        <p:spPr>
          <a:xfrm>
            <a:off x="78205" y="4510190"/>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Expected Values</a:t>
            </a:r>
            <a:endParaRPr lang="en-PK" b="1" dirty="0">
              <a:solidFill>
                <a:srgbClr val="00B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7628B6-A2F5-418A-A847-1F8459287580}"/>
                  </a:ext>
                </a:extLst>
              </p:cNvPr>
              <p:cNvSpPr txBox="1"/>
              <p:nvPr/>
            </p:nvSpPr>
            <p:spPr>
              <a:xfrm>
                <a:off x="6184232" y="1032465"/>
                <a:ext cx="2755232" cy="53065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11</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𝑟𝑜</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𝑤</m:t>
                              </m:r>
                            </m:e>
                            <m:sub>
                              <m:r>
                                <a:rPr lang="en-US" sz="1500" i="1">
                                  <a:solidFill>
                                    <a:srgbClr val="00B050"/>
                                  </a:solidFill>
                                  <a:latin typeface="Cambria Math" panose="02040503050406030204" pitchFamily="18" charset="0"/>
                                </a:rPr>
                                <m:t>𝑡𝑜𝑡𝑎𝑙</m:t>
                              </m:r>
                            </m:sub>
                          </m:sSub>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𝑐𝑜𝑙𝑢𝑚</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𝑛</m:t>
                              </m:r>
                            </m:e>
                            <m:sub>
                              <m:r>
                                <a:rPr lang="en-US" sz="1500" i="1">
                                  <a:solidFill>
                                    <a:srgbClr val="00B050"/>
                                  </a:solidFill>
                                  <a:latin typeface="Cambria Math" panose="02040503050406030204" pitchFamily="18" charset="0"/>
                                </a:rPr>
                                <m:t>𝑡𝑜𝑡𝑎𝑙</m:t>
                              </m:r>
                            </m:sub>
                          </m:sSub>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11" name="TextBox 10">
                <a:extLst>
                  <a:ext uri="{FF2B5EF4-FFF2-40B4-BE49-F238E27FC236}">
                    <a16:creationId xmlns:a16="http://schemas.microsoft.com/office/drawing/2014/main" id="{947628B6-A2F5-418A-A847-1F8459287580}"/>
                  </a:ext>
                </a:extLst>
              </p:cNvPr>
              <p:cNvSpPr txBox="1">
                <a:spLocks noRot="1" noChangeAspect="1" noMove="1" noResize="1" noEditPoints="1" noAdjustHandles="1" noChangeArrowheads="1" noChangeShapeType="1" noTextEdit="1"/>
              </p:cNvSpPr>
              <p:nvPr/>
            </p:nvSpPr>
            <p:spPr>
              <a:xfrm>
                <a:off x="6184232" y="1032465"/>
                <a:ext cx="2755232" cy="530658"/>
              </a:xfrm>
              <a:prstGeom prst="rect">
                <a:avLst/>
              </a:prstGeom>
              <a:blipFill>
                <a:blip r:embed="rId4"/>
                <a:stretch>
                  <a:fillRect/>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27191698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D075C7-CB29-4CB1-80AA-236389651B69}"/>
                  </a:ext>
                </a:extLst>
              </p:cNvPr>
              <p:cNvSpPr>
                <a:spLocks noGrp="1"/>
              </p:cNvSpPr>
              <p:nvPr>
                <p:ph type="title"/>
              </p:nvPr>
            </p:nvSpPr>
            <p:spPr/>
            <p:txBody>
              <a:bodyPr/>
              <a:lstStyle/>
              <a:p>
                <a:r>
                  <a:rPr lang="en-US" dirty="0"/>
                  <a:t>Chi-Square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Example 2</a:t>
                </a:r>
                <a:endParaRPr lang="en-PK" dirty="0"/>
              </a:p>
            </p:txBody>
          </p:sp>
        </mc:Choice>
        <mc:Fallback xmlns="">
          <p:sp>
            <p:nvSpPr>
              <p:cNvPr id="2" name="Title 1">
                <a:extLst>
                  <a:ext uri="{FF2B5EF4-FFF2-40B4-BE49-F238E27FC236}">
                    <a16:creationId xmlns:a16="http://schemas.microsoft.com/office/drawing/2014/main" id="{AAD075C7-CB29-4CB1-80AA-236389651B69}"/>
                  </a:ext>
                </a:extLst>
              </p:cNvPr>
              <p:cNvSpPr>
                <a:spLocks noGrp="1" noRot="1" noChangeAspect="1" noMove="1" noResize="1" noEditPoints="1" noAdjustHandles="1" noChangeArrowheads="1" noChangeShapeType="1" noTextEdit="1"/>
              </p:cNvSpPr>
              <p:nvPr>
                <p:ph type="title"/>
              </p:nvPr>
            </p:nvSpPr>
            <p:spPr>
              <a:blipFill>
                <a:blip r:embed="rId2"/>
                <a:stretch>
                  <a:fillRect l="-2727" b="-33951"/>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FA2A197-5FE4-4DC2-BF29-8FE38ACFD2ED}"/>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118</a:t>
            </a:fld>
            <a:endParaRPr lang="en-US"/>
          </a:p>
        </p:txBody>
      </p:sp>
      <p:graphicFrame>
        <p:nvGraphicFramePr>
          <p:cNvPr id="5" name="Table 5">
            <a:extLst>
              <a:ext uri="{FF2B5EF4-FFF2-40B4-BE49-F238E27FC236}">
                <a16:creationId xmlns:a16="http://schemas.microsoft.com/office/drawing/2014/main" id="{B0AED3DD-CA24-4D3C-87B2-B10FC3B4E7E7}"/>
              </a:ext>
            </a:extLst>
          </p:cNvPr>
          <p:cNvGraphicFramePr>
            <a:graphicFrameLocks/>
          </p:cNvGraphicFramePr>
          <p:nvPr/>
        </p:nvGraphicFramePr>
        <p:xfrm>
          <a:off x="2076641" y="1768548"/>
          <a:ext cx="6550001" cy="1794510"/>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gridCol w="568694">
                  <a:extLst>
                    <a:ext uri="{9D8B030D-6E8A-4147-A177-3AD203B41FA5}">
                      <a16:colId xmlns:a16="http://schemas.microsoft.com/office/drawing/2014/main" val="2583937027"/>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100" dirty="0"/>
                        <a:t>18</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b="1" dirty="0"/>
                        <a:t>90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12</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45</a:t>
                      </a:r>
                      <a:endParaRPr lang="en-PK" sz="1100" dirty="0"/>
                    </a:p>
                  </a:txBody>
                  <a:tcPr marL="68580" marR="68580" marT="34290" marB="34290"/>
                </a:tc>
                <a:tc>
                  <a:txBody>
                    <a:bodyPr/>
                    <a:lstStyle/>
                    <a:p>
                      <a:r>
                        <a:rPr lang="en-US" sz="1100" dirty="0"/>
                        <a:t>36</a:t>
                      </a:r>
                      <a:endParaRPr lang="en-PK" sz="1100" dirty="0"/>
                    </a:p>
                  </a:txBody>
                  <a:tcPr marL="68580" marR="68580" marT="34290" marB="34290"/>
                </a:tc>
                <a:tc>
                  <a:txBody>
                    <a:bodyPr/>
                    <a:lstStyle/>
                    <a:p>
                      <a:r>
                        <a:rPr lang="en-US" sz="1100" dirty="0"/>
                        <a:t>21</a:t>
                      </a:r>
                      <a:endParaRPr lang="en-PK" sz="1100" dirty="0"/>
                    </a:p>
                  </a:txBody>
                  <a:tcPr marL="68580" marR="68580" marT="34290" marB="34290"/>
                </a:tc>
                <a:tc>
                  <a:txBody>
                    <a:bodyPr/>
                    <a:lstStyle/>
                    <a:p>
                      <a:r>
                        <a:rPr lang="en-US" sz="1100" b="1" dirty="0"/>
                        <a:t>150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6</a:t>
                      </a:r>
                      <a:endParaRPr lang="en-PK" sz="1100" dirty="0"/>
                    </a:p>
                  </a:txBody>
                  <a:tcPr marL="68580" marR="68580" marT="34290" marB="34290"/>
                </a:tc>
                <a:tc>
                  <a:txBody>
                    <a:bodyPr/>
                    <a:lstStyle/>
                    <a:p>
                      <a:r>
                        <a:rPr lang="en-US" sz="1100" dirty="0"/>
                        <a:t>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310011241"/>
                  </a:ext>
                </a:extLst>
              </a:tr>
              <a:tr h="278130">
                <a:tc>
                  <a:txBody>
                    <a:bodyPr/>
                    <a:lstStyle/>
                    <a:p>
                      <a:r>
                        <a:rPr lang="en-US" sz="1100" b="1" dirty="0"/>
                        <a:t>Total</a:t>
                      </a:r>
                      <a:endParaRPr lang="en-PK" sz="1100" b="1" dirty="0"/>
                    </a:p>
                  </a:txBody>
                  <a:tcPr marL="68580" marR="68580" marT="34290" marB="34290"/>
                </a:tc>
                <a:tc>
                  <a:txBody>
                    <a:bodyPr/>
                    <a:lstStyle/>
                    <a:p>
                      <a:r>
                        <a:rPr lang="en-US" sz="1100" b="1" dirty="0"/>
                        <a:t>39</a:t>
                      </a:r>
                      <a:endParaRPr lang="en-PK" sz="1100" b="1" dirty="0"/>
                    </a:p>
                  </a:txBody>
                  <a:tcPr marL="68580" marR="68580" marT="34290" marB="34290"/>
                </a:tc>
                <a:tc>
                  <a:txBody>
                    <a:bodyPr/>
                    <a:lstStyle/>
                    <a:p>
                      <a:r>
                        <a:rPr lang="en-US" sz="1100" b="1" dirty="0"/>
                        <a:t>90</a:t>
                      </a:r>
                      <a:endParaRPr lang="en-PK" sz="1100" b="1" dirty="0"/>
                    </a:p>
                  </a:txBody>
                  <a:tcPr marL="68580" marR="68580" marT="34290" marB="34290"/>
                </a:tc>
                <a:tc>
                  <a:txBody>
                    <a:bodyPr/>
                    <a:lstStyle/>
                    <a:p>
                      <a:r>
                        <a:rPr lang="en-US" sz="1100" b="1" dirty="0"/>
                        <a:t>84</a:t>
                      </a:r>
                      <a:endParaRPr lang="en-PK" sz="1100" b="1" dirty="0"/>
                    </a:p>
                  </a:txBody>
                  <a:tcPr marL="68580" marR="68580" marT="34290" marB="34290"/>
                </a:tc>
                <a:tc>
                  <a:txBody>
                    <a:bodyPr/>
                    <a:lstStyle/>
                    <a:p>
                      <a:r>
                        <a:rPr lang="en-US" sz="1100" b="1" dirty="0"/>
                        <a:t>54</a:t>
                      </a:r>
                      <a:endParaRPr lang="en-PK" sz="1100" b="1" dirty="0"/>
                    </a:p>
                  </a:txBody>
                  <a:tcPr marL="68580" marR="68580" marT="34290" marB="34290"/>
                </a:tc>
                <a:tc>
                  <a:txBody>
                    <a:bodyPr/>
                    <a:lstStyle/>
                    <a:p>
                      <a:r>
                        <a:rPr lang="en-US" sz="1100" b="1" dirty="0"/>
                        <a:t>33</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6" name="TextBox 5">
            <a:extLst>
              <a:ext uri="{FF2B5EF4-FFF2-40B4-BE49-F238E27FC236}">
                <a16:creationId xmlns:a16="http://schemas.microsoft.com/office/drawing/2014/main" id="{A4FEC75A-DB38-45BF-A9AF-6ED2DC6C93A5}"/>
              </a:ext>
            </a:extLst>
          </p:cNvPr>
          <p:cNvSpPr txBox="1"/>
          <p:nvPr/>
        </p:nvSpPr>
        <p:spPr>
          <a:xfrm>
            <a:off x="84221" y="5702089"/>
            <a:ext cx="2598821" cy="300082"/>
          </a:xfrm>
          <a:prstGeom prst="rect">
            <a:avLst/>
          </a:prstGeom>
          <a:noFill/>
        </p:spPr>
        <p:txBody>
          <a:bodyPr wrap="square" rtlCol="0">
            <a:spAutoFit/>
          </a:bodyPr>
          <a:lstStyle/>
          <a:p>
            <a:r>
              <a:rPr lang="en-US" sz="1350" dirty="0"/>
              <a:t>Credit: Vectors Academy</a:t>
            </a:r>
            <a:endParaRPr lang="en-PK" sz="1350" dirty="0"/>
          </a:p>
        </p:txBody>
      </p:sp>
      <p:sp>
        <p:nvSpPr>
          <p:cNvPr id="8" name="TextBox 7">
            <a:extLst>
              <a:ext uri="{FF2B5EF4-FFF2-40B4-BE49-F238E27FC236}">
                <a16:creationId xmlns:a16="http://schemas.microsoft.com/office/drawing/2014/main" id="{858B7BD0-7866-4690-BBFA-5BF7F7E2FE73}"/>
              </a:ext>
            </a:extLst>
          </p:cNvPr>
          <p:cNvSpPr txBox="1"/>
          <p:nvPr/>
        </p:nvSpPr>
        <p:spPr>
          <a:xfrm>
            <a:off x="84221" y="2341797"/>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Observed Values</a:t>
            </a:r>
            <a:endParaRPr lang="en-PK" b="1" dirty="0">
              <a:solidFill>
                <a:srgbClr val="00B050"/>
              </a:solidFill>
            </a:endParaRPr>
          </a:p>
        </p:txBody>
      </p:sp>
      <mc:AlternateContent xmlns:mc="http://schemas.openxmlformats.org/markup-compatibility/2006" xmlns:a14="http://schemas.microsoft.com/office/drawing/2010/main">
        <mc:Choice Requires="a14">
          <p:graphicFrame>
            <p:nvGraphicFramePr>
              <p:cNvPr id="9" name="Table 5">
                <a:extLst>
                  <a:ext uri="{FF2B5EF4-FFF2-40B4-BE49-F238E27FC236}">
                    <a16:creationId xmlns:a16="http://schemas.microsoft.com/office/drawing/2014/main" id="{850D7837-DE77-4476-9C7F-0922D8B4C30C}"/>
                  </a:ext>
                </a:extLst>
              </p:cNvPr>
              <p:cNvGraphicFramePr>
                <a:graphicFrameLocks/>
              </p:cNvGraphicFramePr>
              <p:nvPr/>
            </p:nvGraphicFramePr>
            <p:xfrm>
              <a:off x="2076642" y="3747483"/>
              <a:ext cx="5981307" cy="1792859"/>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extLst>
                      <a:ext uri="{0D108BD9-81ED-4DB2-BD59-A6C34878D82A}">
                        <a16:rowId xmlns:a16="http://schemas.microsoft.com/office/drawing/2014/main" val="3411972827"/>
                      </a:ext>
                    </a:extLst>
                  </a:tr>
                  <a:tr h="532448">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90×39</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=11.7</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90×90</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=27</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90×84</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=25.2</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90×54</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=16.2</m:t>
                                </m:r>
                              </m:oMath>
                            </m:oMathPara>
                          </a14:m>
                          <a:endParaRPr lang="en-PK" sz="11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90×33</m:t>
                                    </m:r>
                                  </m:num>
                                  <m:den>
                                    <m:r>
                                      <a:rPr lang="en-US" sz="1100" b="0" i="1" dirty="0" smtClean="0">
                                        <a:latin typeface="Cambria Math" panose="02040503050406030204" pitchFamily="18" charset="0"/>
                                      </a:rPr>
                                      <m:t>300</m:t>
                                    </m:r>
                                  </m:den>
                                </m:f>
                                <m:r>
                                  <a:rPr lang="en-US" sz="1100" b="0" i="1" dirty="0" smtClean="0">
                                    <a:latin typeface="Cambria Math" panose="02040503050406030204" pitchFamily="18" charset="0"/>
                                  </a:rPr>
                                  <m:t>=9.9</m:t>
                                </m:r>
                              </m:oMath>
                            </m:oMathPara>
                          </a14:m>
                          <a:endParaRPr lang="en-PK" sz="1100"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19.5</a:t>
                          </a:r>
                          <a:endParaRPr lang="en-PK" sz="1100" dirty="0"/>
                        </a:p>
                      </a:txBody>
                      <a:tcPr marL="68580" marR="68580" marT="34290" marB="34290"/>
                    </a:tc>
                    <a:tc>
                      <a:txBody>
                        <a:bodyPr/>
                        <a:lstStyle/>
                        <a:p>
                          <a:r>
                            <a:rPr lang="en-US" sz="1100" dirty="0"/>
                            <a:t>45</a:t>
                          </a:r>
                          <a:endParaRPr lang="en-PK" sz="1100" dirty="0"/>
                        </a:p>
                      </a:txBody>
                      <a:tcPr marL="68580" marR="68580" marT="34290" marB="34290"/>
                    </a:tc>
                    <a:tc>
                      <a:txBody>
                        <a:bodyPr/>
                        <a:lstStyle/>
                        <a:p>
                          <a:r>
                            <a:rPr lang="en-US" sz="1100" dirty="0"/>
                            <a:t>42</a:t>
                          </a:r>
                          <a:endParaRPr lang="en-PK" sz="1100" dirty="0"/>
                        </a:p>
                      </a:txBody>
                      <a:tcPr marL="68580" marR="68580" marT="34290" marB="34290"/>
                    </a:tc>
                    <a:tc>
                      <a:txBody>
                        <a:bodyPr/>
                        <a:lstStyle/>
                        <a:p>
                          <a:r>
                            <a:rPr lang="en-US" sz="1100" dirty="0"/>
                            <a:t>27</a:t>
                          </a:r>
                          <a:endParaRPr lang="en-PK" sz="1100" dirty="0"/>
                        </a:p>
                      </a:txBody>
                      <a:tcPr marL="68580" marR="68580" marT="34290" marB="34290"/>
                    </a:tc>
                    <a:tc>
                      <a:txBody>
                        <a:bodyPr/>
                        <a:lstStyle/>
                        <a:p>
                          <a:r>
                            <a:rPr lang="en-US" sz="1100" dirty="0"/>
                            <a:t>16.5</a:t>
                          </a:r>
                          <a:endParaRPr lang="en-PK" sz="1100"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3.9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8.4</a:t>
                          </a:r>
                          <a:endParaRPr lang="en-PK" sz="1100" dirty="0"/>
                        </a:p>
                      </a:txBody>
                      <a:tcPr marL="68580" marR="68580" marT="34290" marB="34290"/>
                    </a:tc>
                    <a:tc>
                      <a:txBody>
                        <a:bodyPr/>
                        <a:lstStyle/>
                        <a:p>
                          <a:r>
                            <a:rPr lang="en-US" sz="1100" dirty="0"/>
                            <a:t>5.4</a:t>
                          </a:r>
                          <a:endParaRPr lang="en-PK" sz="1100" dirty="0"/>
                        </a:p>
                      </a:txBody>
                      <a:tcPr marL="68580" marR="68580" marT="34290" marB="34290"/>
                    </a:tc>
                    <a:tc>
                      <a:txBody>
                        <a:bodyPr/>
                        <a:lstStyle/>
                        <a:p>
                          <a:r>
                            <a:rPr lang="en-US" sz="1100" dirty="0"/>
                            <a:t>3.3</a:t>
                          </a:r>
                          <a:endParaRPr lang="en-PK" sz="1100"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8.4</a:t>
                          </a:r>
                          <a:endParaRPr lang="en-PK" sz="1100" dirty="0"/>
                        </a:p>
                      </a:txBody>
                      <a:tcPr marL="68580" marR="68580" marT="34290" marB="34290"/>
                    </a:tc>
                    <a:tc>
                      <a:txBody>
                        <a:bodyPr/>
                        <a:lstStyle/>
                        <a:p>
                          <a:r>
                            <a:rPr lang="en-US" sz="1100" dirty="0"/>
                            <a:t>5.4</a:t>
                          </a:r>
                          <a:endParaRPr lang="en-PK" sz="1100" dirty="0"/>
                        </a:p>
                      </a:txBody>
                      <a:tcPr marL="68580" marR="68580" marT="34290" marB="34290"/>
                    </a:tc>
                    <a:tc>
                      <a:txBody>
                        <a:bodyPr/>
                        <a:lstStyle/>
                        <a:p>
                          <a:r>
                            <a:rPr lang="en-US" sz="1100" dirty="0"/>
                            <a:t>3.3</a:t>
                          </a:r>
                          <a:endParaRPr lang="en-PK" sz="1100" dirty="0"/>
                        </a:p>
                      </a:txBody>
                      <a:tcPr marL="68580" marR="68580" marT="34290" marB="34290"/>
                    </a:tc>
                    <a:extLst>
                      <a:ext uri="{0D108BD9-81ED-4DB2-BD59-A6C34878D82A}">
                        <a16:rowId xmlns:a16="http://schemas.microsoft.com/office/drawing/2014/main" val="310011241"/>
                      </a:ext>
                    </a:extLst>
                  </a:tr>
                </a:tbl>
              </a:graphicData>
            </a:graphic>
          </p:graphicFrame>
        </mc:Choice>
        <mc:Fallback xmlns="">
          <p:graphicFrame>
            <p:nvGraphicFramePr>
              <p:cNvPr id="9" name="Table 5">
                <a:extLst>
                  <a:ext uri="{FF2B5EF4-FFF2-40B4-BE49-F238E27FC236}">
                    <a16:creationId xmlns:a16="http://schemas.microsoft.com/office/drawing/2014/main" id="{850D7837-DE77-4476-9C7F-0922D8B4C30C}"/>
                  </a:ext>
                </a:extLst>
              </p:cNvPr>
              <p:cNvGraphicFramePr>
                <a:graphicFrameLocks/>
              </p:cNvGraphicFramePr>
              <p:nvPr/>
            </p:nvGraphicFramePr>
            <p:xfrm>
              <a:off x="2076642" y="3747483"/>
              <a:ext cx="5981307" cy="1792859"/>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88694">
                      <a:extLst>
                        <a:ext uri="{9D8B030D-6E8A-4147-A177-3AD203B41FA5}">
                          <a16:colId xmlns:a16="http://schemas.microsoft.com/office/drawing/2014/main" val="553798732"/>
                        </a:ext>
                      </a:extLst>
                    </a:gridCol>
                    <a:gridCol w="747018">
                      <a:extLst>
                        <a:ext uri="{9D8B030D-6E8A-4147-A177-3AD203B41FA5}">
                          <a16:colId xmlns:a16="http://schemas.microsoft.com/office/drawing/2014/main" val="3423720861"/>
                        </a:ext>
                      </a:extLst>
                    </a:gridCol>
                  </a:tblGrid>
                  <a:tr h="40386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extLst>
                      <a:ext uri="{0D108BD9-81ED-4DB2-BD59-A6C34878D82A}">
                        <a16:rowId xmlns:a16="http://schemas.microsoft.com/office/drawing/2014/main" val="3411972827"/>
                      </a:ext>
                    </a:extLst>
                  </a:tr>
                  <a:tr h="554609">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endParaRPr lang="en-PK"/>
                        </a:p>
                      </a:txBody>
                      <a:tcPr marL="68580" marR="68580" marT="34290" marB="34290">
                        <a:blipFill>
                          <a:blip r:embed="rId3"/>
                          <a:stretch>
                            <a:fillRect l="-100000" t="-75000" r="-288660" b="-152273"/>
                          </a:stretch>
                        </a:blipFill>
                      </a:tcPr>
                    </a:tc>
                    <a:tc>
                      <a:txBody>
                        <a:bodyPr/>
                        <a:lstStyle/>
                        <a:p>
                          <a:endParaRPr lang="en-PK"/>
                        </a:p>
                      </a:txBody>
                      <a:tcPr marL="68580" marR="68580" marT="34290" marB="34290">
                        <a:blipFill>
                          <a:blip r:embed="rId3"/>
                          <a:stretch>
                            <a:fillRect l="-230952" t="-75000" r="-233333" b="-152273"/>
                          </a:stretch>
                        </a:blipFill>
                      </a:tcPr>
                    </a:tc>
                    <a:tc>
                      <a:txBody>
                        <a:bodyPr/>
                        <a:lstStyle/>
                        <a:p>
                          <a:endParaRPr lang="en-PK"/>
                        </a:p>
                      </a:txBody>
                      <a:tcPr marL="68580" marR="68580" marT="34290" marB="34290">
                        <a:blipFill>
                          <a:blip r:embed="rId3"/>
                          <a:stretch>
                            <a:fillRect l="-421212" t="-75000" r="-196970" b="-152273"/>
                          </a:stretch>
                        </a:blipFill>
                      </a:tcPr>
                    </a:tc>
                    <a:tc>
                      <a:txBody>
                        <a:bodyPr/>
                        <a:lstStyle/>
                        <a:p>
                          <a:endParaRPr lang="en-PK"/>
                        </a:p>
                      </a:txBody>
                      <a:tcPr marL="68580" marR="68580" marT="34290" marB="34290">
                        <a:blipFill>
                          <a:blip r:embed="rId3"/>
                          <a:stretch>
                            <a:fillRect l="-491429" t="-75000" r="-85714" b="-152273"/>
                          </a:stretch>
                        </a:blipFill>
                      </a:tcPr>
                    </a:tc>
                    <a:tc>
                      <a:txBody>
                        <a:bodyPr/>
                        <a:lstStyle/>
                        <a:p>
                          <a:endParaRPr lang="en-PK"/>
                        </a:p>
                      </a:txBody>
                      <a:tcPr marL="68580" marR="68580" marT="34290" marB="34290">
                        <a:blipFill>
                          <a:blip r:embed="rId3"/>
                          <a:stretch>
                            <a:fillRect l="-701695" t="-75000" r="-1695" b="-152273"/>
                          </a:stretch>
                        </a:blipFill>
                      </a:tcPr>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19.5</a:t>
                          </a:r>
                          <a:endParaRPr lang="en-PK" sz="1100" dirty="0"/>
                        </a:p>
                      </a:txBody>
                      <a:tcPr marL="68580" marR="68580" marT="34290" marB="34290"/>
                    </a:tc>
                    <a:tc>
                      <a:txBody>
                        <a:bodyPr/>
                        <a:lstStyle/>
                        <a:p>
                          <a:r>
                            <a:rPr lang="en-US" sz="1100" dirty="0"/>
                            <a:t>45</a:t>
                          </a:r>
                          <a:endParaRPr lang="en-PK" sz="1100" dirty="0"/>
                        </a:p>
                      </a:txBody>
                      <a:tcPr marL="68580" marR="68580" marT="34290" marB="34290"/>
                    </a:tc>
                    <a:tc>
                      <a:txBody>
                        <a:bodyPr/>
                        <a:lstStyle/>
                        <a:p>
                          <a:r>
                            <a:rPr lang="en-US" sz="1100" dirty="0"/>
                            <a:t>42</a:t>
                          </a:r>
                          <a:endParaRPr lang="en-PK" sz="1100" dirty="0"/>
                        </a:p>
                      </a:txBody>
                      <a:tcPr marL="68580" marR="68580" marT="34290" marB="34290"/>
                    </a:tc>
                    <a:tc>
                      <a:txBody>
                        <a:bodyPr/>
                        <a:lstStyle/>
                        <a:p>
                          <a:r>
                            <a:rPr lang="en-US" sz="1100" dirty="0"/>
                            <a:t>27</a:t>
                          </a:r>
                          <a:endParaRPr lang="en-PK" sz="1100" dirty="0"/>
                        </a:p>
                      </a:txBody>
                      <a:tcPr marL="68580" marR="68580" marT="34290" marB="34290"/>
                    </a:tc>
                    <a:tc>
                      <a:txBody>
                        <a:bodyPr/>
                        <a:lstStyle/>
                        <a:p>
                          <a:r>
                            <a:rPr lang="en-US" sz="1100" dirty="0"/>
                            <a:t>16.5</a:t>
                          </a:r>
                          <a:endParaRPr lang="en-PK" sz="1100"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3.9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8.4</a:t>
                          </a:r>
                          <a:endParaRPr lang="en-PK" sz="1100" dirty="0"/>
                        </a:p>
                      </a:txBody>
                      <a:tcPr marL="68580" marR="68580" marT="34290" marB="34290"/>
                    </a:tc>
                    <a:tc>
                      <a:txBody>
                        <a:bodyPr/>
                        <a:lstStyle/>
                        <a:p>
                          <a:r>
                            <a:rPr lang="en-US" sz="1100" dirty="0"/>
                            <a:t>5.4</a:t>
                          </a:r>
                          <a:endParaRPr lang="en-PK" sz="1100" dirty="0"/>
                        </a:p>
                      </a:txBody>
                      <a:tcPr marL="68580" marR="68580" marT="34290" marB="34290"/>
                    </a:tc>
                    <a:tc>
                      <a:txBody>
                        <a:bodyPr/>
                        <a:lstStyle/>
                        <a:p>
                          <a:r>
                            <a:rPr lang="en-US" sz="1100" dirty="0"/>
                            <a:t>3.3</a:t>
                          </a:r>
                          <a:endParaRPr lang="en-PK" sz="1100"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3.9</a:t>
                          </a:r>
                          <a:endParaRPr lang="en-PK" sz="1100" dirty="0"/>
                        </a:p>
                      </a:txBody>
                      <a:tcPr marL="68580" marR="68580" marT="34290" marB="34290"/>
                    </a:tc>
                    <a:tc>
                      <a:txBody>
                        <a:bodyPr/>
                        <a:lstStyle/>
                        <a:p>
                          <a:r>
                            <a:rPr lang="en-US" sz="1100" dirty="0"/>
                            <a:t>9</a:t>
                          </a:r>
                          <a:endParaRPr lang="en-PK" sz="1100" dirty="0"/>
                        </a:p>
                      </a:txBody>
                      <a:tcPr marL="68580" marR="68580" marT="34290" marB="34290"/>
                    </a:tc>
                    <a:tc>
                      <a:txBody>
                        <a:bodyPr/>
                        <a:lstStyle/>
                        <a:p>
                          <a:r>
                            <a:rPr lang="en-US" sz="1100" dirty="0"/>
                            <a:t>8.4</a:t>
                          </a:r>
                          <a:endParaRPr lang="en-PK" sz="1100" dirty="0"/>
                        </a:p>
                      </a:txBody>
                      <a:tcPr marL="68580" marR="68580" marT="34290" marB="34290"/>
                    </a:tc>
                    <a:tc>
                      <a:txBody>
                        <a:bodyPr/>
                        <a:lstStyle/>
                        <a:p>
                          <a:r>
                            <a:rPr lang="en-US" sz="1100" dirty="0"/>
                            <a:t>5.4</a:t>
                          </a:r>
                          <a:endParaRPr lang="en-PK" sz="1100" dirty="0"/>
                        </a:p>
                      </a:txBody>
                      <a:tcPr marL="68580" marR="68580" marT="34290" marB="34290"/>
                    </a:tc>
                    <a:tc>
                      <a:txBody>
                        <a:bodyPr/>
                        <a:lstStyle/>
                        <a:p>
                          <a:r>
                            <a:rPr lang="en-US" sz="1100" dirty="0"/>
                            <a:t>3.3</a:t>
                          </a:r>
                          <a:endParaRPr lang="en-PK" sz="1100" dirty="0"/>
                        </a:p>
                      </a:txBody>
                      <a:tcPr marL="68580" marR="68580" marT="34290" marB="34290"/>
                    </a:tc>
                    <a:extLst>
                      <a:ext uri="{0D108BD9-81ED-4DB2-BD59-A6C34878D82A}">
                        <a16:rowId xmlns:a16="http://schemas.microsoft.com/office/drawing/2014/main" val="310011241"/>
                      </a:ext>
                    </a:extLst>
                  </a:tr>
                </a:tbl>
              </a:graphicData>
            </a:graphic>
          </p:graphicFrame>
        </mc:Fallback>
      </mc:AlternateContent>
      <p:sp>
        <p:nvSpPr>
          <p:cNvPr id="10" name="TextBox 9">
            <a:extLst>
              <a:ext uri="{FF2B5EF4-FFF2-40B4-BE49-F238E27FC236}">
                <a16:creationId xmlns:a16="http://schemas.microsoft.com/office/drawing/2014/main" id="{9341A106-F9F3-4768-9480-E7C23DA2693C}"/>
              </a:ext>
            </a:extLst>
          </p:cNvPr>
          <p:cNvSpPr txBox="1"/>
          <p:nvPr/>
        </p:nvSpPr>
        <p:spPr>
          <a:xfrm>
            <a:off x="78205" y="4510190"/>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Expected Values</a:t>
            </a:r>
            <a:endParaRPr lang="en-PK" b="1" dirty="0">
              <a:solidFill>
                <a:srgbClr val="00B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7628B6-A2F5-418A-A847-1F8459287580}"/>
                  </a:ext>
                </a:extLst>
              </p:cNvPr>
              <p:cNvSpPr txBox="1"/>
              <p:nvPr/>
            </p:nvSpPr>
            <p:spPr>
              <a:xfrm>
                <a:off x="6184232" y="1032465"/>
                <a:ext cx="2755232" cy="53065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11</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𝑟𝑜</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𝑤</m:t>
                              </m:r>
                            </m:e>
                            <m:sub>
                              <m:r>
                                <a:rPr lang="en-US" sz="1500" i="1">
                                  <a:solidFill>
                                    <a:srgbClr val="00B050"/>
                                  </a:solidFill>
                                  <a:latin typeface="Cambria Math" panose="02040503050406030204" pitchFamily="18" charset="0"/>
                                </a:rPr>
                                <m:t>𝑡𝑜𝑡𝑎𝑙</m:t>
                              </m:r>
                            </m:sub>
                          </m:sSub>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𝑐𝑜𝑙𝑢𝑚</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𝑛</m:t>
                              </m:r>
                            </m:e>
                            <m:sub>
                              <m:r>
                                <a:rPr lang="en-US" sz="1500" i="1">
                                  <a:solidFill>
                                    <a:srgbClr val="00B050"/>
                                  </a:solidFill>
                                  <a:latin typeface="Cambria Math" panose="02040503050406030204" pitchFamily="18" charset="0"/>
                                </a:rPr>
                                <m:t>𝑡𝑜𝑡𝑎𝑙</m:t>
                              </m:r>
                            </m:sub>
                          </m:sSub>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11" name="TextBox 10">
                <a:extLst>
                  <a:ext uri="{FF2B5EF4-FFF2-40B4-BE49-F238E27FC236}">
                    <a16:creationId xmlns:a16="http://schemas.microsoft.com/office/drawing/2014/main" id="{947628B6-A2F5-418A-A847-1F8459287580}"/>
                  </a:ext>
                </a:extLst>
              </p:cNvPr>
              <p:cNvSpPr txBox="1">
                <a:spLocks noRot="1" noChangeAspect="1" noMove="1" noResize="1" noEditPoints="1" noAdjustHandles="1" noChangeArrowheads="1" noChangeShapeType="1" noTextEdit="1"/>
              </p:cNvSpPr>
              <p:nvPr/>
            </p:nvSpPr>
            <p:spPr>
              <a:xfrm>
                <a:off x="6184232" y="1032465"/>
                <a:ext cx="2755232" cy="530658"/>
              </a:xfrm>
              <a:prstGeom prst="rect">
                <a:avLst/>
              </a:prstGeom>
              <a:blipFill>
                <a:blip r:embed="rId4"/>
                <a:stretch>
                  <a:fillRect/>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0098474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D075C7-CB29-4CB1-80AA-236389651B69}"/>
                  </a:ext>
                </a:extLst>
              </p:cNvPr>
              <p:cNvSpPr>
                <a:spLocks noGrp="1"/>
              </p:cNvSpPr>
              <p:nvPr>
                <p:ph type="title"/>
              </p:nvPr>
            </p:nvSpPr>
            <p:spPr/>
            <p:txBody>
              <a:bodyPr/>
              <a:lstStyle/>
              <a:p>
                <a:r>
                  <a:rPr lang="en-US" dirty="0"/>
                  <a:t>Chi-Square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Example 2</a:t>
                </a:r>
                <a:endParaRPr lang="en-PK" dirty="0"/>
              </a:p>
            </p:txBody>
          </p:sp>
        </mc:Choice>
        <mc:Fallback xmlns="">
          <p:sp>
            <p:nvSpPr>
              <p:cNvPr id="2" name="Title 1">
                <a:extLst>
                  <a:ext uri="{FF2B5EF4-FFF2-40B4-BE49-F238E27FC236}">
                    <a16:creationId xmlns:a16="http://schemas.microsoft.com/office/drawing/2014/main" id="{AAD075C7-CB29-4CB1-80AA-236389651B69}"/>
                  </a:ext>
                </a:extLst>
              </p:cNvPr>
              <p:cNvSpPr>
                <a:spLocks noGrp="1" noRot="1" noChangeAspect="1" noMove="1" noResize="1" noEditPoints="1" noAdjustHandles="1" noChangeArrowheads="1" noChangeShapeType="1" noTextEdit="1"/>
              </p:cNvSpPr>
              <p:nvPr>
                <p:ph type="title"/>
              </p:nvPr>
            </p:nvSpPr>
            <p:spPr>
              <a:blipFill>
                <a:blip r:embed="rId3"/>
                <a:stretch>
                  <a:fillRect l="-2727" b="-33951"/>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FA2A197-5FE4-4DC2-BF29-8FE38ACFD2ED}"/>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119</a:t>
            </a:fld>
            <a:endParaRPr lang="en-US"/>
          </a:p>
        </p:txBody>
      </p:sp>
      <p:graphicFrame>
        <p:nvGraphicFramePr>
          <p:cNvPr id="5" name="Table 5">
            <a:extLst>
              <a:ext uri="{FF2B5EF4-FFF2-40B4-BE49-F238E27FC236}">
                <a16:creationId xmlns:a16="http://schemas.microsoft.com/office/drawing/2014/main" id="{B0AED3DD-CA24-4D3C-87B2-B10FC3B4E7E7}"/>
              </a:ext>
            </a:extLst>
          </p:cNvPr>
          <p:cNvGraphicFramePr>
            <a:graphicFrameLocks/>
          </p:cNvGraphicFramePr>
          <p:nvPr/>
        </p:nvGraphicFramePr>
        <p:xfrm>
          <a:off x="2076641" y="1768548"/>
          <a:ext cx="6550001" cy="1794510"/>
        </p:xfrm>
        <a:graphic>
          <a:graphicData uri="http://schemas.openxmlformats.org/drawingml/2006/table">
            <a:tbl>
              <a:tblPr firstRow="1" bandRow="1">
                <a:tableStyleId>{5940675A-B579-460E-94D1-54222C63F5DA}</a:tableStyleId>
              </a:tblPr>
              <a:tblGrid>
                <a:gridCol w="1217440">
                  <a:extLst>
                    <a:ext uri="{9D8B030D-6E8A-4147-A177-3AD203B41FA5}">
                      <a16:colId xmlns:a16="http://schemas.microsoft.com/office/drawing/2014/main" val="1084151089"/>
                    </a:ext>
                  </a:extLst>
                </a:gridCol>
                <a:gridCol w="1232741">
                  <a:extLst>
                    <a:ext uri="{9D8B030D-6E8A-4147-A177-3AD203B41FA5}">
                      <a16:colId xmlns:a16="http://schemas.microsoft.com/office/drawing/2014/main" val="452378874"/>
                    </a:ext>
                  </a:extLst>
                </a:gridCol>
                <a:gridCol w="1060678">
                  <a:extLst>
                    <a:ext uri="{9D8B030D-6E8A-4147-A177-3AD203B41FA5}">
                      <a16:colId xmlns:a16="http://schemas.microsoft.com/office/drawing/2014/main" val="2141549383"/>
                    </a:ext>
                  </a:extLst>
                </a:gridCol>
                <a:gridCol w="834736">
                  <a:extLst>
                    <a:ext uri="{9D8B030D-6E8A-4147-A177-3AD203B41FA5}">
                      <a16:colId xmlns:a16="http://schemas.microsoft.com/office/drawing/2014/main" val="1951356992"/>
                    </a:ext>
                  </a:extLst>
                </a:gridCol>
                <a:gridCol w="808743">
                  <a:extLst>
                    <a:ext uri="{9D8B030D-6E8A-4147-A177-3AD203B41FA5}">
                      <a16:colId xmlns:a16="http://schemas.microsoft.com/office/drawing/2014/main" val="553798732"/>
                    </a:ext>
                  </a:extLst>
                </a:gridCol>
                <a:gridCol w="826969">
                  <a:extLst>
                    <a:ext uri="{9D8B030D-6E8A-4147-A177-3AD203B41FA5}">
                      <a16:colId xmlns:a16="http://schemas.microsoft.com/office/drawing/2014/main" val="3423720861"/>
                    </a:ext>
                  </a:extLst>
                </a:gridCol>
                <a:gridCol w="568694">
                  <a:extLst>
                    <a:ext uri="{9D8B030D-6E8A-4147-A177-3AD203B41FA5}">
                      <a16:colId xmlns:a16="http://schemas.microsoft.com/office/drawing/2014/main" val="2583937027"/>
                    </a:ext>
                  </a:extLst>
                </a:gridCol>
              </a:tblGrid>
              <a:tr h="388620">
                <a:tc>
                  <a:txBody>
                    <a:bodyPr/>
                    <a:lstStyle/>
                    <a:p>
                      <a:r>
                        <a:rPr lang="en-US" sz="1100" i="1" dirty="0"/>
                        <a:t>Qualification/Marital Status</a:t>
                      </a:r>
                      <a:endParaRPr lang="en-PK" sz="1100" i="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i="1" dirty="0"/>
                        <a:t>Middle School</a:t>
                      </a:r>
                      <a:endParaRPr lang="en-PK" sz="1100" i="1"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100" i="1" dirty="0"/>
                        <a:t>High School</a:t>
                      </a:r>
                      <a:endParaRPr lang="en-PK" sz="1100" i="1" dirty="0"/>
                    </a:p>
                  </a:txBody>
                  <a:tcPr marL="68580" marR="68580" marT="34290" marB="34290"/>
                </a:tc>
                <a:tc>
                  <a:txBody>
                    <a:bodyPr/>
                    <a:lstStyle/>
                    <a:p>
                      <a:r>
                        <a:rPr lang="en-US" sz="1100" i="1" dirty="0"/>
                        <a:t>BS</a:t>
                      </a:r>
                      <a:endParaRPr lang="en-PK" sz="1100" i="1" dirty="0"/>
                    </a:p>
                  </a:txBody>
                  <a:tcPr marL="68580" marR="68580" marT="34290" marB="34290"/>
                </a:tc>
                <a:tc>
                  <a:txBody>
                    <a:bodyPr/>
                    <a:lstStyle/>
                    <a:p>
                      <a:r>
                        <a:rPr lang="en-US" sz="1100" i="1" dirty="0"/>
                        <a:t>MS</a:t>
                      </a:r>
                      <a:endParaRPr lang="en-PK" sz="1100" i="1" dirty="0"/>
                    </a:p>
                  </a:txBody>
                  <a:tcPr marL="68580" marR="68580" marT="34290" marB="34290"/>
                </a:tc>
                <a:tc>
                  <a:txBody>
                    <a:bodyPr/>
                    <a:lstStyle/>
                    <a:p>
                      <a:r>
                        <a:rPr lang="en-US" sz="1100" i="1" dirty="0"/>
                        <a:t>PhD</a:t>
                      </a:r>
                      <a:endParaRPr lang="en-PK" sz="1100" i="1" dirty="0"/>
                    </a:p>
                  </a:txBody>
                  <a:tcPr marL="68580" marR="68580" marT="34290" marB="34290"/>
                </a:tc>
                <a:tc>
                  <a:txBody>
                    <a:bodyPr/>
                    <a:lstStyle/>
                    <a:p>
                      <a:pPr algn="ctr"/>
                      <a:r>
                        <a:rPr lang="en-US" sz="1100" b="1" dirty="0"/>
                        <a:t>Total</a:t>
                      </a:r>
                      <a:endParaRPr lang="en-PK" sz="1100" b="1" dirty="0"/>
                    </a:p>
                  </a:txBody>
                  <a:tcPr marL="68580" marR="68580" marT="34290" marB="34290"/>
                </a:tc>
                <a:extLst>
                  <a:ext uri="{0D108BD9-81ED-4DB2-BD59-A6C34878D82A}">
                    <a16:rowId xmlns:a16="http://schemas.microsoft.com/office/drawing/2014/main" val="3411972827"/>
                  </a:ext>
                </a:extLst>
              </a:tr>
              <a:tr h="278130">
                <a:tc>
                  <a:txBody>
                    <a:bodyPr/>
                    <a:lstStyle/>
                    <a:p>
                      <a:r>
                        <a:rPr lang="en-US" sz="1100" i="1" dirty="0"/>
                        <a:t>Never Married</a:t>
                      </a:r>
                      <a:endParaRPr lang="en-PK" sz="1100" i="1"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100" dirty="0"/>
                        <a:t>18 (11.7)</a:t>
                      </a:r>
                      <a:endParaRPr lang="en-PK" sz="1100" dirty="0"/>
                    </a:p>
                  </a:txBody>
                  <a:tcPr marL="68580" marR="68580" marT="34290" marB="34290"/>
                </a:tc>
                <a:tc>
                  <a:txBody>
                    <a:bodyPr/>
                    <a:lstStyle/>
                    <a:p>
                      <a:r>
                        <a:rPr lang="en-US" sz="1100" dirty="0"/>
                        <a:t>36 (27)</a:t>
                      </a:r>
                      <a:endParaRPr lang="en-PK" sz="1100" dirty="0"/>
                    </a:p>
                  </a:txBody>
                  <a:tcPr marL="68580" marR="68580" marT="34290" marB="34290"/>
                </a:tc>
                <a:tc>
                  <a:txBody>
                    <a:bodyPr/>
                    <a:lstStyle/>
                    <a:p>
                      <a:r>
                        <a:rPr lang="en-US" sz="1100" dirty="0"/>
                        <a:t>21 (25.2)</a:t>
                      </a:r>
                      <a:endParaRPr lang="en-PK" sz="1100" dirty="0"/>
                    </a:p>
                  </a:txBody>
                  <a:tcPr marL="68580" marR="68580" marT="34290" marB="34290"/>
                </a:tc>
                <a:tc>
                  <a:txBody>
                    <a:bodyPr/>
                    <a:lstStyle/>
                    <a:p>
                      <a:r>
                        <a:rPr lang="en-US" sz="1100" dirty="0"/>
                        <a:t>9 (16.2)</a:t>
                      </a:r>
                      <a:endParaRPr lang="en-PK" sz="1100" dirty="0"/>
                    </a:p>
                  </a:txBody>
                  <a:tcPr marL="68580" marR="68580" marT="34290" marB="34290"/>
                </a:tc>
                <a:tc>
                  <a:txBody>
                    <a:bodyPr/>
                    <a:lstStyle/>
                    <a:p>
                      <a:r>
                        <a:rPr lang="en-US" sz="1100" dirty="0"/>
                        <a:t>6 (9.9)</a:t>
                      </a:r>
                      <a:endParaRPr lang="en-PK" sz="1100" dirty="0"/>
                    </a:p>
                  </a:txBody>
                  <a:tcPr marL="68580" marR="68580" marT="34290" marB="34290"/>
                </a:tc>
                <a:tc>
                  <a:txBody>
                    <a:bodyPr/>
                    <a:lstStyle/>
                    <a:p>
                      <a:r>
                        <a:rPr lang="en-US" sz="1100" b="1" dirty="0"/>
                        <a:t>90</a:t>
                      </a:r>
                      <a:endParaRPr lang="en-PK" sz="1100" b="1" dirty="0"/>
                    </a:p>
                  </a:txBody>
                  <a:tcPr marL="68580" marR="68580" marT="34290" marB="34290"/>
                </a:tc>
                <a:extLst>
                  <a:ext uri="{0D108BD9-81ED-4DB2-BD59-A6C34878D82A}">
                    <a16:rowId xmlns:a16="http://schemas.microsoft.com/office/drawing/2014/main" val="3492535826"/>
                  </a:ext>
                </a:extLst>
              </a:tr>
              <a:tr h="278130">
                <a:tc>
                  <a:txBody>
                    <a:bodyPr/>
                    <a:lstStyle/>
                    <a:p>
                      <a:r>
                        <a:rPr lang="en-US" sz="1100" i="1" dirty="0"/>
                        <a:t>Married</a:t>
                      </a:r>
                      <a:endParaRPr lang="en-PK" sz="1100" i="1" dirty="0"/>
                    </a:p>
                  </a:txBody>
                  <a:tcPr marL="68580" marR="68580" marT="34290" marB="34290"/>
                </a:tc>
                <a:tc>
                  <a:txBody>
                    <a:bodyPr/>
                    <a:lstStyle/>
                    <a:p>
                      <a:r>
                        <a:rPr lang="en-US" sz="1100" dirty="0"/>
                        <a:t>12 (19.5)</a:t>
                      </a:r>
                      <a:endParaRPr lang="en-PK" sz="1100" dirty="0"/>
                    </a:p>
                  </a:txBody>
                  <a:tcPr marL="68580" marR="68580" marT="34290" marB="34290"/>
                </a:tc>
                <a:tc>
                  <a:txBody>
                    <a:bodyPr/>
                    <a:lstStyle/>
                    <a:p>
                      <a:r>
                        <a:rPr lang="en-US" sz="1100" dirty="0"/>
                        <a:t>36 (45)</a:t>
                      </a:r>
                      <a:endParaRPr lang="en-PK" sz="1100" dirty="0"/>
                    </a:p>
                  </a:txBody>
                  <a:tcPr marL="68580" marR="68580" marT="34290" marB="34290"/>
                </a:tc>
                <a:tc>
                  <a:txBody>
                    <a:bodyPr/>
                    <a:lstStyle/>
                    <a:p>
                      <a:r>
                        <a:rPr lang="en-US" sz="1100" dirty="0"/>
                        <a:t>45 (42)</a:t>
                      </a:r>
                      <a:endParaRPr lang="en-PK" sz="1100" dirty="0"/>
                    </a:p>
                  </a:txBody>
                  <a:tcPr marL="68580" marR="68580" marT="34290" marB="34290"/>
                </a:tc>
                <a:tc>
                  <a:txBody>
                    <a:bodyPr/>
                    <a:lstStyle/>
                    <a:p>
                      <a:r>
                        <a:rPr lang="en-US" sz="1100" dirty="0"/>
                        <a:t>36 (27)</a:t>
                      </a:r>
                      <a:endParaRPr lang="en-PK" sz="1100" dirty="0"/>
                    </a:p>
                  </a:txBody>
                  <a:tcPr marL="68580" marR="68580" marT="34290" marB="34290"/>
                </a:tc>
                <a:tc>
                  <a:txBody>
                    <a:bodyPr/>
                    <a:lstStyle/>
                    <a:p>
                      <a:r>
                        <a:rPr lang="en-US" sz="1100" dirty="0"/>
                        <a:t>21 (16.5)</a:t>
                      </a:r>
                      <a:endParaRPr lang="en-PK" sz="1100" dirty="0"/>
                    </a:p>
                  </a:txBody>
                  <a:tcPr marL="68580" marR="68580" marT="34290" marB="34290"/>
                </a:tc>
                <a:tc>
                  <a:txBody>
                    <a:bodyPr/>
                    <a:lstStyle/>
                    <a:p>
                      <a:r>
                        <a:rPr lang="en-US" sz="1100" b="1" dirty="0"/>
                        <a:t>150</a:t>
                      </a:r>
                      <a:endParaRPr lang="en-PK" sz="1100" b="1" dirty="0"/>
                    </a:p>
                  </a:txBody>
                  <a:tcPr marL="68580" marR="68580" marT="34290" marB="34290"/>
                </a:tc>
                <a:extLst>
                  <a:ext uri="{0D108BD9-81ED-4DB2-BD59-A6C34878D82A}">
                    <a16:rowId xmlns:a16="http://schemas.microsoft.com/office/drawing/2014/main" val="1497029358"/>
                  </a:ext>
                </a:extLst>
              </a:tr>
              <a:tr h="278130">
                <a:tc>
                  <a:txBody>
                    <a:bodyPr/>
                    <a:lstStyle/>
                    <a:p>
                      <a:r>
                        <a:rPr lang="en-US" sz="1100" i="1" dirty="0"/>
                        <a:t>Divorced</a:t>
                      </a:r>
                      <a:endParaRPr lang="en-PK" sz="1100" i="1" dirty="0"/>
                    </a:p>
                  </a:txBody>
                  <a:tcPr marL="68580" marR="68580" marT="34290" marB="34290"/>
                </a:tc>
                <a:tc>
                  <a:txBody>
                    <a:bodyPr/>
                    <a:lstStyle/>
                    <a:p>
                      <a:r>
                        <a:rPr lang="en-US" sz="1100" dirty="0"/>
                        <a:t>6 (3.9)</a:t>
                      </a:r>
                      <a:endParaRPr lang="en-PK" sz="1100" dirty="0"/>
                    </a:p>
                  </a:txBody>
                  <a:tcPr marL="68580" marR="68580" marT="34290" marB="34290"/>
                </a:tc>
                <a:tc>
                  <a:txBody>
                    <a:bodyPr/>
                    <a:lstStyle/>
                    <a:p>
                      <a:r>
                        <a:rPr lang="en-US" sz="1100" dirty="0"/>
                        <a:t>9 (9)</a:t>
                      </a:r>
                      <a:endParaRPr lang="en-PK" sz="1100" dirty="0"/>
                    </a:p>
                  </a:txBody>
                  <a:tcPr marL="68580" marR="68580" marT="34290" marB="34290"/>
                </a:tc>
                <a:tc>
                  <a:txBody>
                    <a:bodyPr/>
                    <a:lstStyle/>
                    <a:p>
                      <a:r>
                        <a:rPr lang="en-US" sz="1100" dirty="0"/>
                        <a:t>9 (8.4)</a:t>
                      </a:r>
                      <a:endParaRPr lang="en-PK" sz="1100" dirty="0"/>
                    </a:p>
                  </a:txBody>
                  <a:tcPr marL="68580" marR="68580" marT="34290" marB="34290"/>
                </a:tc>
                <a:tc>
                  <a:txBody>
                    <a:bodyPr/>
                    <a:lstStyle/>
                    <a:p>
                      <a:r>
                        <a:rPr lang="en-US" sz="1100" dirty="0"/>
                        <a:t>3 (5.4)</a:t>
                      </a:r>
                      <a:endParaRPr lang="en-PK" sz="1100" dirty="0"/>
                    </a:p>
                  </a:txBody>
                  <a:tcPr marL="68580" marR="68580" marT="34290" marB="34290"/>
                </a:tc>
                <a:tc>
                  <a:txBody>
                    <a:bodyPr/>
                    <a:lstStyle/>
                    <a:p>
                      <a:r>
                        <a:rPr lang="en-US" sz="1100" dirty="0"/>
                        <a:t>3 (3.3)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741363453"/>
                  </a:ext>
                </a:extLst>
              </a:tr>
              <a:tr h="278130">
                <a:tc>
                  <a:txBody>
                    <a:bodyPr/>
                    <a:lstStyle/>
                    <a:p>
                      <a:r>
                        <a:rPr lang="en-US" sz="1100" i="1" dirty="0"/>
                        <a:t>Widowed</a:t>
                      </a:r>
                      <a:endParaRPr lang="en-PK" sz="1100" i="1" dirty="0"/>
                    </a:p>
                  </a:txBody>
                  <a:tcPr marL="68580" marR="68580" marT="34290" marB="34290"/>
                </a:tc>
                <a:tc>
                  <a:txBody>
                    <a:bodyPr/>
                    <a:lstStyle/>
                    <a:p>
                      <a:r>
                        <a:rPr lang="en-US" sz="1100" dirty="0"/>
                        <a:t>3 (3.9)</a:t>
                      </a:r>
                      <a:endParaRPr lang="en-PK" sz="1100" dirty="0"/>
                    </a:p>
                  </a:txBody>
                  <a:tcPr marL="68580" marR="68580" marT="34290" marB="34290"/>
                </a:tc>
                <a:tc>
                  <a:txBody>
                    <a:bodyPr/>
                    <a:lstStyle/>
                    <a:p>
                      <a:r>
                        <a:rPr lang="en-US" sz="1100" dirty="0"/>
                        <a:t>9 (9)</a:t>
                      </a:r>
                      <a:endParaRPr lang="en-PK" sz="1100" dirty="0"/>
                    </a:p>
                  </a:txBody>
                  <a:tcPr marL="68580" marR="68580" marT="34290" marB="34290"/>
                </a:tc>
                <a:tc>
                  <a:txBody>
                    <a:bodyPr/>
                    <a:lstStyle/>
                    <a:p>
                      <a:r>
                        <a:rPr lang="en-US" sz="1100" dirty="0"/>
                        <a:t>9 (8.4)</a:t>
                      </a:r>
                      <a:endParaRPr lang="en-PK" sz="1100" dirty="0"/>
                    </a:p>
                  </a:txBody>
                  <a:tcPr marL="68580" marR="68580" marT="34290" marB="34290"/>
                </a:tc>
                <a:tc>
                  <a:txBody>
                    <a:bodyPr/>
                    <a:lstStyle/>
                    <a:p>
                      <a:r>
                        <a:rPr lang="en-US" sz="1100" dirty="0"/>
                        <a:t>6 (5.4)</a:t>
                      </a:r>
                      <a:endParaRPr lang="en-PK" sz="1100" dirty="0"/>
                    </a:p>
                  </a:txBody>
                  <a:tcPr marL="68580" marR="68580" marT="34290" marB="34290"/>
                </a:tc>
                <a:tc>
                  <a:txBody>
                    <a:bodyPr/>
                    <a:lstStyle/>
                    <a:p>
                      <a:r>
                        <a:rPr lang="en-US" sz="1100" dirty="0"/>
                        <a:t>3 (3.3)</a:t>
                      </a:r>
                      <a:endParaRPr lang="en-PK" sz="1100" dirty="0"/>
                    </a:p>
                  </a:txBody>
                  <a:tcPr marL="68580" marR="68580" marT="34290" marB="34290"/>
                </a:tc>
                <a:tc>
                  <a:txBody>
                    <a:bodyPr/>
                    <a:lstStyle/>
                    <a:p>
                      <a:r>
                        <a:rPr lang="en-US" sz="1100" b="1" dirty="0"/>
                        <a:t>30</a:t>
                      </a:r>
                      <a:endParaRPr lang="en-PK" sz="1100" b="1" dirty="0"/>
                    </a:p>
                  </a:txBody>
                  <a:tcPr marL="68580" marR="68580" marT="34290" marB="34290"/>
                </a:tc>
                <a:extLst>
                  <a:ext uri="{0D108BD9-81ED-4DB2-BD59-A6C34878D82A}">
                    <a16:rowId xmlns:a16="http://schemas.microsoft.com/office/drawing/2014/main" val="310011241"/>
                  </a:ext>
                </a:extLst>
              </a:tr>
              <a:tr h="278130">
                <a:tc>
                  <a:txBody>
                    <a:bodyPr/>
                    <a:lstStyle/>
                    <a:p>
                      <a:r>
                        <a:rPr lang="en-US" sz="1100" b="1" dirty="0"/>
                        <a:t>Total</a:t>
                      </a:r>
                      <a:endParaRPr lang="en-PK" sz="1100" b="1" dirty="0"/>
                    </a:p>
                  </a:txBody>
                  <a:tcPr marL="68580" marR="68580" marT="34290" marB="34290"/>
                </a:tc>
                <a:tc>
                  <a:txBody>
                    <a:bodyPr/>
                    <a:lstStyle/>
                    <a:p>
                      <a:r>
                        <a:rPr lang="en-US" sz="1100" b="1" dirty="0"/>
                        <a:t>39</a:t>
                      </a:r>
                      <a:endParaRPr lang="en-PK" sz="1100" b="1" dirty="0"/>
                    </a:p>
                  </a:txBody>
                  <a:tcPr marL="68580" marR="68580" marT="34290" marB="34290"/>
                </a:tc>
                <a:tc>
                  <a:txBody>
                    <a:bodyPr/>
                    <a:lstStyle/>
                    <a:p>
                      <a:r>
                        <a:rPr lang="en-US" sz="1100" b="1" dirty="0"/>
                        <a:t>90</a:t>
                      </a:r>
                      <a:endParaRPr lang="en-PK" sz="1100" b="1" dirty="0"/>
                    </a:p>
                  </a:txBody>
                  <a:tcPr marL="68580" marR="68580" marT="34290" marB="34290"/>
                </a:tc>
                <a:tc>
                  <a:txBody>
                    <a:bodyPr/>
                    <a:lstStyle/>
                    <a:p>
                      <a:r>
                        <a:rPr lang="en-US" sz="1100" b="1" dirty="0"/>
                        <a:t>84</a:t>
                      </a:r>
                      <a:endParaRPr lang="en-PK" sz="1100" b="1" dirty="0"/>
                    </a:p>
                  </a:txBody>
                  <a:tcPr marL="68580" marR="68580" marT="34290" marB="34290"/>
                </a:tc>
                <a:tc>
                  <a:txBody>
                    <a:bodyPr/>
                    <a:lstStyle/>
                    <a:p>
                      <a:r>
                        <a:rPr lang="en-US" sz="1100" b="1" dirty="0"/>
                        <a:t>54</a:t>
                      </a:r>
                      <a:endParaRPr lang="en-PK" sz="1100" b="1" dirty="0"/>
                    </a:p>
                  </a:txBody>
                  <a:tcPr marL="68580" marR="68580" marT="34290" marB="34290"/>
                </a:tc>
                <a:tc>
                  <a:txBody>
                    <a:bodyPr/>
                    <a:lstStyle/>
                    <a:p>
                      <a:r>
                        <a:rPr lang="en-US" sz="1100" b="1" dirty="0"/>
                        <a:t>33</a:t>
                      </a:r>
                      <a:endParaRPr lang="en-PK" sz="1100" b="1" dirty="0"/>
                    </a:p>
                  </a:txBody>
                  <a:tcPr marL="68580" marR="68580" marT="34290" marB="34290"/>
                </a:tc>
                <a:tc>
                  <a:txBody>
                    <a:bodyPr/>
                    <a:lstStyle/>
                    <a:p>
                      <a:r>
                        <a:rPr lang="en-US" sz="1100" b="1" dirty="0"/>
                        <a:t>300</a:t>
                      </a:r>
                      <a:endParaRPr lang="en-PK" sz="1100" b="1" dirty="0"/>
                    </a:p>
                  </a:txBody>
                  <a:tcPr marL="68580" marR="68580" marT="34290" marB="34290"/>
                </a:tc>
                <a:extLst>
                  <a:ext uri="{0D108BD9-81ED-4DB2-BD59-A6C34878D82A}">
                    <a16:rowId xmlns:a16="http://schemas.microsoft.com/office/drawing/2014/main" val="3684286023"/>
                  </a:ext>
                </a:extLst>
              </a:tr>
            </a:tbl>
          </a:graphicData>
        </a:graphic>
      </p:graphicFrame>
      <p:sp>
        <p:nvSpPr>
          <p:cNvPr id="6" name="TextBox 5">
            <a:extLst>
              <a:ext uri="{FF2B5EF4-FFF2-40B4-BE49-F238E27FC236}">
                <a16:creationId xmlns:a16="http://schemas.microsoft.com/office/drawing/2014/main" id="{A4FEC75A-DB38-45BF-A9AF-6ED2DC6C93A5}"/>
              </a:ext>
            </a:extLst>
          </p:cNvPr>
          <p:cNvSpPr txBox="1"/>
          <p:nvPr/>
        </p:nvSpPr>
        <p:spPr>
          <a:xfrm>
            <a:off x="84221" y="5702089"/>
            <a:ext cx="2598821" cy="300082"/>
          </a:xfrm>
          <a:prstGeom prst="rect">
            <a:avLst/>
          </a:prstGeom>
          <a:noFill/>
        </p:spPr>
        <p:txBody>
          <a:bodyPr wrap="square" rtlCol="0">
            <a:spAutoFit/>
          </a:bodyPr>
          <a:lstStyle/>
          <a:p>
            <a:r>
              <a:rPr lang="en-US" sz="1350" dirty="0"/>
              <a:t>Credit: Vectors Academy</a:t>
            </a:r>
            <a:endParaRPr lang="en-PK" sz="1350" dirty="0"/>
          </a:p>
        </p:txBody>
      </p:sp>
      <p:sp>
        <p:nvSpPr>
          <p:cNvPr id="8" name="TextBox 7">
            <a:extLst>
              <a:ext uri="{FF2B5EF4-FFF2-40B4-BE49-F238E27FC236}">
                <a16:creationId xmlns:a16="http://schemas.microsoft.com/office/drawing/2014/main" id="{858B7BD0-7866-4690-BBFA-5BF7F7E2FE73}"/>
              </a:ext>
            </a:extLst>
          </p:cNvPr>
          <p:cNvSpPr txBox="1"/>
          <p:nvPr/>
        </p:nvSpPr>
        <p:spPr>
          <a:xfrm>
            <a:off x="84221" y="2341797"/>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Observed Values</a:t>
            </a:r>
            <a:endParaRPr lang="en-PK" b="1" dirty="0">
              <a:solidFill>
                <a:srgbClr val="00B050"/>
              </a:solidFill>
            </a:endParaRPr>
          </a:p>
        </p:txBody>
      </p:sp>
      <p:sp>
        <p:nvSpPr>
          <p:cNvPr id="10" name="TextBox 9">
            <a:extLst>
              <a:ext uri="{FF2B5EF4-FFF2-40B4-BE49-F238E27FC236}">
                <a16:creationId xmlns:a16="http://schemas.microsoft.com/office/drawing/2014/main" id="{9341A106-F9F3-4768-9480-E7C23DA2693C}"/>
              </a:ext>
            </a:extLst>
          </p:cNvPr>
          <p:cNvSpPr txBox="1"/>
          <p:nvPr/>
        </p:nvSpPr>
        <p:spPr>
          <a:xfrm>
            <a:off x="84221" y="2798359"/>
            <a:ext cx="1888958" cy="646331"/>
          </a:xfrm>
          <a:prstGeom prst="rect">
            <a:avLst/>
          </a:prstGeom>
          <a:noFill/>
          <a:ln>
            <a:solidFill>
              <a:schemeClr val="accent1"/>
            </a:solidFill>
          </a:ln>
        </p:spPr>
        <p:txBody>
          <a:bodyPr wrap="square" rtlCol="0">
            <a:spAutoFit/>
          </a:bodyPr>
          <a:lstStyle/>
          <a:p>
            <a:pPr algn="ctr"/>
            <a:r>
              <a:rPr lang="en-US" b="1" dirty="0">
                <a:solidFill>
                  <a:srgbClr val="00B050"/>
                </a:solidFill>
              </a:rPr>
              <a:t>(Expected Values)</a:t>
            </a:r>
            <a:endParaRPr lang="en-PK" b="1" dirty="0">
              <a:solidFill>
                <a:srgbClr val="00B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7628B6-A2F5-418A-A847-1F8459287580}"/>
                  </a:ext>
                </a:extLst>
              </p:cNvPr>
              <p:cNvSpPr txBox="1"/>
              <p:nvPr/>
            </p:nvSpPr>
            <p:spPr>
              <a:xfrm>
                <a:off x="6184232" y="1032465"/>
                <a:ext cx="2755232" cy="53065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𝑒</m:t>
                          </m:r>
                        </m:e>
                        <m:sub>
                          <m:r>
                            <a:rPr lang="en-US" sz="1500" i="1">
                              <a:solidFill>
                                <a:srgbClr val="00B050"/>
                              </a:solidFill>
                              <a:latin typeface="Cambria Math" panose="02040503050406030204" pitchFamily="18" charset="0"/>
                            </a:rPr>
                            <m:t>11</m:t>
                          </m:r>
                        </m:sub>
                      </m:sSub>
                      <m:r>
                        <a:rPr lang="en-US" sz="1500" i="1">
                          <a:solidFill>
                            <a:srgbClr val="00B050"/>
                          </a:solidFill>
                          <a:latin typeface="Cambria Math" panose="02040503050406030204" pitchFamily="18" charset="0"/>
                        </a:rPr>
                        <m:t>=</m:t>
                      </m:r>
                      <m:f>
                        <m:fPr>
                          <m:ctrlPr>
                            <a:rPr lang="en-US" sz="1500" i="1">
                              <a:solidFill>
                                <a:srgbClr val="00B050"/>
                              </a:solidFill>
                              <a:latin typeface="Cambria Math" panose="02040503050406030204" pitchFamily="18" charset="0"/>
                            </a:rPr>
                          </m:ctrlPr>
                        </m:fPr>
                        <m:num>
                          <m:r>
                            <a:rPr lang="en-US" sz="1500" i="1">
                              <a:solidFill>
                                <a:srgbClr val="00B050"/>
                              </a:solidFill>
                              <a:latin typeface="Cambria Math" panose="02040503050406030204" pitchFamily="18" charset="0"/>
                            </a:rPr>
                            <m:t>𝑟𝑜</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𝑤</m:t>
                              </m:r>
                            </m:e>
                            <m:sub>
                              <m:r>
                                <a:rPr lang="en-US" sz="1500" i="1">
                                  <a:solidFill>
                                    <a:srgbClr val="00B050"/>
                                  </a:solidFill>
                                  <a:latin typeface="Cambria Math" panose="02040503050406030204" pitchFamily="18" charset="0"/>
                                </a:rPr>
                                <m:t>𝑡𝑜𝑡𝑎𝑙</m:t>
                              </m:r>
                            </m:sub>
                          </m:sSub>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𝑐𝑜𝑙𝑢𝑚</m:t>
                          </m:r>
                          <m:sSub>
                            <m:sSubPr>
                              <m:ctrlPr>
                                <a:rPr lang="en-US" sz="1500" i="1">
                                  <a:solidFill>
                                    <a:srgbClr val="00B050"/>
                                  </a:solidFill>
                                  <a:latin typeface="Cambria Math" panose="02040503050406030204" pitchFamily="18" charset="0"/>
                                </a:rPr>
                              </m:ctrlPr>
                            </m:sSubPr>
                            <m:e>
                              <m:r>
                                <a:rPr lang="en-US" sz="1500" i="1">
                                  <a:solidFill>
                                    <a:srgbClr val="00B050"/>
                                  </a:solidFill>
                                  <a:latin typeface="Cambria Math" panose="02040503050406030204" pitchFamily="18" charset="0"/>
                                </a:rPr>
                                <m:t>𝑛</m:t>
                              </m:r>
                            </m:e>
                            <m:sub>
                              <m:r>
                                <a:rPr lang="en-US" sz="1500" i="1">
                                  <a:solidFill>
                                    <a:srgbClr val="00B050"/>
                                  </a:solidFill>
                                  <a:latin typeface="Cambria Math" panose="02040503050406030204" pitchFamily="18" charset="0"/>
                                </a:rPr>
                                <m:t>𝑡𝑜𝑡𝑎𝑙</m:t>
                              </m:r>
                            </m:sub>
                          </m:sSub>
                        </m:num>
                        <m:den>
                          <m:r>
                            <a:rPr lang="en-US" sz="1500" i="1">
                              <a:solidFill>
                                <a:srgbClr val="00B050"/>
                              </a:solidFill>
                              <a:latin typeface="Cambria Math" panose="02040503050406030204" pitchFamily="18" charset="0"/>
                            </a:rPr>
                            <m:t>𝑛</m:t>
                          </m:r>
                        </m:den>
                      </m:f>
                    </m:oMath>
                  </m:oMathPara>
                </a14:m>
                <a:endParaRPr lang="en-PK" sz="1500" dirty="0">
                  <a:solidFill>
                    <a:srgbClr val="00B050"/>
                  </a:solidFill>
                </a:endParaRPr>
              </a:p>
            </p:txBody>
          </p:sp>
        </mc:Choice>
        <mc:Fallback xmlns="">
          <p:sp>
            <p:nvSpPr>
              <p:cNvPr id="11" name="TextBox 10">
                <a:extLst>
                  <a:ext uri="{FF2B5EF4-FFF2-40B4-BE49-F238E27FC236}">
                    <a16:creationId xmlns:a16="http://schemas.microsoft.com/office/drawing/2014/main" id="{947628B6-A2F5-418A-A847-1F8459287580}"/>
                  </a:ext>
                </a:extLst>
              </p:cNvPr>
              <p:cNvSpPr txBox="1">
                <a:spLocks noRot="1" noChangeAspect="1" noMove="1" noResize="1" noEditPoints="1" noAdjustHandles="1" noChangeArrowheads="1" noChangeShapeType="1" noTextEdit="1"/>
              </p:cNvSpPr>
              <p:nvPr/>
            </p:nvSpPr>
            <p:spPr>
              <a:xfrm>
                <a:off x="6184232" y="1032465"/>
                <a:ext cx="2755232" cy="530658"/>
              </a:xfrm>
              <a:prstGeom prst="rect">
                <a:avLst/>
              </a:prstGeom>
              <a:blipFill>
                <a:blip r:embed="rId4"/>
                <a:stretch>
                  <a:fillRect/>
                </a:stretch>
              </a:blipFill>
              <a:ln>
                <a:solidFill>
                  <a:schemeClr val="accent1"/>
                </a:solidFill>
              </a:ln>
            </p:spPr>
            <p:txBody>
              <a:bodyPr/>
              <a:lstStyle/>
              <a:p>
                <a:r>
                  <a:rPr lang="en-PK">
                    <a:noFill/>
                  </a:rPr>
                  <a:t> </a:t>
                </a:r>
              </a:p>
            </p:txBody>
          </p:sp>
        </mc:Fallback>
      </mc:AlternateContent>
      <p:graphicFrame>
        <p:nvGraphicFramePr>
          <p:cNvPr id="12" name="Object 4">
            <a:extLst>
              <a:ext uri="{FF2B5EF4-FFF2-40B4-BE49-F238E27FC236}">
                <a16:creationId xmlns:a16="http://schemas.microsoft.com/office/drawing/2014/main" id="{84D22F74-4FE6-40C6-AA96-E7C80B905404}"/>
              </a:ext>
            </a:extLst>
          </p:cNvPr>
          <p:cNvGraphicFramePr>
            <a:graphicFrameLocks noChangeAspect="1"/>
          </p:cNvGraphicFramePr>
          <p:nvPr/>
        </p:nvGraphicFramePr>
        <p:xfrm>
          <a:off x="312820" y="3741561"/>
          <a:ext cx="2598821" cy="578828"/>
        </p:xfrm>
        <a:graphic>
          <a:graphicData uri="http://schemas.openxmlformats.org/presentationml/2006/ole">
            <mc:AlternateContent xmlns:mc="http://schemas.openxmlformats.org/markup-compatibility/2006">
              <mc:Choice xmlns:v="urn:schemas-microsoft-com:vml" Requires="v">
                <p:oleObj name="Equation" r:id="rId5" imgW="2057400" imgH="444500" progId="Equation.3">
                  <p:embed/>
                </p:oleObj>
              </mc:Choice>
              <mc:Fallback>
                <p:oleObj name="Equation" r:id="rId5" imgW="2057400" imgH="444500" progId="Equation.3">
                  <p:embed/>
                  <p:pic>
                    <p:nvPicPr>
                      <p:cNvPr id="12" name="Object 4">
                        <a:extLst>
                          <a:ext uri="{FF2B5EF4-FFF2-40B4-BE49-F238E27FC236}">
                            <a16:creationId xmlns:a16="http://schemas.microsoft.com/office/drawing/2014/main" id="{84D22F74-4FE6-40C6-AA96-E7C80B9054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20" y="3741561"/>
                        <a:ext cx="2598821" cy="57882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EF5886-FD6D-4187-BA5F-D42C2F321E5D}"/>
                  </a:ext>
                </a:extLst>
              </p:cNvPr>
              <p:cNvSpPr txBox="1"/>
              <p:nvPr/>
            </p:nvSpPr>
            <p:spPr>
              <a:xfrm>
                <a:off x="3194384" y="3770220"/>
                <a:ext cx="1907006" cy="4616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𝜒</m:t>
                          </m:r>
                        </m:e>
                        <m:sup>
                          <m:r>
                            <a:rPr lang="en-US" sz="2400" i="1">
                              <a:solidFill>
                                <a:srgbClr val="00B050"/>
                              </a:solidFill>
                              <a:latin typeface="Cambria Math" panose="02040503050406030204" pitchFamily="18" charset="0"/>
                            </a:rPr>
                            <m:t>2</m:t>
                          </m:r>
                        </m:sup>
                      </m:sSup>
                      <m:r>
                        <a:rPr lang="en-US" sz="2400" i="1">
                          <a:solidFill>
                            <a:srgbClr val="00B050"/>
                          </a:solidFill>
                          <a:latin typeface="Cambria Math" panose="02040503050406030204" pitchFamily="18" charset="0"/>
                        </a:rPr>
                        <m:t>=23.57</m:t>
                      </m:r>
                    </m:oMath>
                  </m:oMathPara>
                </a14:m>
                <a:endParaRPr lang="en-PK" sz="2400" dirty="0">
                  <a:solidFill>
                    <a:srgbClr val="00B050"/>
                  </a:solidFill>
                </a:endParaRPr>
              </a:p>
            </p:txBody>
          </p:sp>
        </mc:Choice>
        <mc:Fallback xmlns="">
          <p:sp>
            <p:nvSpPr>
              <p:cNvPr id="13" name="TextBox 12">
                <a:extLst>
                  <a:ext uri="{FF2B5EF4-FFF2-40B4-BE49-F238E27FC236}">
                    <a16:creationId xmlns:a16="http://schemas.microsoft.com/office/drawing/2014/main" id="{E6EF5886-FD6D-4187-BA5F-D42C2F321E5D}"/>
                  </a:ext>
                </a:extLst>
              </p:cNvPr>
              <p:cNvSpPr txBox="1">
                <a:spLocks noRot="1" noChangeAspect="1" noMove="1" noResize="1" noEditPoints="1" noAdjustHandles="1" noChangeArrowheads="1" noChangeShapeType="1" noTextEdit="1"/>
              </p:cNvSpPr>
              <p:nvPr/>
            </p:nvSpPr>
            <p:spPr>
              <a:xfrm>
                <a:off x="3194384" y="3770220"/>
                <a:ext cx="1907006" cy="461665"/>
              </a:xfrm>
              <a:prstGeom prst="rect">
                <a:avLst/>
              </a:prstGeom>
              <a:blipFill>
                <a:blip r:embed="rId7"/>
                <a:stretch>
                  <a:fillRect b="-7895"/>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05FECF-E734-4D4B-9450-683C0DB950CB}"/>
                  </a:ext>
                </a:extLst>
              </p:cNvPr>
              <p:cNvSpPr txBox="1"/>
              <p:nvPr/>
            </p:nvSpPr>
            <p:spPr>
              <a:xfrm>
                <a:off x="132347" y="4422691"/>
                <a:ext cx="4587041"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solidFill>
                            <a:srgbClr val="00B050"/>
                          </a:solidFill>
                          <a:latin typeface="Cambria Math" panose="02040503050406030204" pitchFamily="18" charset="0"/>
                        </a:rPr>
                        <m:t>𝐷𝑒𝑔𝑟𝑒𝑒</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𝑜𝑓</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𝐹𝑟𝑒𝑒𝑑𝑜𝑚</m:t>
                      </m:r>
                      <m:r>
                        <a:rPr lang="en-US" sz="1500" i="1">
                          <a:solidFill>
                            <a:srgbClr val="00B050"/>
                          </a:solidFill>
                          <a:latin typeface="Cambria Math" panose="02040503050406030204" pitchFamily="18" charset="0"/>
                        </a:rPr>
                        <m:t>=</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𝑐𝑜𝑙𝑢𝑚𝑛𝑠</m:t>
                          </m:r>
                          <m:r>
                            <a:rPr lang="en-US" sz="1500" i="1">
                              <a:solidFill>
                                <a:srgbClr val="00B050"/>
                              </a:solidFill>
                              <a:latin typeface="Cambria Math" panose="02040503050406030204" pitchFamily="18" charset="0"/>
                            </a:rPr>
                            <m:t>−1</m:t>
                          </m:r>
                        </m:e>
                      </m:d>
                      <m:r>
                        <a:rPr lang="en-US" sz="1500" i="1">
                          <a:solidFill>
                            <a:srgbClr val="00B050"/>
                          </a:solidFill>
                          <a:latin typeface="Cambria Math" panose="02040503050406030204" pitchFamily="18" charset="0"/>
                        </a:rPr>
                        <m:t>×(</m:t>
                      </m:r>
                      <m:r>
                        <a:rPr lang="en-US" sz="1500" i="1">
                          <a:solidFill>
                            <a:srgbClr val="00B050"/>
                          </a:solidFill>
                          <a:latin typeface="Cambria Math" panose="02040503050406030204" pitchFamily="18" charset="0"/>
                        </a:rPr>
                        <m:t>𝑟𝑜𝑤𝑠</m:t>
                      </m:r>
                      <m:r>
                        <a:rPr lang="en-US" sz="1500" i="1">
                          <a:solidFill>
                            <a:srgbClr val="00B050"/>
                          </a:solidFill>
                          <a:latin typeface="Cambria Math" panose="02040503050406030204" pitchFamily="18" charset="0"/>
                        </a:rPr>
                        <m:t>−1)</m:t>
                      </m:r>
                    </m:oMath>
                  </m:oMathPara>
                </a14:m>
                <a:endParaRPr lang="en-PK" sz="1500" dirty="0">
                  <a:solidFill>
                    <a:srgbClr val="00B050"/>
                  </a:solidFill>
                </a:endParaRPr>
              </a:p>
            </p:txBody>
          </p:sp>
        </mc:Choice>
        <mc:Fallback xmlns="">
          <p:sp>
            <p:nvSpPr>
              <p:cNvPr id="14" name="TextBox 13">
                <a:extLst>
                  <a:ext uri="{FF2B5EF4-FFF2-40B4-BE49-F238E27FC236}">
                    <a16:creationId xmlns:a16="http://schemas.microsoft.com/office/drawing/2014/main" id="{A705FECF-E734-4D4B-9450-683C0DB950CB}"/>
                  </a:ext>
                </a:extLst>
              </p:cNvPr>
              <p:cNvSpPr txBox="1">
                <a:spLocks noRot="1" noChangeAspect="1" noMove="1" noResize="1" noEditPoints="1" noAdjustHandles="1" noChangeArrowheads="1" noChangeShapeType="1" noTextEdit="1"/>
              </p:cNvSpPr>
              <p:nvPr/>
            </p:nvSpPr>
            <p:spPr>
              <a:xfrm>
                <a:off x="132347" y="4422691"/>
                <a:ext cx="4587041" cy="323165"/>
              </a:xfrm>
              <a:prstGeom prst="rect">
                <a:avLst/>
              </a:prstGeom>
              <a:blipFill>
                <a:blip r:embed="rId8"/>
                <a:stretch>
                  <a:fillRect b="-7407"/>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B308-D7A8-4CAC-BD8B-9A393464A592}"/>
                  </a:ext>
                </a:extLst>
              </p:cNvPr>
              <p:cNvSpPr txBox="1"/>
              <p:nvPr/>
            </p:nvSpPr>
            <p:spPr>
              <a:xfrm>
                <a:off x="132347" y="4842192"/>
                <a:ext cx="4969043"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solidFill>
                            <a:srgbClr val="00B050"/>
                          </a:solidFill>
                          <a:latin typeface="Cambria Math" panose="02040503050406030204" pitchFamily="18" charset="0"/>
                        </a:rPr>
                        <m:t>𝐷𝑒𝑔𝑟𝑒𝑒</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𝑜𝑓</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𝐹𝑟𝑒𝑒𝑑𝑜𝑚</m:t>
                      </m:r>
                      <m:r>
                        <a:rPr lang="en-US" sz="1500" i="1">
                          <a:solidFill>
                            <a:srgbClr val="00B050"/>
                          </a:solidFill>
                          <a:latin typeface="Cambria Math" panose="02040503050406030204" pitchFamily="18" charset="0"/>
                        </a:rPr>
                        <m:t>=</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5−1</m:t>
                          </m:r>
                        </m:e>
                      </m:d>
                      <m:r>
                        <a:rPr lang="en-US" sz="1500" i="1">
                          <a:solidFill>
                            <a:srgbClr val="00B050"/>
                          </a:solidFill>
                          <a:latin typeface="Cambria Math" panose="02040503050406030204" pitchFamily="18" charset="0"/>
                        </a:rPr>
                        <m:t>×</m:t>
                      </m:r>
                      <m:d>
                        <m:dPr>
                          <m:ctrlPr>
                            <a:rPr lang="en-US" sz="1500" i="1">
                              <a:solidFill>
                                <a:srgbClr val="00B050"/>
                              </a:solidFill>
                              <a:latin typeface="Cambria Math" panose="02040503050406030204" pitchFamily="18" charset="0"/>
                            </a:rPr>
                          </m:ctrlPr>
                        </m:dPr>
                        <m:e>
                          <m:r>
                            <a:rPr lang="en-US" sz="1500" i="1">
                              <a:solidFill>
                                <a:srgbClr val="00B050"/>
                              </a:solidFill>
                              <a:latin typeface="Cambria Math" panose="02040503050406030204" pitchFamily="18" charset="0"/>
                            </a:rPr>
                            <m:t>4−1</m:t>
                          </m:r>
                        </m:e>
                      </m:d>
                      <m:r>
                        <a:rPr lang="en-US" sz="1500" i="1">
                          <a:solidFill>
                            <a:srgbClr val="00B050"/>
                          </a:solidFill>
                          <a:latin typeface="Cambria Math" panose="02040503050406030204" pitchFamily="18" charset="0"/>
                        </a:rPr>
                        <m:t>=4×3=12</m:t>
                      </m:r>
                    </m:oMath>
                  </m:oMathPara>
                </a14:m>
                <a:endParaRPr lang="en-PK" sz="1500" dirty="0">
                  <a:solidFill>
                    <a:srgbClr val="00B050"/>
                  </a:solidFill>
                </a:endParaRPr>
              </a:p>
            </p:txBody>
          </p:sp>
        </mc:Choice>
        <mc:Fallback xmlns="">
          <p:sp>
            <p:nvSpPr>
              <p:cNvPr id="15" name="TextBox 14">
                <a:extLst>
                  <a:ext uri="{FF2B5EF4-FFF2-40B4-BE49-F238E27FC236}">
                    <a16:creationId xmlns:a16="http://schemas.microsoft.com/office/drawing/2014/main" id="{50AFB308-D7A8-4CAC-BD8B-9A393464A592}"/>
                  </a:ext>
                </a:extLst>
              </p:cNvPr>
              <p:cNvSpPr txBox="1">
                <a:spLocks noRot="1" noChangeAspect="1" noMove="1" noResize="1" noEditPoints="1" noAdjustHandles="1" noChangeArrowheads="1" noChangeShapeType="1" noTextEdit="1"/>
              </p:cNvSpPr>
              <p:nvPr/>
            </p:nvSpPr>
            <p:spPr>
              <a:xfrm>
                <a:off x="132347" y="4842192"/>
                <a:ext cx="4969043" cy="323165"/>
              </a:xfrm>
              <a:prstGeom prst="rect">
                <a:avLst/>
              </a:prstGeom>
              <a:blipFill>
                <a:blip r:embed="rId9"/>
                <a:stretch>
                  <a:fillRect b="-7143"/>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4412077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A550-E0F0-45D7-9F7A-E5B20CEEF4C1}"/>
              </a:ext>
            </a:extLst>
          </p:cNvPr>
          <p:cNvSpPr>
            <a:spLocks noGrp="1"/>
          </p:cNvSpPr>
          <p:nvPr>
            <p:ph type="title"/>
          </p:nvPr>
        </p:nvSpPr>
        <p:spPr/>
        <p:txBody>
          <a:bodyPr/>
          <a:lstStyle/>
          <a:p>
            <a:r>
              <a:rPr lang="en-US" dirty="0"/>
              <a:t>Images Data Representation</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AFA12-A4E2-4895-B69F-95FDDE632D96}"/>
                  </a:ext>
                </a:extLst>
              </p:cNvPr>
              <p:cNvSpPr>
                <a:spLocks noGrp="1"/>
              </p:cNvSpPr>
              <p:nvPr>
                <p:ph idx="1"/>
              </p:nvPr>
            </p:nvSpPr>
            <p:spPr>
              <a:xfrm>
                <a:off x="814938" y="1862565"/>
                <a:ext cx="7551822" cy="3396506"/>
              </a:xfrm>
            </p:spPr>
            <p:txBody>
              <a:bodyPr/>
              <a:lstStyle/>
              <a:p>
                <a:r>
                  <a:rPr lang="en-US" dirty="0"/>
                  <a:t>Image is nothing but a matrix with values ranging </a:t>
                </a:r>
                <a14:m>
                  <m:oMath xmlns:m="http://schemas.openxmlformats.org/officeDocument/2006/math">
                    <m:r>
                      <a:rPr lang="en-US" b="0" i="1" smtClean="0">
                        <a:latin typeface="Cambria Math" panose="02040503050406030204" pitchFamily="18" charset="0"/>
                      </a:rPr>
                      <m:t>0−255</m:t>
                    </m:r>
                  </m:oMath>
                </a14:m>
                <a:endParaRPr lang="en-US" b="0" dirty="0"/>
              </a:p>
              <a:p>
                <a:endParaRPr lang="en-PK" dirty="0"/>
              </a:p>
            </p:txBody>
          </p:sp>
        </mc:Choice>
        <mc:Fallback xmlns="">
          <p:sp>
            <p:nvSpPr>
              <p:cNvPr id="3" name="Content Placeholder 2">
                <a:extLst>
                  <a:ext uri="{FF2B5EF4-FFF2-40B4-BE49-F238E27FC236}">
                    <a16:creationId xmlns:a16="http://schemas.microsoft.com/office/drawing/2014/main" id="{2C9AFA12-A4E2-4895-B69F-95FDDE632D96}"/>
                  </a:ext>
                </a:extLst>
              </p:cNvPr>
              <p:cNvSpPr>
                <a:spLocks noGrp="1" noRot="1" noChangeAspect="1" noMove="1" noResize="1" noEditPoints="1" noAdjustHandles="1" noChangeArrowheads="1" noChangeShapeType="1" noTextEdit="1"/>
              </p:cNvSpPr>
              <p:nvPr>
                <p:ph idx="1"/>
              </p:nvPr>
            </p:nvSpPr>
            <p:spPr>
              <a:xfrm>
                <a:off x="814938" y="1862565"/>
                <a:ext cx="7551822" cy="3396506"/>
              </a:xfrm>
              <a:blipFill>
                <a:blip r:embed="rId2"/>
                <a:stretch>
                  <a:fillRect l="-1342" t="-1487"/>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99841503-AC91-4C26-B11C-5B15C2832BA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a:t>
            </a:fld>
            <a:endParaRPr lang="en-US"/>
          </a:p>
        </p:txBody>
      </p:sp>
      <p:pic>
        <p:nvPicPr>
          <p:cNvPr id="8194" name="Picture 2" descr="Mean squared error in machine learning | by Aaron Li | MLearning.ai | Medium">
            <a:extLst>
              <a:ext uri="{FF2B5EF4-FFF2-40B4-BE49-F238E27FC236}">
                <a16:creationId xmlns:a16="http://schemas.microsoft.com/office/drawing/2014/main" id="{A99B9CE2-5A04-48F4-9C3A-9B977CE5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16269"/>
            <a:ext cx="3294735" cy="32253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7DFCAAE-7175-42D4-8E16-5C8D8DC949E8}"/>
              </a:ext>
            </a:extLst>
          </p:cNvPr>
          <p:cNvCxnSpPr/>
          <p:nvPr/>
        </p:nvCxnSpPr>
        <p:spPr>
          <a:xfrm>
            <a:off x="3705960" y="2795954"/>
            <a:ext cx="11210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7">
            <a:extLst>
              <a:ext uri="{FF2B5EF4-FFF2-40B4-BE49-F238E27FC236}">
                <a16:creationId xmlns:a16="http://schemas.microsoft.com/office/drawing/2014/main" id="{11984E81-78E2-4100-92E1-ADB58196CBE1}"/>
              </a:ext>
            </a:extLst>
          </p:cNvPr>
          <p:cNvGraphicFramePr>
            <a:graphicFrameLocks noGrp="1"/>
          </p:cNvGraphicFramePr>
          <p:nvPr/>
        </p:nvGraphicFramePr>
        <p:xfrm>
          <a:off x="4807927" y="2656889"/>
          <a:ext cx="4336070" cy="278130"/>
        </p:xfrm>
        <a:graphic>
          <a:graphicData uri="http://schemas.openxmlformats.org/drawingml/2006/table">
            <a:tbl>
              <a:tblPr firstRow="1" bandRow="1">
                <a:tableStyleId>{5C22544A-7EE6-4342-B048-85BDC9FD1C3A}</a:tableStyleId>
              </a:tblPr>
              <a:tblGrid>
                <a:gridCol w="433607">
                  <a:extLst>
                    <a:ext uri="{9D8B030D-6E8A-4147-A177-3AD203B41FA5}">
                      <a16:colId xmlns:a16="http://schemas.microsoft.com/office/drawing/2014/main" val="3254514853"/>
                    </a:ext>
                  </a:extLst>
                </a:gridCol>
                <a:gridCol w="433607">
                  <a:extLst>
                    <a:ext uri="{9D8B030D-6E8A-4147-A177-3AD203B41FA5}">
                      <a16:colId xmlns:a16="http://schemas.microsoft.com/office/drawing/2014/main" val="1745868196"/>
                    </a:ext>
                  </a:extLst>
                </a:gridCol>
                <a:gridCol w="433607">
                  <a:extLst>
                    <a:ext uri="{9D8B030D-6E8A-4147-A177-3AD203B41FA5}">
                      <a16:colId xmlns:a16="http://schemas.microsoft.com/office/drawing/2014/main" val="3669090703"/>
                    </a:ext>
                  </a:extLst>
                </a:gridCol>
                <a:gridCol w="433607">
                  <a:extLst>
                    <a:ext uri="{9D8B030D-6E8A-4147-A177-3AD203B41FA5}">
                      <a16:colId xmlns:a16="http://schemas.microsoft.com/office/drawing/2014/main" val="1405362922"/>
                    </a:ext>
                  </a:extLst>
                </a:gridCol>
                <a:gridCol w="433607">
                  <a:extLst>
                    <a:ext uri="{9D8B030D-6E8A-4147-A177-3AD203B41FA5}">
                      <a16:colId xmlns:a16="http://schemas.microsoft.com/office/drawing/2014/main" val="1720769530"/>
                    </a:ext>
                  </a:extLst>
                </a:gridCol>
                <a:gridCol w="433607">
                  <a:extLst>
                    <a:ext uri="{9D8B030D-6E8A-4147-A177-3AD203B41FA5}">
                      <a16:colId xmlns:a16="http://schemas.microsoft.com/office/drawing/2014/main" val="2797006948"/>
                    </a:ext>
                  </a:extLst>
                </a:gridCol>
                <a:gridCol w="433607">
                  <a:extLst>
                    <a:ext uri="{9D8B030D-6E8A-4147-A177-3AD203B41FA5}">
                      <a16:colId xmlns:a16="http://schemas.microsoft.com/office/drawing/2014/main" val="1588508855"/>
                    </a:ext>
                  </a:extLst>
                </a:gridCol>
                <a:gridCol w="433607">
                  <a:extLst>
                    <a:ext uri="{9D8B030D-6E8A-4147-A177-3AD203B41FA5}">
                      <a16:colId xmlns:a16="http://schemas.microsoft.com/office/drawing/2014/main" val="2193559948"/>
                    </a:ext>
                  </a:extLst>
                </a:gridCol>
                <a:gridCol w="433607">
                  <a:extLst>
                    <a:ext uri="{9D8B030D-6E8A-4147-A177-3AD203B41FA5}">
                      <a16:colId xmlns:a16="http://schemas.microsoft.com/office/drawing/2014/main" val="1746392406"/>
                    </a:ext>
                  </a:extLst>
                </a:gridCol>
                <a:gridCol w="433607">
                  <a:extLst>
                    <a:ext uri="{9D8B030D-6E8A-4147-A177-3AD203B41FA5}">
                      <a16:colId xmlns:a16="http://schemas.microsoft.com/office/drawing/2014/main" val="3075446220"/>
                    </a:ext>
                  </a:extLst>
                </a:gridCol>
              </a:tblGrid>
              <a:tr h="278130">
                <a:tc>
                  <a:txBody>
                    <a:bodyPr/>
                    <a:lstStyle/>
                    <a:p>
                      <a:pPr algn="ctr"/>
                      <a:r>
                        <a:rPr lang="en-US" sz="1100" dirty="0"/>
                        <a:t>0</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tc>
                  <a:txBody>
                    <a:bodyPr/>
                    <a:lstStyle/>
                    <a:p>
                      <a:pPr algn="ctr"/>
                      <a:r>
                        <a:rPr lang="en-US" sz="1100" dirty="0"/>
                        <a:t>…</a:t>
                      </a:r>
                      <a:endParaRPr lang="en-PK" sz="1100" dirty="0"/>
                    </a:p>
                  </a:txBody>
                  <a:tcPr marL="68580" marR="68580" marT="34290" marB="34290"/>
                </a:tc>
                <a:tc>
                  <a:txBody>
                    <a:bodyPr/>
                    <a:lstStyle/>
                    <a:p>
                      <a:pPr algn="ctr"/>
                      <a:r>
                        <a:rPr lang="en-US" sz="1100" dirty="0"/>
                        <a:t>255</a:t>
                      </a:r>
                      <a:endParaRPr lang="en-PK" sz="1100" dirty="0"/>
                    </a:p>
                  </a:txBody>
                  <a:tcPr marL="68580" marR="68580" marT="34290" marB="34290"/>
                </a:tc>
                <a:tc>
                  <a:txBody>
                    <a:bodyPr/>
                    <a:lstStyle/>
                    <a:p>
                      <a:pPr algn="ctr"/>
                      <a:r>
                        <a:rPr lang="en-US" sz="1100" dirty="0"/>
                        <a:t>253</a:t>
                      </a:r>
                      <a:endParaRPr lang="en-PK" sz="1100" dirty="0"/>
                    </a:p>
                  </a:txBody>
                  <a:tcPr marL="68580" marR="68580" marT="34290" marB="34290"/>
                </a:tc>
                <a:tc>
                  <a:txBody>
                    <a:bodyPr/>
                    <a:lstStyle/>
                    <a:p>
                      <a:pPr algn="ctr"/>
                      <a:r>
                        <a:rPr lang="en-US" sz="1100" dirty="0"/>
                        <a:t>252</a:t>
                      </a:r>
                      <a:endParaRPr lang="en-PK" sz="1100" dirty="0"/>
                    </a:p>
                  </a:txBody>
                  <a:tcPr marL="68580" marR="68580" marT="34290" marB="34290"/>
                </a:tc>
                <a:tc>
                  <a:txBody>
                    <a:bodyPr/>
                    <a:lstStyle/>
                    <a:p>
                      <a:pPr algn="ctr"/>
                      <a:r>
                        <a:rPr lang="en-US" sz="1100" dirty="0"/>
                        <a:t>…</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extLst>
                  <a:ext uri="{0D108BD9-81ED-4DB2-BD59-A6C34878D82A}">
                    <a16:rowId xmlns:a16="http://schemas.microsoft.com/office/drawing/2014/main" val="1038559971"/>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FA7245-3B6A-4391-B880-77277DCBD482}"/>
                  </a:ext>
                </a:extLst>
              </p:cNvPr>
              <p:cNvSpPr txBox="1"/>
              <p:nvPr/>
            </p:nvSpPr>
            <p:spPr>
              <a:xfrm>
                <a:off x="5335056" y="3263122"/>
                <a:ext cx="3031704" cy="923330"/>
              </a:xfrm>
              <a:prstGeom prst="rect">
                <a:avLst/>
              </a:prstGeom>
              <a:noFill/>
              <a:ln>
                <a:solidFill>
                  <a:schemeClr val="accent1"/>
                </a:solidFill>
              </a:ln>
            </p:spPr>
            <p:txBody>
              <a:bodyPr wrap="square" rtlCol="0">
                <a:spAutoFit/>
              </a:bodyPr>
              <a:lstStyle/>
              <a:p>
                <a:pPr algn="ctr"/>
                <a:r>
                  <a:rPr lang="en-US" b="1" dirty="0">
                    <a:solidFill>
                      <a:srgbClr val="FF0000"/>
                    </a:solidFill>
                  </a:rPr>
                  <a:t>If image size is </a:t>
                </a:r>
                <a14:m>
                  <m:oMath xmlns:m="http://schemas.openxmlformats.org/officeDocument/2006/math">
                    <m:r>
                      <a:rPr lang="en-US" b="1" i="1">
                        <a:solidFill>
                          <a:srgbClr val="FF0000"/>
                        </a:solidFill>
                        <a:latin typeface="Cambria Math" panose="02040503050406030204" pitchFamily="18" charset="0"/>
                      </a:rPr>
                      <m:t>𝟐𝟖</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𝟐𝟖</m:t>
                    </m:r>
                  </m:oMath>
                </a14:m>
                <a:r>
                  <a:rPr lang="en-US" b="1" dirty="0">
                    <a:solidFill>
                      <a:srgbClr val="FF0000"/>
                    </a:solidFill>
                  </a:rPr>
                  <a:t>, what would be the vector size of the record?</a:t>
                </a:r>
              </a:p>
            </p:txBody>
          </p:sp>
        </mc:Choice>
        <mc:Fallback xmlns="">
          <p:sp>
            <p:nvSpPr>
              <p:cNvPr id="9" name="TextBox 8">
                <a:extLst>
                  <a:ext uri="{FF2B5EF4-FFF2-40B4-BE49-F238E27FC236}">
                    <a16:creationId xmlns:a16="http://schemas.microsoft.com/office/drawing/2014/main" id="{A8FA7245-3B6A-4391-B880-77277DCBD482}"/>
                  </a:ext>
                </a:extLst>
              </p:cNvPr>
              <p:cNvSpPr txBox="1">
                <a:spLocks noRot="1" noChangeAspect="1" noMove="1" noResize="1" noEditPoints="1" noAdjustHandles="1" noChangeArrowheads="1" noChangeShapeType="1" noTextEdit="1"/>
              </p:cNvSpPr>
              <p:nvPr/>
            </p:nvSpPr>
            <p:spPr>
              <a:xfrm>
                <a:off x="5335056" y="3263122"/>
                <a:ext cx="3031704" cy="923330"/>
              </a:xfrm>
              <a:prstGeom prst="rect">
                <a:avLst/>
              </a:prstGeom>
              <a:blipFill>
                <a:blip r:embed="rId4"/>
                <a:stretch>
                  <a:fillRect t="-2667" r="-1245" b="-8000"/>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D3D337-3FC8-4E55-8CC9-376734C5787B}"/>
                  </a:ext>
                </a:extLst>
              </p:cNvPr>
              <p:cNvSpPr txBox="1"/>
              <p:nvPr/>
            </p:nvSpPr>
            <p:spPr>
              <a:xfrm>
                <a:off x="5335056" y="4261096"/>
                <a:ext cx="3031704" cy="369332"/>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dirty="0">
                          <a:solidFill>
                            <a:srgbClr val="00B050"/>
                          </a:solidFill>
                          <a:latin typeface="Cambria Math" panose="02040503050406030204" pitchFamily="18" charset="0"/>
                        </a:rPr>
                        <m:t>𝟐𝟖</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𝟐𝟖</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𝟕𝟖𝟒</m:t>
                      </m:r>
                    </m:oMath>
                  </m:oMathPara>
                </a14:m>
                <a:endParaRPr lang="en-US" b="1" dirty="0">
                  <a:solidFill>
                    <a:srgbClr val="00B050"/>
                  </a:solidFill>
                </a:endParaRPr>
              </a:p>
            </p:txBody>
          </p:sp>
        </mc:Choice>
        <mc:Fallback xmlns="">
          <p:sp>
            <p:nvSpPr>
              <p:cNvPr id="10" name="TextBox 9">
                <a:extLst>
                  <a:ext uri="{FF2B5EF4-FFF2-40B4-BE49-F238E27FC236}">
                    <a16:creationId xmlns:a16="http://schemas.microsoft.com/office/drawing/2014/main" id="{27D3D337-3FC8-4E55-8CC9-376734C5787B}"/>
                  </a:ext>
                </a:extLst>
              </p:cNvPr>
              <p:cNvSpPr txBox="1">
                <a:spLocks noRot="1" noChangeAspect="1" noMove="1" noResize="1" noEditPoints="1" noAdjustHandles="1" noChangeArrowheads="1" noChangeShapeType="1" noTextEdit="1"/>
              </p:cNvSpPr>
              <p:nvPr/>
            </p:nvSpPr>
            <p:spPr>
              <a:xfrm>
                <a:off x="5335056" y="4261096"/>
                <a:ext cx="3031704" cy="369332"/>
              </a:xfrm>
              <a:prstGeom prst="rect">
                <a:avLst/>
              </a:prstGeom>
              <a:blipFill>
                <a:blip r:embed="rId5"/>
                <a:stretch>
                  <a:fillRect/>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898554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D075C7-CB29-4CB1-80AA-236389651B69}"/>
                  </a:ext>
                </a:extLst>
              </p:cNvPr>
              <p:cNvSpPr>
                <a:spLocks noGrp="1"/>
              </p:cNvSpPr>
              <p:nvPr>
                <p:ph type="title"/>
              </p:nvPr>
            </p:nvSpPr>
            <p:spPr/>
            <p:txBody>
              <a:bodyPr/>
              <a:lstStyle/>
              <a:p>
                <a:r>
                  <a:rPr lang="en-US" dirty="0"/>
                  <a:t>Chi-Square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Example 2</a:t>
                </a:r>
                <a:endParaRPr lang="en-PK" dirty="0"/>
              </a:p>
            </p:txBody>
          </p:sp>
        </mc:Choice>
        <mc:Fallback xmlns="">
          <p:sp>
            <p:nvSpPr>
              <p:cNvPr id="2" name="Title 1">
                <a:extLst>
                  <a:ext uri="{FF2B5EF4-FFF2-40B4-BE49-F238E27FC236}">
                    <a16:creationId xmlns:a16="http://schemas.microsoft.com/office/drawing/2014/main" id="{AAD075C7-CB29-4CB1-80AA-236389651B69}"/>
                  </a:ext>
                </a:extLst>
              </p:cNvPr>
              <p:cNvSpPr>
                <a:spLocks noGrp="1" noRot="1" noChangeAspect="1" noMove="1" noResize="1" noEditPoints="1" noAdjustHandles="1" noChangeArrowheads="1" noChangeShapeType="1" noTextEdit="1"/>
              </p:cNvSpPr>
              <p:nvPr>
                <p:ph type="title"/>
              </p:nvPr>
            </p:nvSpPr>
            <p:spPr>
              <a:blipFill>
                <a:blip r:embed="rId2"/>
                <a:stretch>
                  <a:fillRect l="-2727" b="-33951"/>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1FA2A197-5FE4-4DC2-BF29-8FE38ACFD2ED}"/>
              </a:ext>
            </a:extLst>
          </p:cNvPr>
          <p:cNvSpPr>
            <a:spLocks noGrp="1"/>
          </p:cNvSpPr>
          <p:nvPr>
            <p:ph type="sldNum" sz="quarter" idx="12"/>
          </p:nvPr>
        </p:nvSpPr>
        <p:spPr>
          <a:xfrm>
            <a:off x="612648" y="6356350"/>
            <a:ext cx="308737" cy="307777"/>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D1D8BA92-921E-4261-AD97-A03D4D041050}" type="slidenum">
              <a:rPr lang="en-US" smtClean="0"/>
              <a:pPr/>
              <a:t>120</a:t>
            </a:fld>
            <a:endParaRPr lang="en-US"/>
          </a:p>
        </p:txBody>
      </p:sp>
      <p:sp>
        <p:nvSpPr>
          <p:cNvPr id="6" name="TextBox 5">
            <a:extLst>
              <a:ext uri="{FF2B5EF4-FFF2-40B4-BE49-F238E27FC236}">
                <a16:creationId xmlns:a16="http://schemas.microsoft.com/office/drawing/2014/main" id="{A4FEC75A-DB38-45BF-A9AF-6ED2DC6C93A5}"/>
              </a:ext>
            </a:extLst>
          </p:cNvPr>
          <p:cNvSpPr txBox="1"/>
          <p:nvPr/>
        </p:nvSpPr>
        <p:spPr>
          <a:xfrm>
            <a:off x="84221" y="5702089"/>
            <a:ext cx="2598821" cy="300082"/>
          </a:xfrm>
          <a:prstGeom prst="rect">
            <a:avLst/>
          </a:prstGeom>
          <a:noFill/>
        </p:spPr>
        <p:txBody>
          <a:bodyPr wrap="square" rtlCol="0">
            <a:spAutoFit/>
          </a:bodyPr>
          <a:lstStyle/>
          <a:p>
            <a:r>
              <a:rPr lang="en-US" sz="1350" dirty="0"/>
              <a:t>Credit: Vectors Academy</a:t>
            </a:r>
            <a:endParaRPr lang="en-PK" sz="135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EF5886-FD6D-4187-BA5F-D42C2F321E5D}"/>
                  </a:ext>
                </a:extLst>
              </p:cNvPr>
              <p:cNvSpPr txBox="1"/>
              <p:nvPr/>
            </p:nvSpPr>
            <p:spPr>
              <a:xfrm>
                <a:off x="84222" y="1848322"/>
                <a:ext cx="1907006" cy="4616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𝜒</m:t>
                          </m:r>
                        </m:e>
                        <m:sup>
                          <m:r>
                            <a:rPr lang="en-US" sz="2400" i="1">
                              <a:solidFill>
                                <a:srgbClr val="00B050"/>
                              </a:solidFill>
                              <a:latin typeface="Cambria Math" panose="02040503050406030204" pitchFamily="18" charset="0"/>
                            </a:rPr>
                            <m:t>2</m:t>
                          </m:r>
                        </m:sup>
                      </m:sSup>
                      <m:r>
                        <a:rPr lang="en-US" sz="2400" i="1">
                          <a:solidFill>
                            <a:srgbClr val="00B050"/>
                          </a:solidFill>
                          <a:latin typeface="Cambria Math" panose="02040503050406030204" pitchFamily="18" charset="0"/>
                        </a:rPr>
                        <m:t>=23.57</m:t>
                      </m:r>
                    </m:oMath>
                  </m:oMathPara>
                </a14:m>
                <a:endParaRPr lang="en-PK" sz="2400" dirty="0">
                  <a:solidFill>
                    <a:srgbClr val="00B050"/>
                  </a:solidFill>
                </a:endParaRPr>
              </a:p>
            </p:txBody>
          </p:sp>
        </mc:Choice>
        <mc:Fallback xmlns="">
          <p:sp>
            <p:nvSpPr>
              <p:cNvPr id="13" name="TextBox 12">
                <a:extLst>
                  <a:ext uri="{FF2B5EF4-FFF2-40B4-BE49-F238E27FC236}">
                    <a16:creationId xmlns:a16="http://schemas.microsoft.com/office/drawing/2014/main" id="{E6EF5886-FD6D-4187-BA5F-D42C2F321E5D}"/>
                  </a:ext>
                </a:extLst>
              </p:cNvPr>
              <p:cNvSpPr txBox="1">
                <a:spLocks noRot="1" noChangeAspect="1" noMove="1" noResize="1" noEditPoints="1" noAdjustHandles="1" noChangeArrowheads="1" noChangeShapeType="1" noTextEdit="1"/>
              </p:cNvSpPr>
              <p:nvPr/>
            </p:nvSpPr>
            <p:spPr>
              <a:xfrm>
                <a:off x="84222" y="1848322"/>
                <a:ext cx="1907006" cy="461665"/>
              </a:xfrm>
              <a:prstGeom prst="rect">
                <a:avLst/>
              </a:prstGeom>
              <a:blipFill>
                <a:blip r:embed="rId3"/>
                <a:stretch>
                  <a:fillRect b="-7692"/>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B308-D7A8-4CAC-BD8B-9A393464A592}"/>
                  </a:ext>
                </a:extLst>
              </p:cNvPr>
              <p:cNvSpPr txBox="1"/>
              <p:nvPr/>
            </p:nvSpPr>
            <p:spPr>
              <a:xfrm>
                <a:off x="0" y="2327666"/>
                <a:ext cx="2406316" cy="32316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solidFill>
                            <a:srgbClr val="00B050"/>
                          </a:solidFill>
                          <a:latin typeface="Cambria Math" panose="02040503050406030204" pitchFamily="18" charset="0"/>
                        </a:rPr>
                        <m:t>𝐷𝑒𝑔𝑟𝑒𝑒</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𝑜𝑓</m:t>
                      </m:r>
                      <m:r>
                        <a:rPr lang="en-US" sz="1500" i="1">
                          <a:solidFill>
                            <a:srgbClr val="00B050"/>
                          </a:solidFill>
                          <a:latin typeface="Cambria Math" panose="02040503050406030204" pitchFamily="18" charset="0"/>
                        </a:rPr>
                        <m:t> </m:t>
                      </m:r>
                      <m:r>
                        <a:rPr lang="en-US" sz="1500" i="1">
                          <a:solidFill>
                            <a:srgbClr val="00B050"/>
                          </a:solidFill>
                          <a:latin typeface="Cambria Math" panose="02040503050406030204" pitchFamily="18" charset="0"/>
                        </a:rPr>
                        <m:t>𝐹𝑟𝑒𝑒𝑑𝑜𝑚</m:t>
                      </m:r>
                      <m:r>
                        <a:rPr lang="en-US" sz="1500" i="1">
                          <a:solidFill>
                            <a:srgbClr val="00B050"/>
                          </a:solidFill>
                          <a:latin typeface="Cambria Math" panose="02040503050406030204" pitchFamily="18" charset="0"/>
                        </a:rPr>
                        <m:t>=12</m:t>
                      </m:r>
                    </m:oMath>
                  </m:oMathPara>
                </a14:m>
                <a:endParaRPr lang="en-PK" sz="1500" dirty="0">
                  <a:solidFill>
                    <a:srgbClr val="00B050"/>
                  </a:solidFill>
                </a:endParaRPr>
              </a:p>
            </p:txBody>
          </p:sp>
        </mc:Choice>
        <mc:Fallback xmlns="">
          <p:sp>
            <p:nvSpPr>
              <p:cNvPr id="15" name="TextBox 14">
                <a:extLst>
                  <a:ext uri="{FF2B5EF4-FFF2-40B4-BE49-F238E27FC236}">
                    <a16:creationId xmlns:a16="http://schemas.microsoft.com/office/drawing/2014/main" id="{50AFB308-D7A8-4CAC-BD8B-9A393464A592}"/>
                  </a:ext>
                </a:extLst>
              </p:cNvPr>
              <p:cNvSpPr txBox="1">
                <a:spLocks noRot="1" noChangeAspect="1" noMove="1" noResize="1" noEditPoints="1" noAdjustHandles="1" noChangeArrowheads="1" noChangeShapeType="1" noTextEdit="1"/>
              </p:cNvSpPr>
              <p:nvPr/>
            </p:nvSpPr>
            <p:spPr>
              <a:xfrm>
                <a:off x="0" y="2327666"/>
                <a:ext cx="2406316" cy="323165"/>
              </a:xfrm>
              <a:prstGeom prst="rect">
                <a:avLst/>
              </a:prstGeom>
              <a:blipFill>
                <a:blip r:embed="rId4"/>
                <a:stretch>
                  <a:fillRect b="-10714"/>
                </a:stretch>
              </a:blipFill>
              <a:ln>
                <a:solidFill>
                  <a:schemeClr val="accent1"/>
                </a:solidFill>
              </a:ln>
            </p:spPr>
            <p:txBody>
              <a:bodyPr/>
              <a:lstStyle/>
              <a:p>
                <a:r>
                  <a:rPr lang="en-PK">
                    <a:noFill/>
                  </a:rPr>
                  <a:t> </a:t>
                </a:r>
              </a:p>
            </p:txBody>
          </p:sp>
        </mc:Fallback>
      </mc:AlternateContent>
      <p:pic>
        <p:nvPicPr>
          <p:cNvPr id="7" name="Picture 6">
            <a:extLst>
              <a:ext uri="{FF2B5EF4-FFF2-40B4-BE49-F238E27FC236}">
                <a16:creationId xmlns:a16="http://schemas.microsoft.com/office/drawing/2014/main" id="{69C8EB05-A580-4B0A-870A-43E5F266AACD}"/>
              </a:ext>
            </a:extLst>
          </p:cNvPr>
          <p:cNvPicPr>
            <a:picLocks noChangeAspect="1"/>
          </p:cNvPicPr>
          <p:nvPr/>
        </p:nvPicPr>
        <p:blipFill>
          <a:blip r:embed="rId5"/>
          <a:stretch>
            <a:fillRect/>
          </a:stretch>
        </p:blipFill>
        <p:spPr>
          <a:xfrm>
            <a:off x="3401929" y="1696345"/>
            <a:ext cx="5657850" cy="427910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2B04C6C-DDF7-4A9F-A178-38858B9C44FF}"/>
                  </a:ext>
                </a:extLst>
              </p:cNvPr>
              <p:cNvSpPr txBox="1"/>
              <p:nvPr/>
            </p:nvSpPr>
            <p:spPr>
              <a:xfrm>
                <a:off x="1" y="2704297"/>
                <a:ext cx="3056021" cy="50302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00B050"/>
                          </a:solidFill>
                          <a:latin typeface="Cambria Math" panose="02040503050406030204" pitchFamily="18" charset="0"/>
                        </a:rPr>
                        <m:t>𝑺𝒊𝒈𝒏𝒊𝒇𝒊𝒄𝒂𝒏𝒄𝒆</m:t>
                      </m:r>
                      <m:r>
                        <a:rPr lang="en-US" sz="1350" b="1" i="1">
                          <a:solidFill>
                            <a:srgbClr val="00B050"/>
                          </a:solidFill>
                          <a:latin typeface="Cambria Math" panose="02040503050406030204" pitchFamily="18" charset="0"/>
                        </a:rPr>
                        <m:t> </m:t>
                      </m:r>
                      <m:r>
                        <a:rPr lang="en-US" sz="1350" b="1" i="1">
                          <a:solidFill>
                            <a:srgbClr val="00B050"/>
                          </a:solidFill>
                          <a:latin typeface="Cambria Math" panose="02040503050406030204" pitchFamily="18" charset="0"/>
                        </a:rPr>
                        <m:t>𝑳𝒆𝒗𝒆𝒍</m:t>
                      </m:r>
                      <m:r>
                        <a:rPr lang="en-US" sz="1350" b="1" i="1">
                          <a:solidFill>
                            <a:srgbClr val="00B050"/>
                          </a:solidFill>
                          <a:latin typeface="Cambria Math" panose="02040503050406030204" pitchFamily="18" charset="0"/>
                        </a:rPr>
                        <m:t> </m:t>
                      </m:r>
                      <m:d>
                        <m:dPr>
                          <m:ctrlPr>
                            <a:rPr lang="en-US" sz="1350" b="1" i="1">
                              <a:solidFill>
                                <a:srgbClr val="00B050"/>
                              </a:solidFill>
                              <a:latin typeface="Cambria Math" panose="02040503050406030204" pitchFamily="18" charset="0"/>
                              <a:ea typeface="Cambria Math" panose="02040503050406030204" pitchFamily="18" charset="0"/>
                            </a:rPr>
                          </m:ctrlPr>
                        </m:dPr>
                        <m:e>
                          <m:r>
                            <a:rPr lang="en-US" sz="1350" b="1" i="1">
                              <a:solidFill>
                                <a:srgbClr val="00B050"/>
                              </a:solidFill>
                              <a:latin typeface="Cambria Math" panose="02040503050406030204" pitchFamily="18" charset="0"/>
                              <a:ea typeface="Cambria Math" panose="02040503050406030204" pitchFamily="18" charset="0"/>
                            </a:rPr>
                            <m:t>∝</m:t>
                          </m:r>
                        </m:e>
                      </m:d>
                      <m:r>
                        <a:rPr lang="en-US" sz="1350" b="1" i="1">
                          <a:solidFill>
                            <a:srgbClr val="00B050"/>
                          </a:solidFill>
                          <a:latin typeface="Cambria Math" panose="02040503050406030204" pitchFamily="18" charset="0"/>
                          <a:ea typeface="Cambria Math" panose="02040503050406030204" pitchFamily="18" charset="0"/>
                        </a:rPr>
                        <m:t>=</m:t>
                      </m:r>
                      <m:r>
                        <a:rPr lang="en-US" sz="1350" b="1" i="1">
                          <a:solidFill>
                            <a:srgbClr val="00B050"/>
                          </a:solidFill>
                          <a:latin typeface="Cambria Math" panose="02040503050406030204" pitchFamily="18" charset="0"/>
                          <a:ea typeface="Cambria Math" panose="02040503050406030204" pitchFamily="18" charset="0"/>
                        </a:rPr>
                        <m:t>𝟎</m:t>
                      </m:r>
                      <m:r>
                        <a:rPr lang="en-US" sz="1350" b="1" i="1">
                          <a:solidFill>
                            <a:srgbClr val="00B050"/>
                          </a:solidFill>
                          <a:latin typeface="Cambria Math" panose="02040503050406030204" pitchFamily="18" charset="0"/>
                          <a:ea typeface="Cambria Math" panose="02040503050406030204" pitchFamily="18" charset="0"/>
                        </a:rPr>
                        <m:t>.</m:t>
                      </m:r>
                      <m:r>
                        <a:rPr lang="en-US" sz="1350" b="1" i="1">
                          <a:solidFill>
                            <a:srgbClr val="00B050"/>
                          </a:solidFill>
                          <a:latin typeface="Cambria Math" panose="02040503050406030204" pitchFamily="18" charset="0"/>
                          <a:ea typeface="Cambria Math" panose="02040503050406030204" pitchFamily="18" charset="0"/>
                        </a:rPr>
                        <m:t>𝟎𝟓</m:t>
                      </m:r>
                      <m:r>
                        <a:rPr lang="en-US" sz="1350" b="1" i="1">
                          <a:solidFill>
                            <a:srgbClr val="00B050"/>
                          </a:solidFill>
                          <a:latin typeface="Cambria Math" panose="02040503050406030204" pitchFamily="18" charset="0"/>
                          <a:ea typeface="Cambria Math" panose="02040503050406030204" pitchFamily="18" charset="0"/>
                        </a:rPr>
                        <m:t> (</m:t>
                      </m:r>
                      <m:r>
                        <a:rPr lang="en-US" sz="1350" b="1" i="1">
                          <a:solidFill>
                            <a:srgbClr val="00B050"/>
                          </a:solidFill>
                          <a:latin typeface="Cambria Math" panose="02040503050406030204" pitchFamily="18" charset="0"/>
                          <a:ea typeface="Cambria Math" panose="02040503050406030204" pitchFamily="18" charset="0"/>
                        </a:rPr>
                        <m:t>𝟓</m:t>
                      </m:r>
                      <m:r>
                        <a:rPr lang="en-US" sz="1350" b="1" i="1">
                          <a:solidFill>
                            <a:srgbClr val="00B050"/>
                          </a:solidFill>
                          <a:latin typeface="Cambria Math" panose="02040503050406030204" pitchFamily="18" charset="0"/>
                          <a:ea typeface="Cambria Math" panose="02040503050406030204" pitchFamily="18" charset="0"/>
                        </a:rPr>
                        <m:t>%)</m:t>
                      </m:r>
                    </m:oMath>
                  </m:oMathPara>
                </a14:m>
                <a:endParaRPr lang="en-PK" sz="1350" b="1" dirty="0">
                  <a:solidFill>
                    <a:srgbClr val="00B050"/>
                  </a:solidFill>
                </a:endParaRPr>
              </a:p>
            </p:txBody>
          </p:sp>
        </mc:Choice>
        <mc:Fallback xmlns="">
          <p:sp>
            <p:nvSpPr>
              <p:cNvPr id="16" name="TextBox 15">
                <a:extLst>
                  <a:ext uri="{FF2B5EF4-FFF2-40B4-BE49-F238E27FC236}">
                    <a16:creationId xmlns:a16="http://schemas.microsoft.com/office/drawing/2014/main" id="{22B04C6C-DDF7-4A9F-A178-38858B9C44FF}"/>
                  </a:ext>
                </a:extLst>
              </p:cNvPr>
              <p:cNvSpPr txBox="1">
                <a:spLocks noRot="1" noChangeAspect="1" noMove="1" noResize="1" noEditPoints="1" noAdjustHandles="1" noChangeArrowheads="1" noChangeShapeType="1" noTextEdit="1"/>
              </p:cNvSpPr>
              <p:nvPr/>
            </p:nvSpPr>
            <p:spPr>
              <a:xfrm>
                <a:off x="1" y="2704297"/>
                <a:ext cx="3056021" cy="503023"/>
              </a:xfrm>
              <a:prstGeom prst="rect">
                <a:avLst/>
              </a:prstGeom>
              <a:blipFill>
                <a:blip r:embed="rId6"/>
                <a:stretch>
                  <a:fillRect b="-7317"/>
                </a:stretch>
              </a:blipFill>
              <a:ln>
                <a:solidFill>
                  <a:schemeClr val="accent1"/>
                </a:solidFill>
              </a:ln>
            </p:spPr>
            <p:txBody>
              <a:bodyPr/>
              <a:lstStyle/>
              <a:p>
                <a:r>
                  <a:rPr lang="en-PK">
                    <a:noFill/>
                  </a:rPr>
                  <a:t> </a:t>
                </a:r>
              </a:p>
            </p:txBody>
          </p:sp>
        </mc:Fallback>
      </mc:AlternateContent>
      <p:sp>
        <p:nvSpPr>
          <p:cNvPr id="9" name="Rectangle: Rounded Corners 8">
            <a:extLst>
              <a:ext uri="{FF2B5EF4-FFF2-40B4-BE49-F238E27FC236}">
                <a16:creationId xmlns:a16="http://schemas.microsoft.com/office/drawing/2014/main" id="{6B07201D-7647-4C76-B8B5-E2E5844B3375}"/>
              </a:ext>
            </a:extLst>
          </p:cNvPr>
          <p:cNvSpPr/>
          <p:nvPr/>
        </p:nvSpPr>
        <p:spPr>
          <a:xfrm>
            <a:off x="3438024" y="3453063"/>
            <a:ext cx="4971339" cy="19616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7" name="Rectangle: Rounded Corners 16">
            <a:extLst>
              <a:ext uri="{FF2B5EF4-FFF2-40B4-BE49-F238E27FC236}">
                <a16:creationId xmlns:a16="http://schemas.microsoft.com/office/drawing/2014/main" id="{144FABBB-EBDD-4530-A3CB-FA5717AF061A}"/>
              </a:ext>
            </a:extLst>
          </p:cNvPr>
          <p:cNvSpPr/>
          <p:nvPr/>
        </p:nvSpPr>
        <p:spPr>
          <a:xfrm>
            <a:off x="8017351" y="1594241"/>
            <a:ext cx="372269" cy="206701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CECCE9-CF0C-4E0B-A18C-D0AFAB307CB0}"/>
                  </a:ext>
                </a:extLst>
              </p:cNvPr>
              <p:cNvSpPr txBox="1"/>
              <p:nvPr/>
            </p:nvSpPr>
            <p:spPr>
              <a:xfrm>
                <a:off x="146810" y="3516059"/>
                <a:ext cx="2598821" cy="764312"/>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solidFill>
                                <a:srgbClr val="00B050"/>
                              </a:solidFill>
                              <a:latin typeface="Cambria Math" panose="02040503050406030204" pitchFamily="18" charset="0"/>
                            </a:rPr>
                          </m:ctrlPr>
                        </m:sSubSupPr>
                        <m:e>
                          <m:r>
                            <a:rPr lang="en-US" sz="2100" i="1">
                              <a:solidFill>
                                <a:srgbClr val="00B050"/>
                              </a:solidFill>
                              <a:latin typeface="Cambria Math" panose="02040503050406030204" pitchFamily="18" charset="0"/>
                            </a:rPr>
                            <m:t>𝜒</m:t>
                          </m:r>
                        </m:e>
                        <m:sub>
                          <m:r>
                            <a:rPr lang="en-US" sz="2100" i="1">
                              <a:solidFill>
                                <a:srgbClr val="00B050"/>
                              </a:solidFill>
                              <a:latin typeface="Cambria Math" panose="02040503050406030204" pitchFamily="18" charset="0"/>
                            </a:rPr>
                            <m:t>𝑐𝑎𝑙𝑐𝑢𝑙𝑎𝑡𝑒𝑑</m:t>
                          </m:r>
                        </m:sub>
                        <m:sup>
                          <m:r>
                            <a:rPr lang="en-US" sz="2100" i="1">
                              <a:solidFill>
                                <a:srgbClr val="00B050"/>
                              </a:solidFill>
                              <a:latin typeface="Cambria Math" panose="02040503050406030204" pitchFamily="18" charset="0"/>
                            </a:rPr>
                            <m:t>2</m:t>
                          </m:r>
                        </m:sup>
                      </m:sSubSup>
                      <m:r>
                        <a:rPr lang="en-US" sz="2100" i="1">
                          <a:solidFill>
                            <a:srgbClr val="00B050"/>
                          </a:solidFill>
                          <a:latin typeface="Cambria Math" panose="02040503050406030204" pitchFamily="18" charset="0"/>
                        </a:rPr>
                        <m:t>&gt;</m:t>
                      </m:r>
                      <m:sSubSup>
                        <m:sSubSupPr>
                          <m:ctrlPr>
                            <a:rPr lang="en-US" sz="2100" i="1">
                              <a:solidFill>
                                <a:srgbClr val="00B050"/>
                              </a:solidFill>
                              <a:latin typeface="Cambria Math" panose="02040503050406030204" pitchFamily="18" charset="0"/>
                            </a:rPr>
                          </m:ctrlPr>
                        </m:sSubSupPr>
                        <m:e>
                          <m:r>
                            <a:rPr lang="en-US" sz="2100" i="1">
                              <a:solidFill>
                                <a:srgbClr val="00B050"/>
                              </a:solidFill>
                              <a:latin typeface="Cambria Math" panose="02040503050406030204" pitchFamily="18" charset="0"/>
                            </a:rPr>
                            <m:t>𝜒</m:t>
                          </m:r>
                        </m:e>
                        <m:sub>
                          <m:r>
                            <a:rPr lang="en-US" sz="2100" i="1">
                              <a:solidFill>
                                <a:srgbClr val="00B050"/>
                              </a:solidFill>
                              <a:latin typeface="Cambria Math" panose="02040503050406030204" pitchFamily="18" charset="0"/>
                            </a:rPr>
                            <m:t>𝑡𝑎𝑏𝑢𝑙𝑎𝑟</m:t>
                          </m:r>
                        </m:sub>
                        <m:sup>
                          <m:r>
                            <a:rPr lang="en-US" sz="2100" i="1">
                              <a:solidFill>
                                <a:srgbClr val="00B050"/>
                              </a:solidFill>
                              <a:latin typeface="Cambria Math" panose="02040503050406030204" pitchFamily="18" charset="0"/>
                            </a:rPr>
                            <m:t>2</m:t>
                          </m:r>
                        </m:sup>
                      </m:sSubSup>
                    </m:oMath>
                  </m:oMathPara>
                </a14:m>
                <a:endParaRPr lang="en-PK" sz="2100" dirty="0">
                  <a:solidFill>
                    <a:srgbClr val="00B050"/>
                  </a:solidFill>
                </a:endParaRPr>
              </a:p>
            </p:txBody>
          </p:sp>
        </mc:Choice>
        <mc:Fallback xmlns="">
          <p:sp>
            <p:nvSpPr>
              <p:cNvPr id="19" name="TextBox 18">
                <a:extLst>
                  <a:ext uri="{FF2B5EF4-FFF2-40B4-BE49-F238E27FC236}">
                    <a16:creationId xmlns:a16="http://schemas.microsoft.com/office/drawing/2014/main" id="{39CECCE9-CF0C-4E0B-A18C-D0AFAB307CB0}"/>
                  </a:ext>
                </a:extLst>
              </p:cNvPr>
              <p:cNvSpPr txBox="1">
                <a:spLocks noRot="1" noChangeAspect="1" noMove="1" noResize="1" noEditPoints="1" noAdjustHandles="1" noChangeArrowheads="1" noChangeShapeType="1" noTextEdit="1"/>
              </p:cNvSpPr>
              <p:nvPr/>
            </p:nvSpPr>
            <p:spPr>
              <a:xfrm>
                <a:off x="146810" y="3516059"/>
                <a:ext cx="2598821" cy="764312"/>
              </a:xfrm>
              <a:prstGeom prst="rect">
                <a:avLst/>
              </a:prstGeom>
              <a:blipFill>
                <a:blip r:embed="rId7"/>
                <a:stretch>
                  <a:fillRect b="-1613"/>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DF8BA8-0B3F-4CE9-AAC6-843124540737}"/>
                  </a:ext>
                </a:extLst>
              </p:cNvPr>
              <p:cNvSpPr txBox="1"/>
              <p:nvPr/>
            </p:nvSpPr>
            <p:spPr>
              <a:xfrm>
                <a:off x="146810" y="4463170"/>
                <a:ext cx="2598821" cy="1061829"/>
              </a:xfrm>
              <a:prstGeom prst="rect">
                <a:avLst/>
              </a:prstGeom>
              <a:noFill/>
              <a:ln>
                <a:solidFill>
                  <a:schemeClr val="accent1"/>
                </a:solidFill>
              </a:ln>
            </p:spPr>
            <p:txBody>
              <a:bodyPr wrap="square" rtlCol="0">
                <a:spAutoFit/>
              </a:bodyPr>
              <a:lstStyle/>
              <a:p>
                <a14:m>
                  <m:oMath xmlns:m="http://schemas.openxmlformats.org/officeDocument/2006/math">
                    <m:r>
                      <a:rPr lang="en-US" sz="2100" i="1">
                        <a:solidFill>
                          <a:srgbClr val="00B050"/>
                        </a:solidFill>
                        <a:latin typeface="Cambria Math" panose="02040503050406030204" pitchFamily="18" charset="0"/>
                        <a:ea typeface="Cambria Math" panose="02040503050406030204" pitchFamily="18" charset="0"/>
                      </a:rPr>
                      <m:t>∴</m:t>
                    </m:r>
                  </m:oMath>
                </a14:m>
                <a:r>
                  <a:rPr lang="en-US" sz="2100" dirty="0">
                    <a:solidFill>
                      <a:srgbClr val="00B050"/>
                    </a:solidFill>
                    <a:ea typeface="Cambria Math" panose="02040503050406030204" pitchFamily="18" charset="0"/>
                  </a:rPr>
                  <a:t>we reject Null hypothesis and accept alternate hypothesis</a:t>
                </a:r>
                <a:endParaRPr lang="en-PK" sz="2100" dirty="0">
                  <a:solidFill>
                    <a:srgbClr val="00B050"/>
                  </a:solidFill>
                </a:endParaRPr>
              </a:p>
            </p:txBody>
          </p:sp>
        </mc:Choice>
        <mc:Fallback xmlns="">
          <p:sp>
            <p:nvSpPr>
              <p:cNvPr id="20" name="TextBox 19">
                <a:extLst>
                  <a:ext uri="{FF2B5EF4-FFF2-40B4-BE49-F238E27FC236}">
                    <a16:creationId xmlns:a16="http://schemas.microsoft.com/office/drawing/2014/main" id="{B7DF8BA8-0B3F-4CE9-AAC6-843124540737}"/>
                  </a:ext>
                </a:extLst>
              </p:cNvPr>
              <p:cNvSpPr txBox="1">
                <a:spLocks noRot="1" noChangeAspect="1" noMove="1" noResize="1" noEditPoints="1" noAdjustHandles="1" noChangeArrowheads="1" noChangeShapeType="1" noTextEdit="1"/>
              </p:cNvSpPr>
              <p:nvPr/>
            </p:nvSpPr>
            <p:spPr>
              <a:xfrm>
                <a:off x="146810" y="4463170"/>
                <a:ext cx="2598821" cy="1061829"/>
              </a:xfrm>
              <a:prstGeom prst="rect">
                <a:avLst/>
              </a:prstGeom>
              <a:blipFill>
                <a:blip r:embed="rId8"/>
                <a:stretch>
                  <a:fillRect l="-2427" t="-2326" r="-3883" b="-10465"/>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27957386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7" grpId="0" animBg="1"/>
      <p:bldP spid="19" grpId="0" animBg="1"/>
      <p:bldP spid="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7674-D5B9-49DC-B625-6FB135862B26}"/>
              </a:ext>
            </a:extLst>
          </p:cNvPr>
          <p:cNvSpPr>
            <a:spLocks noGrp="1"/>
          </p:cNvSpPr>
          <p:nvPr>
            <p:ph type="ctrTitle"/>
          </p:nvPr>
        </p:nvSpPr>
        <p:spPr/>
        <p:txBody>
          <a:bodyPr>
            <a:normAutofit fontScale="90000"/>
          </a:bodyPr>
          <a:lstStyle/>
          <a:p>
            <a:r>
              <a:rPr lang="en-US" dirty="0"/>
              <a:t>Measuring Data Similarity and Dissimilarity</a:t>
            </a:r>
            <a:endParaRPr lang="en-PK" dirty="0"/>
          </a:p>
        </p:txBody>
      </p:sp>
      <p:sp>
        <p:nvSpPr>
          <p:cNvPr id="3" name="Subtitle 2">
            <a:extLst>
              <a:ext uri="{FF2B5EF4-FFF2-40B4-BE49-F238E27FC236}">
                <a16:creationId xmlns:a16="http://schemas.microsoft.com/office/drawing/2014/main" id="{C07BED84-F461-4966-8F93-57667A1F1BF0}"/>
              </a:ext>
            </a:extLst>
          </p:cNvPr>
          <p:cNvSpPr>
            <a:spLocks noGrp="1"/>
          </p:cNvSpPr>
          <p:nvPr>
            <p:ph type="subTitle" idx="1"/>
          </p:nvPr>
        </p:nvSpPr>
        <p:spPr/>
        <p:txBody>
          <a:bodyPr/>
          <a:lstStyle/>
          <a:p>
            <a:endParaRPr lang="en-PK"/>
          </a:p>
        </p:txBody>
      </p:sp>
      <p:sp>
        <p:nvSpPr>
          <p:cNvPr id="4" name="Slide Number Placeholder 3">
            <a:extLst>
              <a:ext uri="{FF2B5EF4-FFF2-40B4-BE49-F238E27FC236}">
                <a16:creationId xmlns:a16="http://schemas.microsoft.com/office/drawing/2014/main" id="{61ADC12C-F7AB-4D73-906C-2FC5FC4F440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121</a:t>
            </a:fld>
            <a:endParaRPr lang="en-US"/>
          </a:p>
        </p:txBody>
      </p:sp>
    </p:spTree>
    <p:extLst>
      <p:ext uri="{BB962C8B-B14F-4D97-AF65-F5344CB8AC3E}">
        <p14:creationId xmlns:p14="http://schemas.microsoft.com/office/powerpoint/2010/main" val="383446018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a:extLst>
              <a:ext uri="{FF2B5EF4-FFF2-40B4-BE49-F238E27FC236}">
                <a16:creationId xmlns:a16="http://schemas.microsoft.com/office/drawing/2014/main" id="{67073E21-E3BC-CB5F-A3C8-6B9F0CADA186}"/>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122</a:t>
            </a:fld>
            <a:endParaRPr lang="en-US" altLang="en-PK" sz="1200"/>
          </a:p>
        </p:txBody>
      </p:sp>
      <p:sp>
        <p:nvSpPr>
          <p:cNvPr id="53251" name="Rectangle 2">
            <a:extLst>
              <a:ext uri="{FF2B5EF4-FFF2-40B4-BE49-F238E27FC236}">
                <a16:creationId xmlns:a16="http://schemas.microsoft.com/office/drawing/2014/main" id="{36A4CAF5-E457-D289-FC3F-1DCB5874D35A}"/>
              </a:ext>
            </a:extLst>
          </p:cNvPr>
          <p:cNvSpPr>
            <a:spLocks noGrp="1" noChangeArrowheads="1"/>
          </p:cNvSpPr>
          <p:nvPr>
            <p:ph type="title"/>
          </p:nvPr>
        </p:nvSpPr>
        <p:spPr/>
        <p:txBody>
          <a:bodyPr/>
          <a:lstStyle/>
          <a:p>
            <a:pPr eaLnBrk="1" hangingPunct="1"/>
            <a:r>
              <a:rPr lang="en-US" altLang="en-PK">
                <a:solidFill>
                  <a:srgbClr val="170981"/>
                </a:solidFill>
              </a:rPr>
              <a:t>Similarity and Dissimilarity</a:t>
            </a:r>
          </a:p>
        </p:txBody>
      </p:sp>
      <p:sp>
        <p:nvSpPr>
          <p:cNvPr id="53252" name="Rectangle 3">
            <a:extLst>
              <a:ext uri="{FF2B5EF4-FFF2-40B4-BE49-F238E27FC236}">
                <a16:creationId xmlns:a16="http://schemas.microsoft.com/office/drawing/2014/main" id="{18BC5FED-3096-8F1C-7659-804C74E669A4}"/>
              </a:ext>
            </a:extLst>
          </p:cNvPr>
          <p:cNvSpPr>
            <a:spLocks noGrp="1" noChangeArrowheads="1"/>
          </p:cNvSpPr>
          <p:nvPr>
            <p:ph type="body" idx="1"/>
          </p:nvPr>
        </p:nvSpPr>
        <p:spPr>
          <a:xfrm>
            <a:off x="304800" y="1295400"/>
            <a:ext cx="8534400" cy="5181600"/>
          </a:xfrm>
        </p:spPr>
        <p:txBody>
          <a:bodyPr/>
          <a:lstStyle/>
          <a:p>
            <a:pPr eaLnBrk="1" hangingPunct="1"/>
            <a:r>
              <a:rPr lang="en-US" altLang="en-PK" sz="2400" b="1"/>
              <a:t>Similarity</a:t>
            </a:r>
          </a:p>
          <a:p>
            <a:pPr lvl="1" eaLnBrk="1" hangingPunct="1"/>
            <a:r>
              <a:rPr lang="en-US" altLang="en-PK" sz="2400"/>
              <a:t>Numerical measure of how alike two data objects are</a:t>
            </a:r>
          </a:p>
          <a:p>
            <a:pPr lvl="1" eaLnBrk="1" hangingPunct="1"/>
            <a:r>
              <a:rPr lang="en-US" altLang="en-PK" sz="2400"/>
              <a:t>Value is higher when objects are more alike</a:t>
            </a:r>
          </a:p>
          <a:p>
            <a:pPr lvl="1" eaLnBrk="1" hangingPunct="1"/>
            <a:r>
              <a:rPr lang="en-US" altLang="en-PK" sz="2400"/>
              <a:t>Often falls in the range [0,1]</a:t>
            </a:r>
          </a:p>
          <a:p>
            <a:pPr eaLnBrk="1" hangingPunct="1"/>
            <a:r>
              <a:rPr lang="en-US" altLang="en-PK" sz="2400" b="1"/>
              <a:t>Dissimilarity</a:t>
            </a:r>
            <a:r>
              <a:rPr lang="en-US" altLang="en-PK" sz="2400"/>
              <a:t> (e.g., distance)</a:t>
            </a:r>
          </a:p>
          <a:p>
            <a:pPr lvl="1" eaLnBrk="1" hangingPunct="1"/>
            <a:r>
              <a:rPr lang="en-US" altLang="en-PK" sz="2400"/>
              <a:t>Numerical measure of how different two data objects are</a:t>
            </a:r>
          </a:p>
          <a:p>
            <a:pPr lvl="1" eaLnBrk="1" hangingPunct="1"/>
            <a:r>
              <a:rPr lang="en-US" altLang="en-PK" sz="2400"/>
              <a:t>Lower when objects are more alike</a:t>
            </a:r>
          </a:p>
          <a:p>
            <a:pPr lvl="1" eaLnBrk="1" hangingPunct="1"/>
            <a:r>
              <a:rPr lang="en-US" altLang="en-PK" sz="2400"/>
              <a:t>Minimum dissimilarity is often 0</a:t>
            </a:r>
          </a:p>
          <a:p>
            <a:pPr lvl="1" eaLnBrk="1" hangingPunct="1"/>
            <a:r>
              <a:rPr lang="en-US" altLang="en-PK" sz="2400"/>
              <a:t>Upper limit varies</a:t>
            </a:r>
          </a:p>
          <a:p>
            <a:pPr eaLnBrk="1" hangingPunct="1"/>
            <a:r>
              <a:rPr lang="en-US" altLang="en-PK" sz="2400" b="1"/>
              <a:t>Proximity</a:t>
            </a:r>
            <a:r>
              <a:rPr lang="en-US" altLang="en-PK" sz="2400"/>
              <a:t> refers to a similarity or dissimilarity</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a:extLst>
              <a:ext uri="{FF2B5EF4-FFF2-40B4-BE49-F238E27FC236}">
                <a16:creationId xmlns:a16="http://schemas.microsoft.com/office/drawing/2014/main" id="{79347C25-D178-48CB-1FCC-1B3D5776EC84}"/>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123</a:t>
            </a:fld>
            <a:endParaRPr lang="en-US" altLang="en-PK" sz="1200"/>
          </a:p>
        </p:txBody>
      </p:sp>
      <p:sp>
        <p:nvSpPr>
          <p:cNvPr id="54275" name="Rectangle 2">
            <a:extLst>
              <a:ext uri="{FF2B5EF4-FFF2-40B4-BE49-F238E27FC236}">
                <a16:creationId xmlns:a16="http://schemas.microsoft.com/office/drawing/2014/main" id="{F66E653D-D72E-7589-46B5-D5DE5AB40850}"/>
              </a:ext>
            </a:extLst>
          </p:cNvPr>
          <p:cNvSpPr>
            <a:spLocks noGrp="1" noChangeArrowheads="1"/>
          </p:cNvSpPr>
          <p:nvPr>
            <p:ph type="title"/>
          </p:nvPr>
        </p:nvSpPr>
        <p:spPr>
          <a:xfrm>
            <a:off x="457200" y="304800"/>
            <a:ext cx="8001000" cy="609600"/>
          </a:xfrm>
        </p:spPr>
        <p:txBody>
          <a:bodyPr/>
          <a:lstStyle/>
          <a:p>
            <a:pPr eaLnBrk="1" hangingPunct="1"/>
            <a:r>
              <a:rPr lang="en-US" altLang="en-PK"/>
              <a:t>Data Matrix and Dissimilarity Matrix</a:t>
            </a:r>
          </a:p>
        </p:txBody>
      </p:sp>
      <p:sp>
        <p:nvSpPr>
          <p:cNvPr id="54276" name="Rectangle 3">
            <a:extLst>
              <a:ext uri="{FF2B5EF4-FFF2-40B4-BE49-F238E27FC236}">
                <a16:creationId xmlns:a16="http://schemas.microsoft.com/office/drawing/2014/main" id="{BAD89FDB-7094-70B7-9BE2-49A0F29B79BD}"/>
              </a:ext>
            </a:extLst>
          </p:cNvPr>
          <p:cNvSpPr>
            <a:spLocks noGrp="1" noChangeArrowheads="1"/>
          </p:cNvSpPr>
          <p:nvPr>
            <p:ph type="body" idx="1"/>
          </p:nvPr>
        </p:nvSpPr>
        <p:spPr>
          <a:xfrm>
            <a:off x="304800" y="1295400"/>
            <a:ext cx="3962400" cy="5181600"/>
          </a:xfrm>
        </p:spPr>
        <p:txBody>
          <a:bodyPr/>
          <a:lstStyle/>
          <a:p>
            <a:pPr eaLnBrk="1" hangingPunct="1"/>
            <a:r>
              <a:rPr lang="en-US" altLang="en-PK" sz="2400">
                <a:solidFill>
                  <a:schemeClr val="hlink"/>
                </a:solidFill>
              </a:rPr>
              <a:t>Data matrix</a:t>
            </a:r>
          </a:p>
          <a:p>
            <a:pPr lvl="1" eaLnBrk="1" hangingPunct="1"/>
            <a:r>
              <a:rPr lang="en-US" altLang="en-PK" sz="2400"/>
              <a:t>n data points with p dimensions</a:t>
            </a:r>
          </a:p>
          <a:p>
            <a:pPr lvl="1" eaLnBrk="1" hangingPunct="1"/>
            <a:r>
              <a:rPr lang="en-US" altLang="en-PK" sz="2400"/>
              <a:t>Two modes</a:t>
            </a:r>
          </a:p>
          <a:p>
            <a:pPr eaLnBrk="1" hangingPunct="1"/>
            <a:endParaRPr lang="en-US" altLang="en-PK" sz="2400"/>
          </a:p>
          <a:p>
            <a:pPr eaLnBrk="1" hangingPunct="1"/>
            <a:endParaRPr lang="en-US" altLang="en-PK" sz="2400"/>
          </a:p>
          <a:p>
            <a:pPr eaLnBrk="1" hangingPunct="1"/>
            <a:r>
              <a:rPr lang="en-US" altLang="en-PK" sz="2400">
                <a:solidFill>
                  <a:schemeClr val="hlink"/>
                </a:solidFill>
              </a:rPr>
              <a:t>Dissimilarity matrix</a:t>
            </a:r>
          </a:p>
          <a:p>
            <a:pPr lvl="1" eaLnBrk="1" hangingPunct="1"/>
            <a:r>
              <a:rPr lang="en-US" altLang="en-PK" sz="2400"/>
              <a:t>n data points, but registers only the distance </a:t>
            </a:r>
          </a:p>
          <a:p>
            <a:pPr lvl="1" eaLnBrk="1" hangingPunct="1"/>
            <a:r>
              <a:rPr lang="en-US" altLang="en-PK" sz="2400"/>
              <a:t>A triangular matrix</a:t>
            </a:r>
          </a:p>
          <a:p>
            <a:pPr lvl="1" eaLnBrk="1" hangingPunct="1"/>
            <a:r>
              <a:rPr lang="en-US" altLang="en-PK" sz="2400"/>
              <a:t>Single mode</a:t>
            </a:r>
          </a:p>
        </p:txBody>
      </p:sp>
      <p:graphicFrame>
        <p:nvGraphicFramePr>
          <p:cNvPr id="54277" name="Object 4">
            <a:extLst>
              <a:ext uri="{FF2B5EF4-FFF2-40B4-BE49-F238E27FC236}">
                <a16:creationId xmlns:a16="http://schemas.microsoft.com/office/drawing/2014/main" id="{D98B9CDC-D37A-3A03-9C8A-A7F9F2C147D5}"/>
              </a:ext>
            </a:extLst>
          </p:cNvPr>
          <p:cNvGraphicFramePr>
            <a:graphicFrameLocks noChangeAspect="1"/>
          </p:cNvGraphicFramePr>
          <p:nvPr/>
        </p:nvGraphicFramePr>
        <p:xfrm>
          <a:off x="4419600" y="1752600"/>
          <a:ext cx="3124200" cy="2058988"/>
        </p:xfrm>
        <a:graphic>
          <a:graphicData uri="http://schemas.openxmlformats.org/presentationml/2006/ole">
            <mc:AlternateContent xmlns:mc="http://schemas.openxmlformats.org/markup-compatibility/2006">
              <mc:Choice xmlns:v="urn:schemas-microsoft-com:vml" Requires="v">
                <p:oleObj name="Equation" r:id="rId3" imgW="40957500" imgH="28676600" progId="Equation.3">
                  <p:embed/>
                </p:oleObj>
              </mc:Choice>
              <mc:Fallback>
                <p:oleObj name="Equation" r:id="rId3" imgW="40957500" imgH="28676600" progId="Equation.3">
                  <p:embed/>
                  <p:pic>
                    <p:nvPicPr>
                      <p:cNvPr id="54277" name="Object 4">
                        <a:extLst>
                          <a:ext uri="{FF2B5EF4-FFF2-40B4-BE49-F238E27FC236}">
                            <a16:creationId xmlns:a16="http://schemas.microsoft.com/office/drawing/2014/main" id="{D98B9CDC-D37A-3A03-9C8A-A7F9F2C14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752600"/>
                        <a:ext cx="3124200" cy="205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8" name="Object 5">
            <a:extLst>
              <a:ext uri="{FF2B5EF4-FFF2-40B4-BE49-F238E27FC236}">
                <a16:creationId xmlns:a16="http://schemas.microsoft.com/office/drawing/2014/main" id="{4B4D4C94-D607-9703-9373-26C1CA43F4A5}"/>
              </a:ext>
            </a:extLst>
          </p:cNvPr>
          <p:cNvGraphicFramePr>
            <a:graphicFrameLocks noChangeAspect="1"/>
          </p:cNvGraphicFramePr>
          <p:nvPr/>
        </p:nvGraphicFramePr>
        <p:xfrm>
          <a:off x="4419600" y="4191000"/>
          <a:ext cx="3429000" cy="1970088"/>
        </p:xfrm>
        <a:graphic>
          <a:graphicData uri="http://schemas.openxmlformats.org/presentationml/2006/ole">
            <mc:AlternateContent xmlns:mc="http://schemas.openxmlformats.org/markup-compatibility/2006">
              <mc:Choice xmlns:v="urn:schemas-microsoft-com:vml" Requires="v">
                <p:oleObj name="Equation" r:id="rId5" imgW="42125900" imgH="26327100" progId="Equation.3">
                  <p:embed/>
                </p:oleObj>
              </mc:Choice>
              <mc:Fallback>
                <p:oleObj name="Equation" r:id="rId5" imgW="42125900" imgH="26327100" progId="Equation.3">
                  <p:embed/>
                  <p:pic>
                    <p:nvPicPr>
                      <p:cNvPr id="54278" name="Object 5">
                        <a:extLst>
                          <a:ext uri="{FF2B5EF4-FFF2-40B4-BE49-F238E27FC236}">
                            <a16:creationId xmlns:a16="http://schemas.microsoft.com/office/drawing/2014/main" id="{4B4D4C94-D607-9703-9373-26C1CA43F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191000"/>
                        <a:ext cx="3429000" cy="197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3226-ADF3-4CC0-A95B-CD1CCF87F513}"/>
              </a:ext>
            </a:extLst>
          </p:cNvPr>
          <p:cNvSpPr>
            <a:spLocks noGrp="1"/>
          </p:cNvSpPr>
          <p:nvPr>
            <p:ph type="title"/>
          </p:nvPr>
        </p:nvSpPr>
        <p:spPr/>
        <p:txBody>
          <a:bodyPr>
            <a:noAutofit/>
          </a:bodyPr>
          <a:lstStyle/>
          <a:p>
            <a:r>
              <a:rPr lang="en-US" sz="3000" dirty="0"/>
              <a:t>Similarity and Dissimilarity of Instances/Records</a:t>
            </a:r>
            <a:endParaRPr lang="en-PK" sz="3000" dirty="0"/>
          </a:p>
        </p:txBody>
      </p:sp>
      <p:sp>
        <p:nvSpPr>
          <p:cNvPr id="3" name="Content Placeholder 2">
            <a:extLst>
              <a:ext uri="{FF2B5EF4-FFF2-40B4-BE49-F238E27FC236}">
                <a16:creationId xmlns:a16="http://schemas.microsoft.com/office/drawing/2014/main" id="{5B45E9E4-E858-477D-A2FF-D83E15CFE93D}"/>
              </a:ext>
            </a:extLst>
          </p:cNvPr>
          <p:cNvSpPr>
            <a:spLocks noGrp="1"/>
          </p:cNvSpPr>
          <p:nvPr>
            <p:ph idx="1"/>
          </p:nvPr>
        </p:nvSpPr>
        <p:spPr>
          <a:xfrm>
            <a:off x="822960" y="1735556"/>
            <a:ext cx="7543800" cy="3523515"/>
          </a:xfrm>
        </p:spPr>
        <p:txBody>
          <a:bodyPr>
            <a:normAutofit fontScale="70000" lnSpcReduction="20000"/>
          </a:bodyPr>
          <a:lstStyle/>
          <a:p>
            <a:r>
              <a:rPr lang="en-US" dirty="0"/>
              <a:t>In data mining applications, such as </a:t>
            </a:r>
            <a:r>
              <a:rPr lang="en-US" b="1" dirty="0">
                <a:solidFill>
                  <a:srgbClr val="FF00FF"/>
                </a:solidFill>
              </a:rPr>
              <a:t>clustering</a:t>
            </a:r>
            <a:r>
              <a:rPr lang="en-US" dirty="0"/>
              <a:t>, </a:t>
            </a:r>
            <a:r>
              <a:rPr lang="en-US" b="1" dirty="0">
                <a:solidFill>
                  <a:srgbClr val="FF00FF"/>
                </a:solidFill>
              </a:rPr>
              <a:t>outlier analysis</a:t>
            </a:r>
            <a:r>
              <a:rPr lang="en-US" dirty="0"/>
              <a:t>, and </a:t>
            </a:r>
            <a:r>
              <a:rPr lang="en-US" b="1" dirty="0">
                <a:solidFill>
                  <a:srgbClr val="FF00FF"/>
                </a:solidFill>
              </a:rPr>
              <a:t>nearest-neighbor</a:t>
            </a:r>
            <a:r>
              <a:rPr lang="en-US" dirty="0"/>
              <a:t> classification:</a:t>
            </a:r>
          </a:p>
          <a:p>
            <a:pPr lvl="1"/>
            <a:r>
              <a:rPr lang="en-US" dirty="0"/>
              <a:t>We need ways to assess how alike or unlike objects are in comparison to one another</a:t>
            </a:r>
          </a:p>
          <a:p>
            <a:endParaRPr lang="en-US" dirty="0"/>
          </a:p>
          <a:p>
            <a:r>
              <a:rPr lang="en-US" dirty="0"/>
              <a:t>A store may want to search for clusters of </a:t>
            </a:r>
            <a:r>
              <a:rPr lang="en-US" b="1" i="1" dirty="0">
                <a:solidFill>
                  <a:srgbClr val="FF00FF"/>
                </a:solidFill>
              </a:rPr>
              <a:t>customer objects</a:t>
            </a:r>
            <a:r>
              <a:rPr lang="en-US" dirty="0">
                <a:solidFill>
                  <a:srgbClr val="FF00FF"/>
                </a:solidFill>
              </a:rPr>
              <a:t> </a:t>
            </a:r>
            <a:r>
              <a:rPr lang="en-US" dirty="0"/>
              <a:t>with </a:t>
            </a:r>
            <a:r>
              <a:rPr lang="en-US" b="1" i="1" dirty="0"/>
              <a:t>similar characteristics</a:t>
            </a:r>
          </a:p>
          <a:p>
            <a:pPr lvl="1"/>
            <a:r>
              <a:rPr lang="en-US" dirty="0"/>
              <a:t>Groups of characteristics like similar income, similar area of residence, and similar age for marketing purposes</a:t>
            </a:r>
          </a:p>
          <a:p>
            <a:pPr lvl="1"/>
            <a:endParaRPr lang="en-US" dirty="0"/>
          </a:p>
          <a:p>
            <a:r>
              <a:rPr lang="en-US" dirty="0"/>
              <a:t>A cluster is a collection of data objects such that:</a:t>
            </a:r>
          </a:p>
          <a:p>
            <a:pPr lvl="1"/>
            <a:r>
              <a:rPr lang="en-US" b="1" dirty="0">
                <a:solidFill>
                  <a:srgbClr val="00B050"/>
                </a:solidFill>
              </a:rPr>
              <a:t>Objects within a cluster are similar to one another </a:t>
            </a:r>
            <a:r>
              <a:rPr lang="en-US" dirty="0"/>
              <a:t>but </a:t>
            </a:r>
            <a:r>
              <a:rPr lang="en-US" b="1" dirty="0">
                <a:solidFill>
                  <a:srgbClr val="FF0000"/>
                </a:solidFill>
              </a:rPr>
              <a:t>dissimilar to the objects in other clusters</a:t>
            </a:r>
          </a:p>
        </p:txBody>
      </p:sp>
      <p:sp>
        <p:nvSpPr>
          <p:cNvPr id="4" name="Slide Number Placeholder 3">
            <a:extLst>
              <a:ext uri="{FF2B5EF4-FFF2-40B4-BE49-F238E27FC236}">
                <a16:creationId xmlns:a16="http://schemas.microsoft.com/office/drawing/2014/main" id="{FAEB1142-A838-4E71-9A27-063A3627A44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124</a:t>
            </a:fld>
            <a:endParaRPr lang="en-US"/>
          </a:p>
        </p:txBody>
      </p:sp>
    </p:spTree>
    <p:extLst>
      <p:ext uri="{BB962C8B-B14F-4D97-AF65-F5344CB8AC3E}">
        <p14:creationId xmlns:p14="http://schemas.microsoft.com/office/powerpoint/2010/main" val="33281827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C2BD-B336-4A3D-98DA-9D7D75F0DC8B}"/>
              </a:ext>
            </a:extLst>
          </p:cNvPr>
          <p:cNvSpPr>
            <a:spLocks noGrp="1"/>
          </p:cNvSpPr>
          <p:nvPr>
            <p:ph type="title"/>
          </p:nvPr>
        </p:nvSpPr>
        <p:spPr/>
        <p:txBody>
          <a:bodyPr/>
          <a:lstStyle/>
          <a:p>
            <a:r>
              <a:rPr lang="en-US" dirty="0"/>
              <a:t>Dissimilarity Matrix</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1224C-E4E5-4008-8650-17C57CFB4DEC}"/>
                  </a:ext>
                </a:extLst>
              </p:cNvPr>
              <p:cNvSpPr>
                <a:spLocks noGrp="1"/>
              </p:cNvSpPr>
              <p:nvPr>
                <p:ph idx="1"/>
              </p:nvPr>
            </p:nvSpPr>
            <p:spPr/>
            <p:txBody>
              <a:bodyPr>
                <a:normAutofit lnSpcReduction="10000"/>
              </a:bodyPr>
              <a:lstStyle/>
              <a:p>
                <a14:m>
                  <m:oMath xmlns:m="http://schemas.openxmlformats.org/officeDocument/2006/math">
                    <m:r>
                      <a:rPr lang="en-US" b="1" i="1" smtClean="0">
                        <a:latin typeface="Cambria Math" panose="02040503050406030204" pitchFamily="18" charset="0"/>
                      </a:rPr>
                      <m:t>𝒐𝒃𝒋𝒆𝒄𝒕</m:t>
                    </m:r>
                    <m:r>
                      <a:rPr lang="en-US" b="1" i="1" smtClean="0">
                        <a:latin typeface="Cambria Math" panose="02040503050406030204" pitchFamily="18" charset="0"/>
                      </a:rPr>
                      <m:t>×</m:t>
                    </m:r>
                    <m:r>
                      <a:rPr lang="en-US" b="1" i="1" smtClean="0">
                        <a:latin typeface="Cambria Math" panose="02040503050406030204" pitchFamily="18" charset="0"/>
                      </a:rPr>
                      <m:t>𝒐𝒃𝒋𝒆𝒄𝒕</m:t>
                    </m:r>
                  </m:oMath>
                </a14:m>
                <a:r>
                  <a:rPr lang="en-US" b="1" i="1" dirty="0"/>
                  <a:t> </a:t>
                </a:r>
                <a:r>
                  <a:rPr lang="en-US" dirty="0"/>
                  <a:t>structure that stores proximities that are available for </a:t>
                </a:r>
                <a:r>
                  <a:rPr lang="en-US" b="1" dirty="0"/>
                  <a:t>all pairs of </a:t>
                </a:r>
                <a14:m>
                  <m:oMath xmlns:m="http://schemas.openxmlformats.org/officeDocument/2006/math">
                    <m:r>
                      <a:rPr lang="en-US" b="1" i="1" smtClean="0">
                        <a:latin typeface="Cambria Math" panose="02040503050406030204" pitchFamily="18" charset="0"/>
                      </a:rPr>
                      <m:t>𝒏</m:t>
                    </m:r>
                  </m:oMath>
                </a14:m>
                <a:r>
                  <a:rPr lang="en-US" b="1" i="1" dirty="0"/>
                  <a:t> </a:t>
                </a:r>
                <a:r>
                  <a:rPr lang="en-US" b="1" dirty="0"/>
                  <a:t>objects</a:t>
                </a:r>
              </a:p>
              <a:p>
                <a:endParaRPr lang="en-US" b="1" i="1" dirty="0"/>
              </a:p>
              <a:p>
                <a:endParaRPr lang="en-US" b="1" i="1" dirty="0"/>
              </a:p>
              <a:p>
                <a:endParaRPr lang="en-US" b="1" i="1" dirty="0"/>
              </a:p>
              <a:p>
                <a:endParaRPr lang="en-US" b="1" i="1" dirty="0"/>
              </a:p>
              <a:p>
                <a:r>
                  <a:rPr lang="en-US" i="1" dirty="0"/>
                  <a:t>Where:</a:t>
                </a:r>
              </a:p>
              <a:p>
                <a:pPr lvl="1"/>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i="1" dirty="0"/>
                  <a:t> is the measured dissimilarity or “difference” between objects </a:t>
                </a:r>
                <a14:m>
                  <m:oMath xmlns:m="http://schemas.openxmlformats.org/officeDocument/2006/math">
                    <m:r>
                      <a:rPr lang="en-US" b="0" i="1" smtClean="0">
                        <a:latin typeface="Cambria Math" panose="02040503050406030204" pitchFamily="18" charset="0"/>
                      </a:rPr>
                      <m:t>𝑖</m:t>
                    </m:r>
                  </m:oMath>
                </a14:m>
                <a:r>
                  <a:rPr lang="en-US" i="1" dirty="0"/>
                  <a:t> and </a:t>
                </a:r>
                <a14:m>
                  <m:oMath xmlns:m="http://schemas.openxmlformats.org/officeDocument/2006/math">
                    <m:r>
                      <a:rPr lang="en-US" b="0" i="1" smtClean="0">
                        <a:latin typeface="Cambria Math" panose="02040503050406030204" pitchFamily="18" charset="0"/>
                      </a:rPr>
                      <m:t>𝑗</m:t>
                    </m:r>
                  </m:oMath>
                </a14:m>
                <a:endParaRPr lang="en-US" b="0" i="1" dirty="0"/>
              </a:p>
              <a:p>
                <a:r>
                  <a:rPr lang="en-US" b="1" dirty="0">
                    <a:solidFill>
                      <a:srgbClr val="FF00FF"/>
                    </a:solidFill>
                  </a:rPr>
                  <a:t>If we know distance between two objects, we know similarity too!</a:t>
                </a:r>
              </a:p>
              <a:p>
                <a:pPr lvl="1"/>
                <a:endParaRPr lang="en-PK" i="1" dirty="0"/>
              </a:p>
            </p:txBody>
          </p:sp>
        </mc:Choice>
        <mc:Fallback xmlns="">
          <p:sp>
            <p:nvSpPr>
              <p:cNvPr id="3" name="Content Placeholder 2">
                <a:extLst>
                  <a:ext uri="{FF2B5EF4-FFF2-40B4-BE49-F238E27FC236}">
                    <a16:creationId xmlns:a16="http://schemas.microsoft.com/office/drawing/2014/main" id="{60D1224C-E4E5-4008-8650-17C57CFB4DEC}"/>
                  </a:ext>
                </a:extLst>
              </p:cNvPr>
              <p:cNvSpPr>
                <a:spLocks noGrp="1" noRot="1" noChangeAspect="1" noMove="1" noResize="1" noEditPoints="1" noAdjustHandles="1" noChangeArrowheads="1" noChangeShapeType="1" noTextEdit="1"/>
              </p:cNvSpPr>
              <p:nvPr>
                <p:ph idx="1"/>
              </p:nvPr>
            </p:nvSpPr>
            <p:spPr>
              <a:blipFill>
                <a:blip r:embed="rId2"/>
                <a:stretch>
                  <a:fillRect l="-1389" t="-2057" r="-2932"/>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E2035415-A1C3-40EB-9F15-F833DE6BD492}"/>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125</a:t>
            </a:fld>
            <a:endParaRPr lang="en-US"/>
          </a:p>
        </p:txBody>
      </p:sp>
      <p:pic>
        <p:nvPicPr>
          <p:cNvPr id="6" name="Picture 5">
            <a:extLst>
              <a:ext uri="{FF2B5EF4-FFF2-40B4-BE49-F238E27FC236}">
                <a16:creationId xmlns:a16="http://schemas.microsoft.com/office/drawing/2014/main" id="{A237EF2E-AB6D-4B75-B724-4A3CE8DA7389}"/>
              </a:ext>
            </a:extLst>
          </p:cNvPr>
          <p:cNvPicPr>
            <a:picLocks noChangeAspect="1"/>
          </p:cNvPicPr>
          <p:nvPr/>
        </p:nvPicPr>
        <p:blipFill>
          <a:blip r:embed="rId3"/>
          <a:stretch>
            <a:fillRect/>
          </a:stretch>
        </p:blipFill>
        <p:spPr>
          <a:xfrm>
            <a:off x="2978850" y="2541852"/>
            <a:ext cx="2507550" cy="1396333"/>
          </a:xfrm>
          <a:prstGeom prst="rect">
            <a:avLst/>
          </a:prstGeom>
        </p:spPr>
      </p:pic>
      <p:pic>
        <p:nvPicPr>
          <p:cNvPr id="8" name="Picture 7">
            <a:extLst>
              <a:ext uri="{FF2B5EF4-FFF2-40B4-BE49-F238E27FC236}">
                <a16:creationId xmlns:a16="http://schemas.microsoft.com/office/drawing/2014/main" id="{4DCE986F-7349-4DEC-9DC7-8989475DB167}"/>
              </a:ext>
            </a:extLst>
          </p:cNvPr>
          <p:cNvPicPr>
            <a:picLocks noChangeAspect="1"/>
          </p:cNvPicPr>
          <p:nvPr/>
        </p:nvPicPr>
        <p:blipFill>
          <a:blip r:embed="rId4"/>
          <a:stretch>
            <a:fillRect/>
          </a:stretch>
        </p:blipFill>
        <p:spPr>
          <a:xfrm>
            <a:off x="3193207" y="5086633"/>
            <a:ext cx="2078837" cy="344876"/>
          </a:xfrm>
          <a:prstGeom prst="rect">
            <a:avLst/>
          </a:prstGeom>
        </p:spPr>
      </p:pic>
      <p:sp>
        <p:nvSpPr>
          <p:cNvPr id="9" name="TextBox 8">
            <a:extLst>
              <a:ext uri="{FF2B5EF4-FFF2-40B4-BE49-F238E27FC236}">
                <a16:creationId xmlns:a16="http://schemas.microsoft.com/office/drawing/2014/main" id="{4986DB41-C45D-45CA-93E0-FB755ACF4633}"/>
              </a:ext>
            </a:extLst>
          </p:cNvPr>
          <p:cNvSpPr txBox="1"/>
          <p:nvPr/>
        </p:nvSpPr>
        <p:spPr>
          <a:xfrm>
            <a:off x="5678905" y="2725282"/>
            <a:ext cx="3284621" cy="1569660"/>
          </a:xfrm>
          <a:prstGeom prst="rect">
            <a:avLst/>
          </a:prstGeom>
          <a:noFill/>
          <a:ln>
            <a:solidFill>
              <a:schemeClr val="accent1"/>
            </a:solidFill>
          </a:ln>
        </p:spPr>
        <p:txBody>
          <a:bodyPr wrap="square" rtlCol="0">
            <a:spAutoFit/>
          </a:bodyPr>
          <a:lstStyle/>
          <a:p>
            <a:pPr algn="ctr"/>
            <a:r>
              <a:rPr lang="en-US" sz="2400" b="1" dirty="0">
                <a:solidFill>
                  <a:srgbClr val="FF0000"/>
                </a:solidFill>
              </a:rPr>
              <a:t>But How to Compute Similarity or Dissimilarity of objects?</a:t>
            </a:r>
            <a:endParaRPr lang="en-PK" sz="2400" b="1" dirty="0">
              <a:solidFill>
                <a:srgbClr val="FF0000"/>
              </a:solidFill>
            </a:endParaRPr>
          </a:p>
        </p:txBody>
      </p:sp>
    </p:spTree>
    <p:extLst>
      <p:ext uri="{BB962C8B-B14F-4D97-AF65-F5344CB8AC3E}">
        <p14:creationId xmlns:p14="http://schemas.microsoft.com/office/powerpoint/2010/main" val="19360706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6587-1ED0-4A8A-ABEB-6028D9B96A6A}"/>
              </a:ext>
            </a:extLst>
          </p:cNvPr>
          <p:cNvSpPr>
            <a:spLocks noGrp="1"/>
          </p:cNvSpPr>
          <p:nvPr>
            <p:ph type="title"/>
          </p:nvPr>
        </p:nvSpPr>
        <p:spPr/>
        <p:txBody>
          <a:bodyPr>
            <a:normAutofit/>
          </a:bodyPr>
          <a:lstStyle/>
          <a:p>
            <a:r>
              <a:rPr lang="en-US" sz="2700" dirty="0"/>
              <a:t>Proximity Measures Between Nominal Attributes</a:t>
            </a:r>
            <a:endParaRPr lang="en-PK" sz="27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B9014-8BA5-47C3-B1B5-B1D8AD002B08}"/>
                  </a:ext>
                </a:extLst>
              </p:cNvPr>
              <p:cNvSpPr>
                <a:spLocks noGrp="1"/>
              </p:cNvSpPr>
              <p:nvPr>
                <p:ph idx="1"/>
              </p:nvPr>
            </p:nvSpPr>
            <p:spPr>
              <a:xfrm>
                <a:off x="822960" y="1866914"/>
                <a:ext cx="7984156" cy="3392157"/>
              </a:xfrm>
            </p:spPr>
            <p:txBody>
              <a:bodyPr>
                <a:normAutofit fontScale="77500" lnSpcReduction="20000"/>
              </a:bodyPr>
              <a:lstStyle/>
              <a:p>
                <a:r>
                  <a:rPr lang="en-US" dirty="0"/>
                  <a:t>Recall: Nominal attributes can take on two or more states</a:t>
                </a:r>
              </a:p>
              <a:p>
                <a:pPr lvl="1"/>
                <a:r>
                  <a:rPr lang="en-US" dirty="0"/>
                  <a:t>Color: </a:t>
                </a:r>
                <a:r>
                  <a:rPr lang="en-US" i="1" dirty="0"/>
                  <a:t>red, yellow, green ,pink, …,  </a:t>
                </a:r>
                <a14:m>
                  <m:oMath xmlns:m="http://schemas.openxmlformats.org/officeDocument/2006/math">
                    <m:r>
                      <a:rPr lang="en-US" b="0" i="1" smtClean="0">
                        <a:latin typeface="Cambria Math" panose="02040503050406030204" pitchFamily="18" charset="0"/>
                      </a:rPr>
                      <m:t>𝑐𝑜𝑙𝑜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sub>
                    </m:sSub>
                  </m:oMath>
                </a14:m>
                <a:endParaRPr lang="en-US" dirty="0"/>
              </a:p>
              <a:p>
                <a:pPr lvl="1"/>
                <a:endParaRPr lang="en-US" dirty="0"/>
              </a:p>
              <a:p>
                <a:r>
                  <a:rPr lang="en-US" b="1" dirty="0">
                    <a:solidFill>
                      <a:srgbClr val="FF0000"/>
                    </a:solidFill>
                  </a:rPr>
                  <a:t>How is dissimilarity computed between objects described by nominal attributes?</a:t>
                </a:r>
              </a:p>
              <a:p>
                <a:endParaRPr lang="en-US" dirty="0"/>
              </a:p>
              <a:p>
                <a:endParaRPr lang="en-US" dirty="0"/>
              </a:p>
              <a:p>
                <a:r>
                  <a:rPr lang="en-US" b="1" dirty="0"/>
                  <a:t>Where</a:t>
                </a:r>
                <a:r>
                  <a:rPr lang="en-US" dirty="0"/>
                  <a:t>:</a:t>
                </a:r>
              </a:p>
              <a:p>
                <a:pPr lvl="1"/>
                <a14:m>
                  <m:oMath xmlns:m="http://schemas.openxmlformats.org/officeDocument/2006/math">
                    <m:r>
                      <a:rPr lang="en-US" b="0" i="1" smtClean="0">
                        <a:latin typeface="Cambria Math" panose="02040503050406030204" pitchFamily="18" charset="0"/>
                      </a:rPr>
                      <m:t>𝑝</m:t>
                    </m:r>
                  </m:oMath>
                </a14:m>
                <a:r>
                  <a:rPr lang="en-US" dirty="0"/>
                  <a:t> are the total number of nominal attributes describing the objects</a:t>
                </a:r>
              </a:p>
              <a:p>
                <a:pPr lvl="1"/>
                <a14:m>
                  <m:oMath xmlns:m="http://schemas.openxmlformats.org/officeDocument/2006/math">
                    <m:r>
                      <a:rPr lang="en-US" b="0" i="1" smtClean="0">
                        <a:latin typeface="Cambria Math" panose="02040503050406030204" pitchFamily="18" charset="0"/>
                      </a:rPr>
                      <m:t>𝑚</m:t>
                    </m:r>
                  </m:oMath>
                </a14:m>
                <a:r>
                  <a:rPr lang="en-US" dirty="0"/>
                  <a:t> are the number of attributes for which </a:t>
                </a:r>
                <a14:m>
                  <m:oMath xmlns:m="http://schemas.openxmlformats.org/officeDocument/2006/math">
                    <m:r>
                      <a:rPr lang="en-US" b="0" i="1" smtClean="0">
                        <a:latin typeface="Cambria Math" panose="02040503050406030204" pitchFamily="18" charset="0"/>
                      </a:rPr>
                      <m:t>𝑜𝑏𝑗𝑒𝑐𝑡</m:t>
                    </m:r>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dirty="0"/>
                  <a:t> and </a:t>
                </a:r>
                <a14:m>
                  <m:oMath xmlns:m="http://schemas.openxmlformats.org/officeDocument/2006/math">
                    <m:r>
                      <a:rPr lang="en-US" b="0" i="1" smtClean="0">
                        <a:latin typeface="Cambria Math" panose="02040503050406030204" pitchFamily="18" charset="0"/>
                      </a:rPr>
                      <m:t>𝑜𝑏𝑗𝑒𝑐𝑡</m:t>
                    </m:r>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are in same state (have same values)</a:t>
                </a:r>
              </a:p>
              <a:p>
                <a:endParaRPr lang="en-PK" dirty="0"/>
              </a:p>
            </p:txBody>
          </p:sp>
        </mc:Choice>
        <mc:Fallback xmlns="">
          <p:sp>
            <p:nvSpPr>
              <p:cNvPr id="3" name="Content Placeholder 2">
                <a:extLst>
                  <a:ext uri="{FF2B5EF4-FFF2-40B4-BE49-F238E27FC236}">
                    <a16:creationId xmlns:a16="http://schemas.microsoft.com/office/drawing/2014/main" id="{3A9B9014-8BA5-47C3-B1B5-B1D8AD002B08}"/>
                  </a:ext>
                </a:extLst>
              </p:cNvPr>
              <p:cNvSpPr>
                <a:spLocks noGrp="1" noRot="1" noChangeAspect="1" noMove="1" noResize="1" noEditPoints="1" noAdjustHandles="1" noChangeArrowheads="1" noChangeShapeType="1" noTextEdit="1"/>
              </p:cNvSpPr>
              <p:nvPr>
                <p:ph idx="1"/>
              </p:nvPr>
            </p:nvSpPr>
            <p:spPr>
              <a:xfrm>
                <a:off x="822960" y="1866914"/>
                <a:ext cx="7984156" cy="3392157"/>
              </a:xfrm>
              <a:blipFill>
                <a:blip r:embed="rId2"/>
                <a:stretch>
                  <a:fillRect l="-794" t="-2602" r="-1111" b="-2602"/>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EE633C02-8766-4AEB-8D99-9A5E10868DB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E4F120-2DE2-4EC6-9C24-6D774626CAA9}"/>
                  </a:ext>
                </a:extLst>
              </p:cNvPr>
              <p:cNvSpPr txBox="1"/>
              <p:nvPr/>
            </p:nvSpPr>
            <p:spPr>
              <a:xfrm>
                <a:off x="3428999" y="3562992"/>
                <a:ext cx="2286002" cy="61734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B050"/>
                          </a:solidFill>
                          <a:latin typeface="Cambria Math" panose="02040503050406030204" pitchFamily="18" charset="0"/>
                        </a:rPr>
                        <m:t>𝒅</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e>
                      </m:d>
                      <m:r>
                        <a:rPr lang="en-US" b="1" i="1">
                          <a:solidFill>
                            <a:srgbClr val="00B050"/>
                          </a:solidFill>
                          <a:latin typeface="Cambria Math" panose="02040503050406030204" pitchFamily="18" charset="0"/>
                        </a:rPr>
                        <m:t>=</m:t>
                      </m:r>
                      <m:f>
                        <m:fPr>
                          <m:ctrlPr>
                            <a:rPr lang="en-US" b="1" i="1">
                              <a:solidFill>
                                <a:srgbClr val="00B050"/>
                              </a:solidFill>
                              <a:latin typeface="Cambria Math" panose="02040503050406030204" pitchFamily="18" charset="0"/>
                            </a:rPr>
                          </m:ctrlPr>
                        </m:fPr>
                        <m:num>
                          <m:r>
                            <a:rPr lang="en-US" b="1" i="1">
                              <a:solidFill>
                                <a:srgbClr val="00B050"/>
                              </a:solidFill>
                              <a:latin typeface="Cambria Math" panose="02040503050406030204" pitchFamily="18" charset="0"/>
                            </a:rPr>
                            <m:t>𝒑</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𝒎</m:t>
                          </m:r>
                        </m:num>
                        <m:den>
                          <m:r>
                            <a:rPr lang="en-US" b="1" i="1">
                              <a:solidFill>
                                <a:srgbClr val="00B050"/>
                              </a:solidFill>
                              <a:latin typeface="Cambria Math" panose="02040503050406030204" pitchFamily="18" charset="0"/>
                            </a:rPr>
                            <m:t>𝒑</m:t>
                          </m:r>
                        </m:den>
                      </m:f>
                    </m:oMath>
                  </m:oMathPara>
                </a14:m>
                <a:endParaRPr lang="en-PK" b="1" dirty="0">
                  <a:solidFill>
                    <a:srgbClr val="00B050"/>
                  </a:solidFill>
                </a:endParaRPr>
              </a:p>
            </p:txBody>
          </p:sp>
        </mc:Choice>
        <mc:Fallback xmlns="">
          <p:sp>
            <p:nvSpPr>
              <p:cNvPr id="5" name="TextBox 4">
                <a:extLst>
                  <a:ext uri="{FF2B5EF4-FFF2-40B4-BE49-F238E27FC236}">
                    <a16:creationId xmlns:a16="http://schemas.microsoft.com/office/drawing/2014/main" id="{D8E4F120-2DE2-4EC6-9C24-6D774626CAA9}"/>
                  </a:ext>
                </a:extLst>
              </p:cNvPr>
              <p:cNvSpPr txBox="1">
                <a:spLocks noRot="1" noChangeAspect="1" noMove="1" noResize="1" noEditPoints="1" noAdjustHandles="1" noChangeArrowheads="1" noChangeShapeType="1" noTextEdit="1"/>
              </p:cNvSpPr>
              <p:nvPr/>
            </p:nvSpPr>
            <p:spPr>
              <a:xfrm>
                <a:off x="3428999" y="3562992"/>
                <a:ext cx="2286002" cy="617348"/>
              </a:xfrm>
              <a:prstGeom prst="rect">
                <a:avLst/>
              </a:prstGeom>
              <a:blipFill>
                <a:blip r:embed="rId3"/>
                <a:stretch>
                  <a:fillRect b="-5882"/>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051739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6587-1ED0-4A8A-ABEB-6028D9B96A6A}"/>
              </a:ext>
            </a:extLst>
          </p:cNvPr>
          <p:cNvSpPr>
            <a:spLocks noGrp="1"/>
          </p:cNvSpPr>
          <p:nvPr>
            <p:ph type="title"/>
          </p:nvPr>
        </p:nvSpPr>
        <p:spPr>
          <a:xfrm>
            <a:off x="754380" y="898072"/>
            <a:ext cx="7984155" cy="739515"/>
          </a:xfrm>
        </p:spPr>
        <p:txBody>
          <a:bodyPr>
            <a:noAutofit/>
          </a:bodyPr>
          <a:lstStyle/>
          <a:p>
            <a:r>
              <a:rPr lang="en-US" sz="2700" dirty="0"/>
              <a:t>Proximity Measures Between Nominal Attributes: Example</a:t>
            </a:r>
            <a:endParaRPr lang="en-PK" sz="27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B9014-8BA5-47C3-B1B5-B1D8AD002B08}"/>
                  </a:ext>
                </a:extLst>
              </p:cNvPr>
              <p:cNvSpPr>
                <a:spLocks noGrp="1"/>
              </p:cNvSpPr>
              <p:nvPr>
                <p:ph idx="1"/>
              </p:nvPr>
            </p:nvSpPr>
            <p:spPr>
              <a:xfrm>
                <a:off x="822960" y="1866914"/>
                <a:ext cx="7984156" cy="3392157"/>
              </a:xfrm>
            </p:spPr>
            <p:txBody>
              <a:bodyPr/>
              <a:lstStyle/>
              <a:p>
                <a:endParaRPr lang="en-US" dirty="0"/>
              </a:p>
              <a:p>
                <a:r>
                  <a:rPr lang="en-US" b="1" dirty="0"/>
                  <a:t>Where</a:t>
                </a:r>
                <a:r>
                  <a:rPr lang="en-US" dirty="0"/>
                  <a:t>:</a:t>
                </a:r>
              </a:p>
              <a:p>
                <a:pPr lvl="1"/>
                <a14:m>
                  <m:oMath xmlns:m="http://schemas.openxmlformats.org/officeDocument/2006/math">
                    <m:r>
                      <a:rPr lang="en-US" b="0" i="1" smtClean="0">
                        <a:latin typeface="Cambria Math" panose="02040503050406030204" pitchFamily="18" charset="0"/>
                      </a:rPr>
                      <m:t>𝑝</m:t>
                    </m:r>
                  </m:oMath>
                </a14:m>
                <a:r>
                  <a:rPr lang="en-US" dirty="0"/>
                  <a:t> are the total number of nominal attributes describing the objects</a:t>
                </a:r>
              </a:p>
              <a:p>
                <a:pPr lvl="1"/>
                <a14:m>
                  <m:oMath xmlns:m="http://schemas.openxmlformats.org/officeDocument/2006/math">
                    <m:r>
                      <a:rPr lang="en-US" b="0" i="1" smtClean="0">
                        <a:latin typeface="Cambria Math" panose="02040503050406030204" pitchFamily="18" charset="0"/>
                      </a:rPr>
                      <m:t>𝑚</m:t>
                    </m:r>
                  </m:oMath>
                </a14:m>
                <a:r>
                  <a:rPr lang="en-US" dirty="0"/>
                  <a:t> are the number of attributes for which </a:t>
                </a:r>
                <a14:m>
                  <m:oMath xmlns:m="http://schemas.openxmlformats.org/officeDocument/2006/math">
                    <m:r>
                      <a:rPr lang="en-US" b="0" i="1" smtClean="0">
                        <a:latin typeface="Cambria Math" panose="02040503050406030204" pitchFamily="18" charset="0"/>
                      </a:rPr>
                      <m:t>𝑜𝑏𝑗𝑒𝑐𝑡</m:t>
                    </m:r>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dirty="0"/>
                  <a:t> and </a:t>
                </a:r>
                <a14:m>
                  <m:oMath xmlns:m="http://schemas.openxmlformats.org/officeDocument/2006/math">
                    <m:r>
                      <a:rPr lang="en-US" b="0" i="1" smtClean="0">
                        <a:latin typeface="Cambria Math" panose="02040503050406030204" pitchFamily="18" charset="0"/>
                      </a:rPr>
                      <m:t>𝑜𝑏𝑗𝑒𝑐𝑡</m:t>
                    </m:r>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are in same state (have same values)</a:t>
                </a:r>
              </a:p>
              <a:p>
                <a:endParaRPr lang="en-PK" dirty="0"/>
              </a:p>
            </p:txBody>
          </p:sp>
        </mc:Choice>
        <mc:Fallback xmlns="">
          <p:sp>
            <p:nvSpPr>
              <p:cNvPr id="3" name="Content Placeholder 2">
                <a:extLst>
                  <a:ext uri="{FF2B5EF4-FFF2-40B4-BE49-F238E27FC236}">
                    <a16:creationId xmlns:a16="http://schemas.microsoft.com/office/drawing/2014/main" id="{3A9B9014-8BA5-47C3-B1B5-B1D8AD002B08}"/>
                  </a:ext>
                </a:extLst>
              </p:cNvPr>
              <p:cNvSpPr>
                <a:spLocks noGrp="1" noRot="1" noChangeAspect="1" noMove="1" noResize="1" noEditPoints="1" noAdjustHandles="1" noChangeArrowheads="1" noChangeShapeType="1" noTextEdit="1"/>
              </p:cNvSpPr>
              <p:nvPr>
                <p:ph idx="1"/>
              </p:nvPr>
            </p:nvSpPr>
            <p:spPr>
              <a:xfrm>
                <a:off x="822960" y="1866914"/>
                <a:ext cx="7984156" cy="3392157"/>
              </a:xfrm>
              <a:blipFill>
                <a:blip r:embed="rId2"/>
                <a:stretch>
                  <a:fillRect l="-1270"/>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EE633C02-8766-4AEB-8D99-9A5E10868DB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E4F120-2DE2-4EC6-9C24-6D774626CAA9}"/>
                  </a:ext>
                </a:extLst>
              </p:cNvPr>
              <p:cNvSpPr txBox="1"/>
              <p:nvPr/>
            </p:nvSpPr>
            <p:spPr>
              <a:xfrm>
                <a:off x="3094521" y="1866914"/>
                <a:ext cx="2286002" cy="61734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B050"/>
                          </a:solidFill>
                          <a:latin typeface="Cambria Math" panose="02040503050406030204" pitchFamily="18" charset="0"/>
                        </a:rPr>
                        <m:t>𝒅</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e>
                      </m:d>
                      <m:r>
                        <a:rPr lang="en-US" b="1" i="1">
                          <a:solidFill>
                            <a:srgbClr val="00B050"/>
                          </a:solidFill>
                          <a:latin typeface="Cambria Math" panose="02040503050406030204" pitchFamily="18" charset="0"/>
                        </a:rPr>
                        <m:t>=</m:t>
                      </m:r>
                      <m:f>
                        <m:fPr>
                          <m:ctrlPr>
                            <a:rPr lang="en-US" b="1" i="1">
                              <a:solidFill>
                                <a:srgbClr val="00B050"/>
                              </a:solidFill>
                              <a:latin typeface="Cambria Math" panose="02040503050406030204" pitchFamily="18" charset="0"/>
                            </a:rPr>
                          </m:ctrlPr>
                        </m:fPr>
                        <m:num>
                          <m:r>
                            <a:rPr lang="en-US" b="1" i="1">
                              <a:solidFill>
                                <a:srgbClr val="00B050"/>
                              </a:solidFill>
                              <a:latin typeface="Cambria Math" panose="02040503050406030204" pitchFamily="18" charset="0"/>
                            </a:rPr>
                            <m:t>𝒑</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𝒎</m:t>
                          </m:r>
                        </m:num>
                        <m:den>
                          <m:r>
                            <a:rPr lang="en-US" b="1" i="1">
                              <a:solidFill>
                                <a:srgbClr val="00B050"/>
                              </a:solidFill>
                              <a:latin typeface="Cambria Math" panose="02040503050406030204" pitchFamily="18" charset="0"/>
                            </a:rPr>
                            <m:t>𝒑</m:t>
                          </m:r>
                        </m:den>
                      </m:f>
                    </m:oMath>
                  </m:oMathPara>
                </a14:m>
                <a:endParaRPr lang="en-PK" b="1" dirty="0">
                  <a:solidFill>
                    <a:srgbClr val="00B050"/>
                  </a:solidFill>
                </a:endParaRPr>
              </a:p>
            </p:txBody>
          </p:sp>
        </mc:Choice>
        <mc:Fallback xmlns="">
          <p:sp>
            <p:nvSpPr>
              <p:cNvPr id="5" name="TextBox 4">
                <a:extLst>
                  <a:ext uri="{FF2B5EF4-FFF2-40B4-BE49-F238E27FC236}">
                    <a16:creationId xmlns:a16="http://schemas.microsoft.com/office/drawing/2014/main" id="{D8E4F120-2DE2-4EC6-9C24-6D774626CAA9}"/>
                  </a:ext>
                </a:extLst>
              </p:cNvPr>
              <p:cNvSpPr txBox="1">
                <a:spLocks noRot="1" noChangeAspect="1" noMove="1" noResize="1" noEditPoints="1" noAdjustHandles="1" noChangeArrowheads="1" noChangeShapeType="1" noTextEdit="1"/>
              </p:cNvSpPr>
              <p:nvPr/>
            </p:nvSpPr>
            <p:spPr>
              <a:xfrm>
                <a:off x="3094521" y="1866914"/>
                <a:ext cx="2286002" cy="617348"/>
              </a:xfrm>
              <a:prstGeom prst="rect">
                <a:avLst/>
              </a:prstGeom>
              <a:blipFill>
                <a:blip r:embed="rId3"/>
                <a:stretch>
                  <a:fillRect b="-3922"/>
                </a:stretch>
              </a:blipFill>
              <a:ln>
                <a:solidFill>
                  <a:schemeClr val="accent1"/>
                </a:solidFill>
              </a:ln>
            </p:spPr>
            <p:txBody>
              <a:bodyPr/>
              <a:lstStyle/>
              <a:p>
                <a:r>
                  <a:rPr lang="en-PK">
                    <a:noFill/>
                  </a:rPr>
                  <a:t> </a:t>
                </a:r>
              </a:p>
            </p:txBody>
          </p:sp>
        </mc:Fallback>
      </mc:AlternateContent>
      <p:pic>
        <p:nvPicPr>
          <p:cNvPr id="7" name="Picture 6">
            <a:extLst>
              <a:ext uri="{FF2B5EF4-FFF2-40B4-BE49-F238E27FC236}">
                <a16:creationId xmlns:a16="http://schemas.microsoft.com/office/drawing/2014/main" id="{EC64A518-AEC1-4856-ACC8-3B8E5D824617}"/>
              </a:ext>
            </a:extLst>
          </p:cNvPr>
          <p:cNvPicPr>
            <a:picLocks noChangeAspect="1"/>
          </p:cNvPicPr>
          <p:nvPr/>
        </p:nvPicPr>
        <p:blipFill>
          <a:blip r:embed="rId4"/>
          <a:stretch>
            <a:fillRect/>
          </a:stretch>
        </p:blipFill>
        <p:spPr>
          <a:xfrm>
            <a:off x="250607" y="4582235"/>
            <a:ext cx="2286002" cy="2060112"/>
          </a:xfrm>
          <a:prstGeom prst="rect">
            <a:avLst/>
          </a:prstGeom>
        </p:spPr>
      </p:pic>
      <p:grpSp>
        <p:nvGrpSpPr>
          <p:cNvPr id="11" name="Group 10">
            <a:extLst>
              <a:ext uri="{FF2B5EF4-FFF2-40B4-BE49-F238E27FC236}">
                <a16:creationId xmlns:a16="http://schemas.microsoft.com/office/drawing/2014/main" id="{E64477EA-BEE1-4F95-BB0C-2783849CFED3}"/>
              </a:ext>
            </a:extLst>
          </p:cNvPr>
          <p:cNvGrpSpPr/>
          <p:nvPr/>
        </p:nvGrpSpPr>
        <p:grpSpPr>
          <a:xfrm>
            <a:off x="5429009" y="4832644"/>
            <a:ext cx="3464384" cy="1920031"/>
            <a:chOff x="6593305" y="3346042"/>
            <a:chExt cx="4619178" cy="2560041"/>
          </a:xfrm>
        </p:grpSpPr>
        <p:pic>
          <p:nvPicPr>
            <p:cNvPr id="9" name="Picture 8">
              <a:extLst>
                <a:ext uri="{FF2B5EF4-FFF2-40B4-BE49-F238E27FC236}">
                  <a16:creationId xmlns:a16="http://schemas.microsoft.com/office/drawing/2014/main" id="{9796B8C1-5B7E-4B51-A616-88E40D4D1B63}"/>
                </a:ext>
              </a:extLst>
            </p:cNvPr>
            <p:cNvPicPr>
              <a:picLocks noChangeAspect="1"/>
            </p:cNvPicPr>
            <p:nvPr/>
          </p:nvPicPr>
          <p:blipFill>
            <a:blip r:embed="rId5"/>
            <a:stretch>
              <a:fillRect/>
            </a:stretch>
          </p:blipFill>
          <p:spPr>
            <a:xfrm>
              <a:off x="8552700" y="3346042"/>
              <a:ext cx="2659783" cy="2560041"/>
            </a:xfrm>
            <a:prstGeom prst="rect">
              <a:avLst/>
            </a:prstGeom>
          </p:spPr>
        </p:pic>
        <p:sp>
          <p:nvSpPr>
            <p:cNvPr id="10" name="TextBox 9">
              <a:extLst>
                <a:ext uri="{FF2B5EF4-FFF2-40B4-BE49-F238E27FC236}">
                  <a16:creationId xmlns:a16="http://schemas.microsoft.com/office/drawing/2014/main" id="{D84BFB86-B6A5-4570-9C15-71F1FD24B8E0}"/>
                </a:ext>
              </a:extLst>
            </p:cNvPr>
            <p:cNvSpPr txBox="1"/>
            <p:nvPr/>
          </p:nvSpPr>
          <p:spPr>
            <a:xfrm>
              <a:off x="6593305" y="4534785"/>
              <a:ext cx="2149642" cy="677108"/>
            </a:xfrm>
            <a:prstGeom prst="rect">
              <a:avLst/>
            </a:prstGeom>
            <a:noFill/>
          </p:spPr>
          <p:txBody>
            <a:bodyPr wrap="square" rtlCol="0">
              <a:spAutoFit/>
            </a:bodyPr>
            <a:lstStyle/>
            <a:p>
              <a:r>
                <a:rPr lang="en-US" sz="1350" b="1" dirty="0"/>
                <a:t>Dissimilarity Matrix</a:t>
              </a:r>
              <a:endParaRPr lang="en-PK" sz="1350" b="1" dirty="0"/>
            </a:p>
          </p:txBody>
        </p:sp>
      </p:grpSp>
      <p:sp>
        <p:nvSpPr>
          <p:cNvPr id="12" name="Oval 11">
            <a:extLst>
              <a:ext uri="{FF2B5EF4-FFF2-40B4-BE49-F238E27FC236}">
                <a16:creationId xmlns:a16="http://schemas.microsoft.com/office/drawing/2014/main" id="{57904645-5AB2-4E24-8255-719321143D06}"/>
              </a:ext>
            </a:extLst>
          </p:cNvPr>
          <p:cNvSpPr/>
          <p:nvPr/>
        </p:nvSpPr>
        <p:spPr>
          <a:xfrm>
            <a:off x="7041241" y="4933930"/>
            <a:ext cx="575822" cy="414776"/>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3" name="Oval 12">
            <a:extLst>
              <a:ext uri="{FF2B5EF4-FFF2-40B4-BE49-F238E27FC236}">
                <a16:creationId xmlns:a16="http://schemas.microsoft.com/office/drawing/2014/main" id="{69F17D2D-E6A0-4B74-BA2E-E6894B2E860C}"/>
              </a:ext>
            </a:extLst>
          </p:cNvPr>
          <p:cNvSpPr/>
          <p:nvPr/>
        </p:nvSpPr>
        <p:spPr>
          <a:xfrm>
            <a:off x="6968951" y="6227571"/>
            <a:ext cx="575822" cy="414776"/>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A488F4-E463-4989-B7FA-4ADB6E752D8C}"/>
                  </a:ext>
                </a:extLst>
              </p:cNvPr>
              <p:cNvSpPr txBox="1"/>
              <p:nvPr/>
            </p:nvSpPr>
            <p:spPr>
              <a:xfrm>
                <a:off x="2740432" y="4832644"/>
                <a:ext cx="3540897" cy="61734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B050"/>
                          </a:solidFill>
                          <a:latin typeface="Cambria Math" panose="02040503050406030204" pitchFamily="18" charset="0"/>
                        </a:rPr>
                        <m:t>𝒔𝒊𝒎</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e>
                      </m:d>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𝟏</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𝒅</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e>
                      </m:d>
                      <m:r>
                        <a:rPr lang="en-US" b="1" i="1">
                          <a:solidFill>
                            <a:srgbClr val="00B050"/>
                          </a:solidFill>
                          <a:latin typeface="Cambria Math" panose="02040503050406030204" pitchFamily="18" charset="0"/>
                        </a:rPr>
                        <m:t>=</m:t>
                      </m:r>
                      <m:f>
                        <m:fPr>
                          <m:ctrlPr>
                            <a:rPr lang="en-US" b="1" i="1">
                              <a:solidFill>
                                <a:srgbClr val="00B050"/>
                              </a:solidFill>
                              <a:latin typeface="Cambria Math" panose="02040503050406030204" pitchFamily="18" charset="0"/>
                            </a:rPr>
                          </m:ctrlPr>
                        </m:fPr>
                        <m:num>
                          <m:r>
                            <a:rPr lang="en-US" b="1" i="1">
                              <a:solidFill>
                                <a:srgbClr val="00B050"/>
                              </a:solidFill>
                              <a:latin typeface="Cambria Math" panose="02040503050406030204" pitchFamily="18" charset="0"/>
                            </a:rPr>
                            <m:t>𝒎</m:t>
                          </m:r>
                        </m:num>
                        <m:den>
                          <m:r>
                            <a:rPr lang="en-US" b="1" i="1">
                              <a:solidFill>
                                <a:srgbClr val="00B050"/>
                              </a:solidFill>
                              <a:latin typeface="Cambria Math" panose="02040503050406030204" pitchFamily="18" charset="0"/>
                            </a:rPr>
                            <m:t>𝒑</m:t>
                          </m:r>
                        </m:den>
                      </m:f>
                    </m:oMath>
                  </m:oMathPara>
                </a14:m>
                <a:endParaRPr lang="en-PK" b="1" dirty="0">
                  <a:solidFill>
                    <a:srgbClr val="00B050"/>
                  </a:solidFill>
                </a:endParaRPr>
              </a:p>
            </p:txBody>
          </p:sp>
        </mc:Choice>
        <mc:Fallback xmlns="">
          <p:sp>
            <p:nvSpPr>
              <p:cNvPr id="14" name="TextBox 13">
                <a:extLst>
                  <a:ext uri="{FF2B5EF4-FFF2-40B4-BE49-F238E27FC236}">
                    <a16:creationId xmlns:a16="http://schemas.microsoft.com/office/drawing/2014/main" id="{2EA488F4-E463-4989-B7FA-4ADB6E752D8C}"/>
                  </a:ext>
                </a:extLst>
              </p:cNvPr>
              <p:cNvSpPr txBox="1">
                <a:spLocks noRot="1" noChangeAspect="1" noMove="1" noResize="1" noEditPoints="1" noAdjustHandles="1" noChangeArrowheads="1" noChangeShapeType="1" noTextEdit="1"/>
              </p:cNvSpPr>
              <p:nvPr/>
            </p:nvSpPr>
            <p:spPr>
              <a:xfrm>
                <a:off x="2740432" y="4832644"/>
                <a:ext cx="3540897" cy="617348"/>
              </a:xfrm>
              <a:prstGeom prst="rect">
                <a:avLst/>
              </a:prstGeom>
              <a:blipFill>
                <a:blip r:embed="rId6"/>
                <a:stretch>
                  <a:fillRect b="-6000"/>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291946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D202-FECE-4586-8622-7E780A1B6B46}"/>
              </a:ext>
            </a:extLst>
          </p:cNvPr>
          <p:cNvSpPr>
            <a:spLocks noGrp="1"/>
          </p:cNvSpPr>
          <p:nvPr>
            <p:ph type="title"/>
          </p:nvPr>
        </p:nvSpPr>
        <p:spPr/>
        <p:txBody>
          <a:bodyPr>
            <a:normAutofit/>
          </a:bodyPr>
          <a:lstStyle/>
          <a:p>
            <a:r>
              <a:rPr lang="en-US" sz="3000" dirty="0"/>
              <a:t>Proximity Measures for Binary Attributes</a:t>
            </a:r>
            <a:endParaRPr lang="en-PK" sz="3000" dirty="0"/>
          </a:p>
        </p:txBody>
      </p:sp>
      <p:sp>
        <p:nvSpPr>
          <p:cNvPr id="3" name="Content Placeholder 2">
            <a:extLst>
              <a:ext uri="{FF2B5EF4-FFF2-40B4-BE49-F238E27FC236}">
                <a16:creationId xmlns:a16="http://schemas.microsoft.com/office/drawing/2014/main" id="{DBD150A2-1F01-4F0F-8F2C-E7B0DF465FE7}"/>
              </a:ext>
            </a:extLst>
          </p:cNvPr>
          <p:cNvSpPr>
            <a:spLocks noGrp="1"/>
          </p:cNvSpPr>
          <p:nvPr>
            <p:ph idx="1"/>
          </p:nvPr>
        </p:nvSpPr>
        <p:spPr/>
        <p:txBody>
          <a:bodyPr/>
          <a:lstStyle/>
          <a:p>
            <a:r>
              <a:rPr lang="en-US" b="1" dirty="0"/>
              <a:t>Recall: </a:t>
            </a:r>
            <a:r>
              <a:rPr lang="en-US" dirty="0"/>
              <a:t>Symmetric Binary Attributes = States equally valuable</a:t>
            </a:r>
          </a:p>
          <a:p>
            <a:r>
              <a:rPr lang="en-US" b="1" dirty="0"/>
              <a:t>Recall:</a:t>
            </a:r>
            <a:r>
              <a:rPr lang="en-US" dirty="0"/>
              <a:t> Asymmetric Binary Attributes = State not equally valuable</a:t>
            </a:r>
          </a:p>
          <a:p>
            <a:r>
              <a:rPr lang="en-US" b="1" dirty="0">
                <a:solidFill>
                  <a:srgbClr val="FF00FF"/>
                </a:solidFill>
              </a:rPr>
              <a:t>But values for both kinds of Binary Attributes are either 0 or 1</a:t>
            </a:r>
          </a:p>
          <a:p>
            <a:endParaRPr lang="en-US" b="1" dirty="0"/>
          </a:p>
        </p:txBody>
      </p:sp>
      <p:sp>
        <p:nvSpPr>
          <p:cNvPr id="4" name="Slide Number Placeholder 3">
            <a:extLst>
              <a:ext uri="{FF2B5EF4-FFF2-40B4-BE49-F238E27FC236}">
                <a16:creationId xmlns:a16="http://schemas.microsoft.com/office/drawing/2014/main" id="{90EEDB7B-E4A4-4884-B9FB-677CD61208A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128</a:t>
            </a:fld>
            <a:endParaRPr lang="en-US"/>
          </a:p>
        </p:txBody>
      </p:sp>
    </p:spTree>
    <p:extLst>
      <p:ext uri="{BB962C8B-B14F-4D97-AF65-F5344CB8AC3E}">
        <p14:creationId xmlns:p14="http://schemas.microsoft.com/office/powerpoint/2010/main" val="1296746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D202-FECE-4586-8622-7E780A1B6B46}"/>
              </a:ext>
            </a:extLst>
          </p:cNvPr>
          <p:cNvSpPr>
            <a:spLocks noGrp="1"/>
          </p:cNvSpPr>
          <p:nvPr>
            <p:ph type="title"/>
          </p:nvPr>
        </p:nvSpPr>
        <p:spPr/>
        <p:txBody>
          <a:bodyPr>
            <a:normAutofit/>
          </a:bodyPr>
          <a:lstStyle/>
          <a:p>
            <a:r>
              <a:rPr lang="en-US" sz="3000" dirty="0"/>
              <a:t>Proximity Measures for Binary Attributes</a:t>
            </a:r>
            <a:endParaRPr lang="en-PK" sz="3000" dirty="0"/>
          </a:p>
        </p:txBody>
      </p:sp>
      <p:sp>
        <p:nvSpPr>
          <p:cNvPr id="3" name="Content Placeholder 2">
            <a:extLst>
              <a:ext uri="{FF2B5EF4-FFF2-40B4-BE49-F238E27FC236}">
                <a16:creationId xmlns:a16="http://schemas.microsoft.com/office/drawing/2014/main" id="{DBD150A2-1F01-4F0F-8F2C-E7B0DF465FE7}"/>
              </a:ext>
            </a:extLst>
          </p:cNvPr>
          <p:cNvSpPr>
            <a:spLocks noGrp="1"/>
          </p:cNvSpPr>
          <p:nvPr>
            <p:ph idx="1"/>
          </p:nvPr>
        </p:nvSpPr>
        <p:spPr>
          <a:xfrm>
            <a:off x="28876" y="1734567"/>
            <a:ext cx="7543800" cy="3392157"/>
          </a:xfrm>
        </p:spPr>
        <p:txBody>
          <a:bodyPr>
            <a:normAutofit fontScale="92500" lnSpcReduction="20000"/>
          </a:bodyPr>
          <a:lstStyle/>
          <a:p>
            <a:r>
              <a:rPr lang="en-US" b="1" dirty="0">
                <a:solidFill>
                  <a:srgbClr val="00B050"/>
                </a:solidFill>
              </a:rPr>
              <a:t>Step 1: Draw a Contingency Table</a:t>
            </a:r>
          </a:p>
          <a:p>
            <a:endParaRPr lang="en-US" b="1" dirty="0">
              <a:solidFill>
                <a:srgbClr val="00B050"/>
              </a:solidFill>
            </a:endParaRPr>
          </a:p>
          <a:p>
            <a:endParaRPr lang="en-US" b="1" dirty="0">
              <a:solidFill>
                <a:srgbClr val="00B050"/>
              </a:solidFill>
            </a:endParaRPr>
          </a:p>
          <a:p>
            <a:endParaRPr lang="en-US" b="1" dirty="0">
              <a:solidFill>
                <a:srgbClr val="00B050"/>
              </a:solidFill>
            </a:endParaRPr>
          </a:p>
          <a:p>
            <a:endParaRPr lang="en-US" b="1" dirty="0">
              <a:solidFill>
                <a:srgbClr val="00B050"/>
              </a:solidFill>
            </a:endParaRPr>
          </a:p>
          <a:p>
            <a:r>
              <a:rPr lang="en-US" b="1" dirty="0">
                <a:solidFill>
                  <a:srgbClr val="00B050"/>
                </a:solidFill>
              </a:rPr>
              <a:t>Symmetric Dissimilarity</a:t>
            </a:r>
          </a:p>
          <a:p>
            <a:endParaRPr lang="en-US" b="1" dirty="0">
              <a:solidFill>
                <a:srgbClr val="00B050"/>
              </a:solidFill>
            </a:endParaRPr>
          </a:p>
          <a:p>
            <a:endParaRPr lang="en-US" b="1" dirty="0">
              <a:solidFill>
                <a:srgbClr val="00B050"/>
              </a:solidFill>
            </a:endParaRPr>
          </a:p>
          <a:p>
            <a:r>
              <a:rPr lang="en-US" b="1" dirty="0">
                <a:solidFill>
                  <a:srgbClr val="00B050"/>
                </a:solidFill>
              </a:rPr>
              <a:t>Asymmetric Dissimilarity</a:t>
            </a:r>
            <a:endParaRPr lang="en-PK" b="1" dirty="0">
              <a:solidFill>
                <a:srgbClr val="00B050"/>
              </a:solidFill>
            </a:endParaRPr>
          </a:p>
        </p:txBody>
      </p:sp>
      <p:sp>
        <p:nvSpPr>
          <p:cNvPr id="4" name="Slide Number Placeholder 3">
            <a:extLst>
              <a:ext uri="{FF2B5EF4-FFF2-40B4-BE49-F238E27FC236}">
                <a16:creationId xmlns:a16="http://schemas.microsoft.com/office/drawing/2014/main" id="{90EEDB7B-E4A4-4884-B9FB-677CD61208A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129</a:t>
            </a:fld>
            <a:endParaRPr lang="en-US"/>
          </a:p>
        </p:txBody>
      </p:sp>
      <p:pic>
        <p:nvPicPr>
          <p:cNvPr id="6" name="Picture 5">
            <a:extLst>
              <a:ext uri="{FF2B5EF4-FFF2-40B4-BE49-F238E27FC236}">
                <a16:creationId xmlns:a16="http://schemas.microsoft.com/office/drawing/2014/main" id="{7F86BE06-9CDC-4BA9-847E-B1D9B7E5A4A2}"/>
              </a:ext>
            </a:extLst>
          </p:cNvPr>
          <p:cNvPicPr>
            <a:picLocks noChangeAspect="1"/>
          </p:cNvPicPr>
          <p:nvPr/>
        </p:nvPicPr>
        <p:blipFill>
          <a:blip r:embed="rId2"/>
          <a:stretch>
            <a:fillRect/>
          </a:stretch>
        </p:blipFill>
        <p:spPr>
          <a:xfrm>
            <a:off x="197322" y="2006408"/>
            <a:ext cx="4379119" cy="14001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85608-EB0B-467B-ACC5-2299C2AA47F3}"/>
                  </a:ext>
                </a:extLst>
              </p:cNvPr>
              <p:cNvSpPr txBox="1"/>
              <p:nvPr/>
            </p:nvSpPr>
            <p:spPr>
              <a:xfrm>
                <a:off x="224089" y="3974216"/>
                <a:ext cx="3040982" cy="550600"/>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𝒊</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𝒋</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num>
                        <m:den>
                          <m:r>
                            <a:rPr lang="en-US" sz="1500" b="1" i="1">
                              <a:solidFill>
                                <a:srgbClr val="00B050"/>
                              </a:solidFill>
                              <a:latin typeface="Cambria Math" panose="02040503050406030204" pitchFamily="18" charset="0"/>
                            </a:rPr>
                            <m:t>𝒒</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𝒕</m:t>
                          </m:r>
                        </m:den>
                      </m:f>
                    </m:oMath>
                  </m:oMathPara>
                </a14:m>
                <a:endParaRPr lang="en-PK" sz="1500" b="1" dirty="0">
                  <a:solidFill>
                    <a:srgbClr val="00B050"/>
                  </a:solidFill>
                </a:endParaRPr>
              </a:p>
            </p:txBody>
          </p:sp>
        </mc:Choice>
        <mc:Fallback xmlns="">
          <p:sp>
            <p:nvSpPr>
              <p:cNvPr id="7" name="TextBox 6">
                <a:extLst>
                  <a:ext uri="{FF2B5EF4-FFF2-40B4-BE49-F238E27FC236}">
                    <a16:creationId xmlns:a16="http://schemas.microsoft.com/office/drawing/2014/main" id="{61285608-EB0B-467B-ACC5-2299C2AA47F3}"/>
                  </a:ext>
                </a:extLst>
              </p:cNvPr>
              <p:cNvSpPr txBox="1">
                <a:spLocks noRot="1" noChangeAspect="1" noMove="1" noResize="1" noEditPoints="1" noAdjustHandles="1" noChangeArrowheads="1" noChangeShapeType="1" noTextEdit="1"/>
              </p:cNvSpPr>
              <p:nvPr/>
            </p:nvSpPr>
            <p:spPr>
              <a:xfrm>
                <a:off x="224089" y="3974216"/>
                <a:ext cx="3040982" cy="550600"/>
              </a:xfrm>
              <a:prstGeom prst="rect">
                <a:avLst/>
              </a:prstGeom>
              <a:blipFill>
                <a:blip r:embed="rId3"/>
                <a:stretch>
                  <a:fillRect b="-2222"/>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1A8955-B78C-48C8-B896-ABC7EAF5ECD9}"/>
                  </a:ext>
                </a:extLst>
              </p:cNvPr>
              <p:cNvSpPr txBox="1"/>
              <p:nvPr/>
            </p:nvSpPr>
            <p:spPr>
              <a:xfrm>
                <a:off x="243942" y="5373653"/>
                <a:ext cx="3040982" cy="550600"/>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𝒊</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𝒋</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num>
                        <m:den>
                          <m:r>
                            <a:rPr lang="en-US" sz="1500" b="1" i="1">
                              <a:solidFill>
                                <a:srgbClr val="00B050"/>
                              </a:solidFill>
                              <a:latin typeface="Cambria Math" panose="02040503050406030204" pitchFamily="18" charset="0"/>
                            </a:rPr>
                            <m:t>𝒒</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den>
                      </m:f>
                    </m:oMath>
                  </m:oMathPara>
                </a14:m>
                <a:endParaRPr lang="en-PK" sz="1500" b="1" dirty="0">
                  <a:solidFill>
                    <a:srgbClr val="00B050"/>
                  </a:solidFill>
                </a:endParaRPr>
              </a:p>
            </p:txBody>
          </p:sp>
        </mc:Choice>
        <mc:Fallback xmlns="">
          <p:sp>
            <p:nvSpPr>
              <p:cNvPr id="8" name="TextBox 7">
                <a:extLst>
                  <a:ext uri="{FF2B5EF4-FFF2-40B4-BE49-F238E27FC236}">
                    <a16:creationId xmlns:a16="http://schemas.microsoft.com/office/drawing/2014/main" id="{711A8955-B78C-48C8-B896-ABC7EAF5ECD9}"/>
                  </a:ext>
                </a:extLst>
              </p:cNvPr>
              <p:cNvSpPr txBox="1">
                <a:spLocks noRot="1" noChangeAspect="1" noMove="1" noResize="1" noEditPoints="1" noAdjustHandles="1" noChangeArrowheads="1" noChangeShapeType="1" noTextEdit="1"/>
              </p:cNvSpPr>
              <p:nvPr/>
            </p:nvSpPr>
            <p:spPr>
              <a:xfrm>
                <a:off x="243942" y="5373653"/>
                <a:ext cx="3040982" cy="550600"/>
              </a:xfrm>
              <a:prstGeom prst="rect">
                <a:avLst/>
              </a:prstGeom>
              <a:blipFill>
                <a:blip r:embed="rId4"/>
                <a:stretch>
                  <a:fillRect b="-2174"/>
                </a:stretch>
              </a:blipFill>
              <a:ln>
                <a:solidFill>
                  <a:schemeClr val="accent1"/>
                </a:solidFill>
              </a:ln>
            </p:spPr>
            <p:txBody>
              <a:bodyPr/>
              <a:lstStyle/>
              <a:p>
                <a:r>
                  <a:rPr lang="en-PK">
                    <a:noFill/>
                  </a:rPr>
                  <a:t> </a:t>
                </a:r>
              </a:p>
            </p:txBody>
          </p:sp>
        </mc:Fallback>
      </mc:AlternateContent>
      <p:pic>
        <p:nvPicPr>
          <p:cNvPr id="9" name="Picture 8">
            <a:extLst>
              <a:ext uri="{FF2B5EF4-FFF2-40B4-BE49-F238E27FC236}">
                <a16:creationId xmlns:a16="http://schemas.microsoft.com/office/drawing/2014/main" id="{14AD5751-C1AB-49FC-B23A-891A96EBEE80}"/>
              </a:ext>
            </a:extLst>
          </p:cNvPr>
          <p:cNvPicPr>
            <a:picLocks noChangeAspect="1"/>
          </p:cNvPicPr>
          <p:nvPr/>
        </p:nvPicPr>
        <p:blipFill>
          <a:blip r:embed="rId5"/>
          <a:stretch>
            <a:fillRect/>
          </a:stretch>
        </p:blipFill>
        <p:spPr>
          <a:xfrm>
            <a:off x="3515930" y="3428274"/>
            <a:ext cx="5243513" cy="1493044"/>
          </a:xfrm>
          <a:prstGeom prst="rect">
            <a:avLst/>
          </a:prstGeom>
        </p:spPr>
      </p:pic>
      <p:grpSp>
        <p:nvGrpSpPr>
          <p:cNvPr id="13" name="Group 12">
            <a:extLst>
              <a:ext uri="{FF2B5EF4-FFF2-40B4-BE49-F238E27FC236}">
                <a16:creationId xmlns:a16="http://schemas.microsoft.com/office/drawing/2014/main" id="{396DAC5F-C8FC-4EFD-A367-F029FC4DF7E3}"/>
              </a:ext>
            </a:extLst>
          </p:cNvPr>
          <p:cNvGrpSpPr/>
          <p:nvPr/>
        </p:nvGrpSpPr>
        <p:grpSpPr>
          <a:xfrm>
            <a:off x="4403559" y="2945868"/>
            <a:ext cx="1267760" cy="582394"/>
            <a:chOff x="5871411" y="2784823"/>
            <a:chExt cx="1690347" cy="776525"/>
          </a:xfrm>
        </p:grpSpPr>
        <p:sp>
          <p:nvSpPr>
            <p:cNvPr id="10" name="TextBox 9">
              <a:extLst>
                <a:ext uri="{FF2B5EF4-FFF2-40B4-BE49-F238E27FC236}">
                  <a16:creationId xmlns:a16="http://schemas.microsoft.com/office/drawing/2014/main" id="{B6881827-0A54-49E8-A434-F5A561BDFEEA}"/>
                </a:ext>
              </a:extLst>
            </p:cNvPr>
            <p:cNvSpPr txBox="1"/>
            <p:nvPr/>
          </p:nvSpPr>
          <p:spPr>
            <a:xfrm>
              <a:off x="5871411" y="2784823"/>
              <a:ext cx="1690347" cy="400109"/>
            </a:xfrm>
            <a:prstGeom prst="rect">
              <a:avLst/>
            </a:prstGeom>
            <a:noFill/>
            <a:ln>
              <a:solidFill>
                <a:srgbClr val="00B0F0"/>
              </a:solidFill>
            </a:ln>
          </p:spPr>
          <p:txBody>
            <a:bodyPr wrap="square" rtlCol="0">
              <a:spAutoFit/>
            </a:bodyPr>
            <a:lstStyle/>
            <a:p>
              <a:r>
                <a:rPr lang="en-US" sz="1350" dirty="0"/>
                <a:t>Symmetric</a:t>
              </a:r>
              <a:endParaRPr lang="en-PK" sz="1350" dirty="0"/>
            </a:p>
          </p:txBody>
        </p:sp>
        <p:cxnSp>
          <p:nvCxnSpPr>
            <p:cNvPr id="12" name="Straight Arrow Connector 11">
              <a:extLst>
                <a:ext uri="{FF2B5EF4-FFF2-40B4-BE49-F238E27FC236}">
                  <a16:creationId xmlns:a16="http://schemas.microsoft.com/office/drawing/2014/main" id="{4539EDC4-B8EF-4A84-A1C5-7A29B813D8D9}"/>
                </a:ext>
              </a:extLst>
            </p:cNvPr>
            <p:cNvCxnSpPr>
              <a:cxnSpLocks/>
              <a:stCxn id="10" idx="2"/>
            </p:cNvCxnSpPr>
            <p:nvPr/>
          </p:nvCxnSpPr>
          <p:spPr>
            <a:xfrm flipH="1">
              <a:off x="6096000" y="3184932"/>
              <a:ext cx="620584" cy="37641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C4E3C47-512E-4516-87B8-56164284C8A4}"/>
              </a:ext>
            </a:extLst>
          </p:cNvPr>
          <p:cNvGrpSpPr/>
          <p:nvPr/>
        </p:nvGrpSpPr>
        <p:grpSpPr>
          <a:xfrm>
            <a:off x="5032683" y="2714935"/>
            <a:ext cx="3726760" cy="761140"/>
            <a:chOff x="6710243" y="2476913"/>
            <a:chExt cx="4969013" cy="1014853"/>
          </a:xfrm>
        </p:grpSpPr>
        <p:sp>
          <p:nvSpPr>
            <p:cNvPr id="14" name="Right Brace 13">
              <a:extLst>
                <a:ext uri="{FF2B5EF4-FFF2-40B4-BE49-F238E27FC236}">
                  <a16:creationId xmlns:a16="http://schemas.microsoft.com/office/drawing/2014/main" id="{C5C5CA30-AA44-44AA-80BE-D3060D116B13}"/>
                </a:ext>
              </a:extLst>
            </p:cNvPr>
            <p:cNvSpPr/>
            <p:nvPr/>
          </p:nvSpPr>
          <p:spPr>
            <a:xfrm rot="16200000">
              <a:off x="9010084" y="822594"/>
              <a:ext cx="369331" cy="4969013"/>
            </a:xfrm>
            <a:prstGeom prst="rightBrace">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grpSp>
          <p:nvGrpSpPr>
            <p:cNvPr id="15" name="Group 14">
              <a:extLst>
                <a:ext uri="{FF2B5EF4-FFF2-40B4-BE49-F238E27FC236}">
                  <a16:creationId xmlns:a16="http://schemas.microsoft.com/office/drawing/2014/main" id="{8BDCA2EA-0C31-40F5-B3EF-57D5A1EE302F}"/>
                </a:ext>
              </a:extLst>
            </p:cNvPr>
            <p:cNvGrpSpPr/>
            <p:nvPr/>
          </p:nvGrpSpPr>
          <p:grpSpPr>
            <a:xfrm>
              <a:off x="9385994" y="2476913"/>
              <a:ext cx="1920862" cy="776525"/>
              <a:chOff x="6096000" y="2784823"/>
              <a:chExt cx="1920862" cy="776525"/>
            </a:xfrm>
          </p:grpSpPr>
          <p:sp>
            <p:nvSpPr>
              <p:cNvPr id="16" name="TextBox 15">
                <a:extLst>
                  <a:ext uri="{FF2B5EF4-FFF2-40B4-BE49-F238E27FC236}">
                    <a16:creationId xmlns:a16="http://schemas.microsoft.com/office/drawing/2014/main" id="{4BA63776-7282-4380-AB99-A6D3276BAD27}"/>
                  </a:ext>
                </a:extLst>
              </p:cNvPr>
              <p:cNvSpPr txBox="1"/>
              <p:nvPr/>
            </p:nvSpPr>
            <p:spPr>
              <a:xfrm>
                <a:off x="6326516" y="2784823"/>
                <a:ext cx="1690346" cy="400109"/>
              </a:xfrm>
              <a:prstGeom prst="rect">
                <a:avLst/>
              </a:prstGeom>
              <a:noFill/>
              <a:ln>
                <a:solidFill>
                  <a:srgbClr val="00B0F0"/>
                </a:solidFill>
              </a:ln>
            </p:spPr>
            <p:txBody>
              <a:bodyPr wrap="square" rtlCol="0">
                <a:spAutoFit/>
              </a:bodyPr>
              <a:lstStyle/>
              <a:p>
                <a:r>
                  <a:rPr lang="en-US" sz="1350" dirty="0"/>
                  <a:t>Asymmetric</a:t>
                </a:r>
                <a:endParaRPr lang="en-PK" sz="1350" dirty="0"/>
              </a:p>
            </p:txBody>
          </p:sp>
          <p:cxnSp>
            <p:nvCxnSpPr>
              <p:cNvPr id="17" name="Straight Arrow Connector 16">
                <a:extLst>
                  <a:ext uri="{FF2B5EF4-FFF2-40B4-BE49-F238E27FC236}">
                    <a16:creationId xmlns:a16="http://schemas.microsoft.com/office/drawing/2014/main" id="{CFC8A0F4-1451-489F-BFFE-1A7B2EA891B0}"/>
                  </a:ext>
                </a:extLst>
              </p:cNvPr>
              <p:cNvCxnSpPr>
                <a:cxnSpLocks/>
                <a:stCxn id="16" idx="2"/>
              </p:cNvCxnSpPr>
              <p:nvPr/>
            </p:nvCxnSpPr>
            <p:spPr>
              <a:xfrm flipH="1">
                <a:off x="6096000" y="3184932"/>
                <a:ext cx="1075689" cy="37641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E118E7-15F9-4793-B9ED-56AB53E01E5B}"/>
                  </a:ext>
                </a:extLst>
              </p:cNvPr>
              <p:cNvSpPr txBox="1"/>
              <p:nvPr/>
            </p:nvSpPr>
            <p:spPr>
              <a:xfrm>
                <a:off x="3515930" y="5302026"/>
                <a:ext cx="2277526" cy="776110"/>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𝑱𝒂𝒄𝒌</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𝑱𝒊𝒎</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num>
                        <m:den>
                          <m:r>
                            <a:rPr lang="en-US" sz="1500" b="1" i="1">
                              <a:solidFill>
                                <a:srgbClr val="00B050"/>
                              </a:solidFill>
                              <a:latin typeface="Cambria Math" panose="02040503050406030204" pitchFamily="18" charset="0"/>
                            </a:rPr>
                            <m:t>𝒒</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den>
                      </m:f>
                    </m:oMath>
                  </m:oMathPara>
                </a14:m>
                <a:endParaRPr lang="en-PK" sz="1500" b="1" dirty="0">
                  <a:solidFill>
                    <a:srgbClr val="00B050"/>
                  </a:solidFill>
                </a:endParaRPr>
              </a:p>
            </p:txBody>
          </p:sp>
        </mc:Choice>
        <mc:Fallback xmlns="">
          <p:sp>
            <p:nvSpPr>
              <p:cNvPr id="21" name="TextBox 20">
                <a:extLst>
                  <a:ext uri="{FF2B5EF4-FFF2-40B4-BE49-F238E27FC236}">
                    <a16:creationId xmlns:a16="http://schemas.microsoft.com/office/drawing/2014/main" id="{19E118E7-15F9-4793-B9ED-56AB53E01E5B}"/>
                  </a:ext>
                </a:extLst>
              </p:cNvPr>
              <p:cNvSpPr txBox="1">
                <a:spLocks noRot="1" noChangeAspect="1" noMove="1" noResize="1" noEditPoints="1" noAdjustHandles="1" noChangeArrowheads="1" noChangeShapeType="1" noTextEdit="1"/>
              </p:cNvSpPr>
              <p:nvPr/>
            </p:nvSpPr>
            <p:spPr>
              <a:xfrm>
                <a:off x="3515930" y="5302026"/>
                <a:ext cx="2277526" cy="776110"/>
              </a:xfrm>
              <a:prstGeom prst="rect">
                <a:avLst/>
              </a:prstGeom>
              <a:blipFill>
                <a:blip r:embed="rId6"/>
                <a:stretch>
                  <a:fillRect/>
                </a:stretch>
              </a:blipFill>
              <a:ln>
                <a:solidFill>
                  <a:schemeClr val="accent1"/>
                </a:solidFill>
              </a:ln>
            </p:spPr>
            <p:txBody>
              <a:bodyPr/>
              <a:lstStyle/>
              <a:p>
                <a:r>
                  <a:rPr lang="en-PK">
                    <a:noFill/>
                  </a:rPr>
                  <a:t> </a:t>
                </a:r>
              </a:p>
            </p:txBody>
          </p:sp>
        </mc:Fallback>
      </mc:AlternateContent>
      <p:sp>
        <p:nvSpPr>
          <p:cNvPr id="22" name="Rectangle 21">
            <a:extLst>
              <a:ext uri="{FF2B5EF4-FFF2-40B4-BE49-F238E27FC236}">
                <a16:creationId xmlns:a16="http://schemas.microsoft.com/office/drawing/2014/main" id="{2EB1BF2D-EDF9-42C4-9711-2AE023109A74}"/>
              </a:ext>
            </a:extLst>
          </p:cNvPr>
          <p:cNvSpPr/>
          <p:nvPr/>
        </p:nvSpPr>
        <p:spPr>
          <a:xfrm>
            <a:off x="6137687" y="3753074"/>
            <a:ext cx="383429" cy="49708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23" name="Rectangle 22">
            <a:extLst>
              <a:ext uri="{FF2B5EF4-FFF2-40B4-BE49-F238E27FC236}">
                <a16:creationId xmlns:a16="http://schemas.microsoft.com/office/drawing/2014/main" id="{E0576661-CC4C-4826-989C-151B2A7F6DD4}"/>
              </a:ext>
            </a:extLst>
          </p:cNvPr>
          <p:cNvSpPr/>
          <p:nvPr/>
        </p:nvSpPr>
        <p:spPr>
          <a:xfrm>
            <a:off x="5479604" y="3729283"/>
            <a:ext cx="383429" cy="49708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C9FA779-8A8D-4851-A145-1C479ED799F2}"/>
                  </a:ext>
                </a:extLst>
              </p:cNvPr>
              <p:cNvSpPr txBox="1"/>
              <p:nvPr/>
            </p:nvSpPr>
            <p:spPr>
              <a:xfrm>
                <a:off x="5964896" y="5265077"/>
                <a:ext cx="3126755" cy="52982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𝑱𝒂𝒄𝒌</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𝑱𝒊𝒎</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num>
                        <m:den>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den>
                      </m:f>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𝟎</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𝟔𝟕</m:t>
                      </m:r>
                    </m:oMath>
                  </m:oMathPara>
                </a14:m>
                <a:endParaRPr lang="en-PK" sz="1500" b="1" dirty="0">
                  <a:solidFill>
                    <a:srgbClr val="00B050"/>
                  </a:solidFill>
                </a:endParaRPr>
              </a:p>
            </p:txBody>
          </p:sp>
        </mc:Choice>
        <mc:Fallback xmlns="">
          <p:sp>
            <p:nvSpPr>
              <p:cNvPr id="24" name="TextBox 23">
                <a:extLst>
                  <a:ext uri="{FF2B5EF4-FFF2-40B4-BE49-F238E27FC236}">
                    <a16:creationId xmlns:a16="http://schemas.microsoft.com/office/drawing/2014/main" id="{CC9FA779-8A8D-4851-A145-1C479ED799F2}"/>
                  </a:ext>
                </a:extLst>
              </p:cNvPr>
              <p:cNvSpPr txBox="1">
                <a:spLocks noRot="1" noChangeAspect="1" noMove="1" noResize="1" noEditPoints="1" noAdjustHandles="1" noChangeArrowheads="1" noChangeShapeType="1" noTextEdit="1"/>
              </p:cNvSpPr>
              <p:nvPr/>
            </p:nvSpPr>
            <p:spPr>
              <a:xfrm>
                <a:off x="5964896" y="5265077"/>
                <a:ext cx="3126755" cy="529825"/>
              </a:xfrm>
              <a:prstGeom prst="rect">
                <a:avLst/>
              </a:prstGeom>
              <a:blipFill>
                <a:blip r:embed="rId7"/>
                <a:stretch>
                  <a:fillRect b="-2326"/>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847993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1" grpId="0" animBg="1"/>
      <p:bldP spid="22"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33F3-BBA4-52B6-88F7-832E90D20F40}"/>
              </a:ext>
            </a:extLst>
          </p:cNvPr>
          <p:cNvSpPr>
            <a:spLocks noGrp="1"/>
          </p:cNvSpPr>
          <p:nvPr>
            <p:ph type="title"/>
          </p:nvPr>
        </p:nvSpPr>
        <p:spPr/>
        <p:txBody>
          <a:bodyPr/>
          <a:lstStyle/>
          <a:p>
            <a:r>
              <a:rPr lang="en-PK" dirty="0"/>
              <a:t>Hetrogenous Data </a:t>
            </a:r>
          </a:p>
        </p:txBody>
      </p:sp>
      <p:sp>
        <p:nvSpPr>
          <p:cNvPr id="3" name="Text Placeholder 2">
            <a:extLst>
              <a:ext uri="{FF2B5EF4-FFF2-40B4-BE49-F238E27FC236}">
                <a16:creationId xmlns:a16="http://schemas.microsoft.com/office/drawing/2014/main" id="{BDE33D61-BD3A-8FDF-C465-B67F5634A07E}"/>
              </a:ext>
            </a:extLst>
          </p:cNvPr>
          <p:cNvSpPr>
            <a:spLocks noGrp="1"/>
          </p:cNvSpPr>
          <p:nvPr>
            <p:ph type="body" idx="1"/>
          </p:nvPr>
        </p:nvSpPr>
        <p:spPr/>
        <p:txBody>
          <a:bodyPr/>
          <a:lstStyle/>
          <a:p>
            <a:r>
              <a:rPr lang="en-PK" dirty="0"/>
              <a:t>Sometimes, we need to analyze data combining mutilple types of data (e.g. spatial, temporal, time series, text, GPS, etc.)</a:t>
            </a:r>
          </a:p>
          <a:p>
            <a:endParaRPr lang="en-PK" dirty="0"/>
          </a:p>
          <a:p>
            <a:r>
              <a:rPr lang="en-PK" dirty="0"/>
              <a:t>We may also need to analyze data stored using different technologies and file format (e.g. Excel files, text files, word documents, pictures, videos, GPS data, audio)</a:t>
            </a:r>
          </a:p>
        </p:txBody>
      </p:sp>
    </p:spTree>
    <p:extLst>
      <p:ext uri="{BB962C8B-B14F-4D97-AF65-F5344CB8AC3E}">
        <p14:creationId xmlns:p14="http://schemas.microsoft.com/office/powerpoint/2010/main" val="3161272968"/>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223-5216-4A4E-808C-3361FF8772FD}"/>
              </a:ext>
            </a:extLst>
          </p:cNvPr>
          <p:cNvSpPr>
            <a:spLocks noGrp="1"/>
          </p:cNvSpPr>
          <p:nvPr>
            <p:ph type="title"/>
          </p:nvPr>
        </p:nvSpPr>
        <p:spPr/>
        <p:txBody>
          <a:bodyPr>
            <a:normAutofit/>
          </a:bodyPr>
          <a:lstStyle/>
          <a:p>
            <a:r>
              <a:rPr lang="en-US" sz="3000" dirty="0"/>
              <a:t>Proximity Measures for Binary Attributes</a:t>
            </a:r>
            <a:endParaRPr lang="en-PK" sz="3000" dirty="0"/>
          </a:p>
        </p:txBody>
      </p:sp>
      <p:sp>
        <p:nvSpPr>
          <p:cNvPr id="4" name="Slide Number Placeholder 3">
            <a:extLst>
              <a:ext uri="{FF2B5EF4-FFF2-40B4-BE49-F238E27FC236}">
                <a16:creationId xmlns:a16="http://schemas.microsoft.com/office/drawing/2014/main" id="{A112EA8E-DDBC-434A-B44F-3C605B3D197B}"/>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130</a:t>
            </a:fld>
            <a:endParaRPr lang="en-US"/>
          </a:p>
        </p:txBody>
      </p:sp>
      <p:pic>
        <p:nvPicPr>
          <p:cNvPr id="5" name="Picture 4">
            <a:extLst>
              <a:ext uri="{FF2B5EF4-FFF2-40B4-BE49-F238E27FC236}">
                <a16:creationId xmlns:a16="http://schemas.microsoft.com/office/drawing/2014/main" id="{1C515D23-A7C7-4E34-81F9-73505A4A8029}"/>
              </a:ext>
            </a:extLst>
          </p:cNvPr>
          <p:cNvPicPr>
            <a:picLocks noChangeAspect="1"/>
          </p:cNvPicPr>
          <p:nvPr/>
        </p:nvPicPr>
        <p:blipFill>
          <a:blip r:embed="rId2"/>
          <a:stretch>
            <a:fillRect/>
          </a:stretch>
        </p:blipFill>
        <p:spPr>
          <a:xfrm>
            <a:off x="3900487" y="1694959"/>
            <a:ext cx="5243513" cy="149304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8FEBAF-0CA1-46F7-B5DD-9874A0026CD5}"/>
                  </a:ext>
                </a:extLst>
              </p:cNvPr>
              <p:cNvSpPr txBox="1"/>
              <p:nvPr/>
            </p:nvSpPr>
            <p:spPr>
              <a:xfrm>
                <a:off x="754381" y="4545801"/>
                <a:ext cx="3126755" cy="760657"/>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𝑱𝒂𝒄𝒌</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𝑴𝒂𝒓𝒚</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𝟎</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num>
                        <m:den>
                          <m:r>
                            <a:rPr lang="en-US" sz="1500" b="1" i="1">
                              <a:solidFill>
                                <a:srgbClr val="00B050"/>
                              </a:solidFill>
                              <a:latin typeface="Cambria Math" panose="02040503050406030204" pitchFamily="18" charset="0"/>
                            </a:rPr>
                            <m:t>𝟐</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𝟎</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den>
                      </m:f>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𝟎</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𝟑𝟑</m:t>
                      </m:r>
                    </m:oMath>
                  </m:oMathPara>
                </a14:m>
                <a:endParaRPr lang="en-PK" sz="1500" b="1" dirty="0">
                  <a:solidFill>
                    <a:srgbClr val="00B050"/>
                  </a:solidFill>
                </a:endParaRPr>
              </a:p>
            </p:txBody>
          </p:sp>
        </mc:Choice>
        <mc:Fallback xmlns="">
          <p:sp>
            <p:nvSpPr>
              <p:cNvPr id="6" name="TextBox 5">
                <a:extLst>
                  <a:ext uri="{FF2B5EF4-FFF2-40B4-BE49-F238E27FC236}">
                    <a16:creationId xmlns:a16="http://schemas.microsoft.com/office/drawing/2014/main" id="{DF8FEBAF-0CA1-46F7-B5DD-9874A0026CD5}"/>
                  </a:ext>
                </a:extLst>
              </p:cNvPr>
              <p:cNvSpPr txBox="1">
                <a:spLocks noRot="1" noChangeAspect="1" noMove="1" noResize="1" noEditPoints="1" noAdjustHandles="1" noChangeArrowheads="1" noChangeShapeType="1" noTextEdit="1"/>
              </p:cNvSpPr>
              <p:nvPr/>
            </p:nvSpPr>
            <p:spPr>
              <a:xfrm>
                <a:off x="754381" y="4545801"/>
                <a:ext cx="3126755" cy="760657"/>
              </a:xfrm>
              <a:prstGeom prst="rect">
                <a:avLst/>
              </a:prstGeom>
              <a:blipFill>
                <a:blip r:embed="rId3"/>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96E918-5FAE-44A3-9936-DDA753AF9910}"/>
                  </a:ext>
                </a:extLst>
              </p:cNvPr>
              <p:cNvSpPr txBox="1"/>
              <p:nvPr/>
            </p:nvSpPr>
            <p:spPr>
              <a:xfrm>
                <a:off x="4805339" y="4545801"/>
                <a:ext cx="3126755" cy="529825"/>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𝑱𝒊𝒎</m:t>
                          </m:r>
                          <m:r>
                            <a:rPr lang="en-US" sz="1500" b="1" i="1">
                              <a:solidFill>
                                <a:srgbClr val="00B050"/>
                              </a:solidFill>
                              <a:latin typeface="Cambria Math" panose="02040503050406030204" pitchFamily="18" charset="0"/>
                            </a:rPr>
                            <m:t>, </m:t>
                          </m:r>
                          <m:r>
                            <a:rPr lang="en-US" sz="1500" b="1" i="1">
                              <a:solidFill>
                                <a:srgbClr val="00B050"/>
                              </a:solidFill>
                              <a:latin typeface="Cambria Math" panose="02040503050406030204" pitchFamily="18" charset="0"/>
                            </a:rPr>
                            <m:t>𝑴𝒂𝒓𝒚</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𝟐</m:t>
                          </m:r>
                        </m:num>
                        <m:den>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𝟏</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𝟐</m:t>
                          </m:r>
                        </m:den>
                      </m:f>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𝟎</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𝟕𝟓</m:t>
                      </m:r>
                    </m:oMath>
                  </m:oMathPara>
                </a14:m>
                <a:endParaRPr lang="en-PK" sz="1500" b="1" dirty="0">
                  <a:solidFill>
                    <a:srgbClr val="00B050"/>
                  </a:solidFill>
                </a:endParaRPr>
              </a:p>
            </p:txBody>
          </p:sp>
        </mc:Choice>
        <mc:Fallback xmlns="">
          <p:sp>
            <p:nvSpPr>
              <p:cNvPr id="7" name="TextBox 6">
                <a:extLst>
                  <a:ext uri="{FF2B5EF4-FFF2-40B4-BE49-F238E27FC236}">
                    <a16:creationId xmlns:a16="http://schemas.microsoft.com/office/drawing/2014/main" id="{B596E918-5FAE-44A3-9936-DDA753AF9910}"/>
                  </a:ext>
                </a:extLst>
              </p:cNvPr>
              <p:cNvSpPr txBox="1">
                <a:spLocks noRot="1" noChangeAspect="1" noMove="1" noResize="1" noEditPoints="1" noAdjustHandles="1" noChangeArrowheads="1" noChangeShapeType="1" noTextEdit="1"/>
              </p:cNvSpPr>
              <p:nvPr/>
            </p:nvSpPr>
            <p:spPr>
              <a:xfrm>
                <a:off x="4805339" y="4545801"/>
                <a:ext cx="3126755" cy="529825"/>
              </a:xfrm>
              <a:prstGeom prst="rect">
                <a:avLst/>
              </a:prstGeom>
              <a:blipFill>
                <a:blip r:embed="rId4"/>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47E82-E477-4E4F-A22E-CF735B559573}"/>
                  </a:ext>
                </a:extLst>
              </p:cNvPr>
              <p:cNvSpPr txBox="1"/>
              <p:nvPr/>
            </p:nvSpPr>
            <p:spPr>
              <a:xfrm>
                <a:off x="2379997" y="3490678"/>
                <a:ext cx="3040982" cy="550600"/>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00B050"/>
                          </a:solidFill>
                          <a:latin typeface="Cambria Math" panose="02040503050406030204" pitchFamily="18" charset="0"/>
                        </a:rPr>
                        <m:t>𝒅</m:t>
                      </m:r>
                      <m:d>
                        <m:dPr>
                          <m:ctrlPr>
                            <a:rPr lang="en-US" sz="1500" b="1" i="1">
                              <a:solidFill>
                                <a:srgbClr val="00B050"/>
                              </a:solidFill>
                              <a:latin typeface="Cambria Math" panose="02040503050406030204" pitchFamily="18" charset="0"/>
                            </a:rPr>
                          </m:ctrlPr>
                        </m:dPr>
                        <m:e>
                          <m:r>
                            <a:rPr lang="en-US" sz="1500" b="1" i="1">
                              <a:solidFill>
                                <a:srgbClr val="00B050"/>
                              </a:solidFill>
                              <a:latin typeface="Cambria Math" panose="02040503050406030204" pitchFamily="18" charset="0"/>
                            </a:rPr>
                            <m:t>𝒊</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𝒋</m:t>
                          </m:r>
                        </m:e>
                      </m:d>
                      <m:r>
                        <a:rPr lang="en-US" sz="1500" b="1" i="1">
                          <a:solidFill>
                            <a:srgbClr val="00B050"/>
                          </a:solidFill>
                          <a:latin typeface="Cambria Math" panose="02040503050406030204" pitchFamily="18" charset="0"/>
                        </a:rPr>
                        <m:t>=</m:t>
                      </m:r>
                      <m:f>
                        <m:fPr>
                          <m:ctrlPr>
                            <a:rPr lang="en-US" sz="1500" b="1" i="1">
                              <a:solidFill>
                                <a:srgbClr val="00B050"/>
                              </a:solidFill>
                              <a:latin typeface="Cambria Math" panose="02040503050406030204" pitchFamily="18" charset="0"/>
                            </a:rPr>
                          </m:ctrlPr>
                        </m:fPr>
                        <m:num>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num>
                        <m:den>
                          <m:r>
                            <a:rPr lang="en-US" sz="1500" b="1" i="1">
                              <a:solidFill>
                                <a:srgbClr val="00B050"/>
                              </a:solidFill>
                              <a:latin typeface="Cambria Math" panose="02040503050406030204" pitchFamily="18" charset="0"/>
                            </a:rPr>
                            <m:t>𝒒</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𝒓</m:t>
                          </m:r>
                          <m:r>
                            <a:rPr lang="en-US" sz="1500" b="1" i="1">
                              <a:solidFill>
                                <a:srgbClr val="00B050"/>
                              </a:solidFill>
                              <a:latin typeface="Cambria Math" panose="02040503050406030204" pitchFamily="18" charset="0"/>
                            </a:rPr>
                            <m:t>+</m:t>
                          </m:r>
                          <m:r>
                            <a:rPr lang="en-US" sz="1500" b="1" i="1">
                              <a:solidFill>
                                <a:srgbClr val="00B050"/>
                              </a:solidFill>
                              <a:latin typeface="Cambria Math" panose="02040503050406030204" pitchFamily="18" charset="0"/>
                            </a:rPr>
                            <m:t>𝒔</m:t>
                          </m:r>
                        </m:den>
                      </m:f>
                    </m:oMath>
                  </m:oMathPara>
                </a14:m>
                <a:endParaRPr lang="en-PK" sz="1500" b="1" dirty="0">
                  <a:solidFill>
                    <a:srgbClr val="00B050"/>
                  </a:solidFill>
                </a:endParaRPr>
              </a:p>
            </p:txBody>
          </p:sp>
        </mc:Choice>
        <mc:Fallback xmlns="">
          <p:sp>
            <p:nvSpPr>
              <p:cNvPr id="8" name="TextBox 7">
                <a:extLst>
                  <a:ext uri="{FF2B5EF4-FFF2-40B4-BE49-F238E27FC236}">
                    <a16:creationId xmlns:a16="http://schemas.microsoft.com/office/drawing/2014/main" id="{32F47E82-E477-4E4F-A22E-CF735B559573}"/>
                  </a:ext>
                </a:extLst>
              </p:cNvPr>
              <p:cNvSpPr txBox="1">
                <a:spLocks noRot="1" noChangeAspect="1" noMove="1" noResize="1" noEditPoints="1" noAdjustHandles="1" noChangeArrowheads="1" noChangeShapeType="1" noTextEdit="1"/>
              </p:cNvSpPr>
              <p:nvPr/>
            </p:nvSpPr>
            <p:spPr>
              <a:xfrm>
                <a:off x="2379997" y="3490678"/>
                <a:ext cx="3040982" cy="550600"/>
              </a:xfrm>
              <a:prstGeom prst="rect">
                <a:avLst/>
              </a:prstGeom>
              <a:blipFill>
                <a:blip r:embed="rId5"/>
                <a:stretch>
                  <a:fillRect b="-2222"/>
                </a:stretch>
              </a:blipFill>
              <a:ln>
                <a:solidFill>
                  <a:schemeClr val="accent1"/>
                </a:solidFill>
              </a:ln>
            </p:spPr>
            <p:txBody>
              <a:bodyPr/>
              <a:lstStyle/>
              <a:p>
                <a:r>
                  <a:rPr lang="en-PK">
                    <a:noFill/>
                  </a:rPr>
                  <a:t> </a:t>
                </a:r>
              </a:p>
            </p:txBody>
          </p:sp>
        </mc:Fallback>
      </mc:AlternateContent>
      <p:pic>
        <p:nvPicPr>
          <p:cNvPr id="10" name="Picture 9">
            <a:extLst>
              <a:ext uri="{FF2B5EF4-FFF2-40B4-BE49-F238E27FC236}">
                <a16:creationId xmlns:a16="http://schemas.microsoft.com/office/drawing/2014/main" id="{6C2F5BC1-1699-4894-A1D8-B3162E14990A}"/>
              </a:ext>
            </a:extLst>
          </p:cNvPr>
          <p:cNvPicPr>
            <a:picLocks noChangeAspect="1"/>
          </p:cNvPicPr>
          <p:nvPr/>
        </p:nvPicPr>
        <p:blipFill>
          <a:blip r:embed="rId6"/>
          <a:stretch>
            <a:fillRect/>
          </a:stretch>
        </p:blipFill>
        <p:spPr>
          <a:xfrm>
            <a:off x="12535" y="1870705"/>
            <a:ext cx="3659807" cy="1170183"/>
          </a:xfrm>
          <a:prstGeom prst="rect">
            <a:avLst/>
          </a:prstGeom>
        </p:spPr>
      </p:pic>
    </p:spTree>
    <p:extLst>
      <p:ext uri="{BB962C8B-B14F-4D97-AF65-F5344CB8AC3E}">
        <p14:creationId xmlns:p14="http://schemas.microsoft.com/office/powerpoint/2010/main" val="38555367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6">
            <a:extLst>
              <a:ext uri="{FF2B5EF4-FFF2-40B4-BE49-F238E27FC236}">
                <a16:creationId xmlns:a16="http://schemas.microsoft.com/office/drawing/2014/main" id="{C143B192-9ECC-F6EB-ECBD-3EB44CA94D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A777EC0-2C7A-BE43-BE3B-65DF73DFE6F9}" type="slidenum">
              <a:rPr lang="en-US" altLang="en-PK" sz="1200"/>
              <a:pPr eaLnBrk="1" hangingPunct="1"/>
              <a:t>131</a:t>
            </a:fld>
            <a:endParaRPr lang="en-US" altLang="en-PK" sz="1200"/>
          </a:p>
        </p:txBody>
      </p:sp>
      <p:sp>
        <p:nvSpPr>
          <p:cNvPr id="57347" name="Rectangle 2">
            <a:extLst>
              <a:ext uri="{FF2B5EF4-FFF2-40B4-BE49-F238E27FC236}">
                <a16:creationId xmlns:a16="http://schemas.microsoft.com/office/drawing/2014/main" id="{2B4DE7B0-8651-A204-566B-68654024B43D}"/>
              </a:ext>
            </a:extLst>
          </p:cNvPr>
          <p:cNvSpPr>
            <a:spLocks noGrp="1" noChangeArrowheads="1"/>
          </p:cNvSpPr>
          <p:nvPr>
            <p:ph type="title"/>
          </p:nvPr>
        </p:nvSpPr>
        <p:spPr>
          <a:noFill/>
        </p:spPr>
        <p:txBody>
          <a:bodyPr lIns="92075" tIns="46038" rIns="92075" bIns="46038" anchor="ctr"/>
          <a:lstStyle/>
          <a:p>
            <a:pPr eaLnBrk="1" hangingPunct="1"/>
            <a:r>
              <a:rPr lang="en-US" altLang="en-PK" sz="3200">
                <a:solidFill>
                  <a:srgbClr val="170981"/>
                </a:solidFill>
              </a:rPr>
              <a:t>Standardizing Numeric Data</a:t>
            </a:r>
          </a:p>
        </p:txBody>
      </p:sp>
      <p:sp>
        <p:nvSpPr>
          <p:cNvPr id="57348" name="Rectangle 3">
            <a:extLst>
              <a:ext uri="{FF2B5EF4-FFF2-40B4-BE49-F238E27FC236}">
                <a16:creationId xmlns:a16="http://schemas.microsoft.com/office/drawing/2014/main" id="{9D7CA14C-B7C3-C64B-3E77-2B3872A8EFCD}"/>
              </a:ext>
            </a:extLst>
          </p:cNvPr>
          <p:cNvSpPr>
            <a:spLocks noGrp="1" noChangeArrowheads="1"/>
          </p:cNvSpPr>
          <p:nvPr>
            <p:ph type="body" sz="half" idx="1"/>
          </p:nvPr>
        </p:nvSpPr>
        <p:spPr>
          <a:xfrm>
            <a:off x="304800" y="1295400"/>
            <a:ext cx="8382000" cy="5181600"/>
          </a:xfrm>
          <a:noFill/>
        </p:spPr>
        <p:txBody>
          <a:bodyPr lIns="92075" tIns="46038" rIns="92075" bIns="46038"/>
          <a:lstStyle/>
          <a:p>
            <a:pPr eaLnBrk="1" hangingPunct="1">
              <a:lnSpc>
                <a:spcPct val="110000"/>
              </a:lnSpc>
            </a:pPr>
            <a:r>
              <a:rPr lang="en-US" altLang="en-PK" sz="2000"/>
              <a:t>Z-score: </a:t>
            </a:r>
          </a:p>
          <a:p>
            <a:pPr lvl="1" eaLnBrk="1" hangingPunct="1">
              <a:lnSpc>
                <a:spcPct val="110000"/>
              </a:lnSpc>
            </a:pPr>
            <a:r>
              <a:rPr lang="en-US" altLang="en-PK" sz="2000"/>
              <a:t>X: raw score to be standardized, </a:t>
            </a:r>
            <a:r>
              <a:rPr lang="el-GR" altLang="en-PK" sz="2000">
                <a:cs typeface="Tahoma" panose="020B0604030504040204" pitchFamily="34" charset="0"/>
              </a:rPr>
              <a:t>μ</a:t>
            </a:r>
            <a:r>
              <a:rPr lang="en-US" altLang="en-PK" sz="2000">
                <a:cs typeface="Tahoma" panose="020B0604030504040204" pitchFamily="34" charset="0"/>
              </a:rPr>
              <a:t>: mean of the population, </a:t>
            </a:r>
            <a:r>
              <a:rPr lang="el-GR" altLang="en-PK" sz="2000">
                <a:cs typeface="Tahoma" panose="020B0604030504040204" pitchFamily="34" charset="0"/>
              </a:rPr>
              <a:t>σ</a:t>
            </a:r>
            <a:r>
              <a:rPr lang="en-US" altLang="en-PK" sz="2000">
                <a:cs typeface="Tahoma" panose="020B0604030504040204" pitchFamily="34" charset="0"/>
              </a:rPr>
              <a:t>: standard deviation</a:t>
            </a:r>
            <a:endParaRPr lang="el-GR" altLang="en-PK" sz="2000">
              <a:cs typeface="Tahoma" panose="020B0604030504040204" pitchFamily="34" charset="0"/>
            </a:endParaRPr>
          </a:p>
          <a:p>
            <a:pPr lvl="1" eaLnBrk="1" hangingPunct="1">
              <a:lnSpc>
                <a:spcPct val="110000"/>
              </a:lnSpc>
            </a:pPr>
            <a:r>
              <a:rPr lang="en-US" altLang="en-PK" sz="2000"/>
              <a:t>the distance between the raw score and the population mean in units of the standard deviation</a:t>
            </a:r>
          </a:p>
          <a:p>
            <a:pPr lvl="1" eaLnBrk="1" hangingPunct="1">
              <a:lnSpc>
                <a:spcPct val="110000"/>
              </a:lnSpc>
            </a:pPr>
            <a:r>
              <a:rPr lang="en-US" altLang="en-PK" sz="2000">
                <a:cs typeface="Tahoma" panose="020B0604030504040204" pitchFamily="34" charset="0"/>
              </a:rPr>
              <a:t>negative </a:t>
            </a:r>
            <a:r>
              <a:rPr lang="en-US" altLang="en-PK" sz="2000"/>
              <a:t>when the raw score is below the mean, “+” when above</a:t>
            </a:r>
          </a:p>
          <a:p>
            <a:pPr eaLnBrk="1" hangingPunct="1">
              <a:lnSpc>
                <a:spcPct val="110000"/>
              </a:lnSpc>
            </a:pPr>
            <a:r>
              <a:rPr lang="en-US" altLang="en-PK" sz="2000"/>
              <a:t>An alternative way: Calculate the mean absolute deviation</a:t>
            </a:r>
          </a:p>
          <a:p>
            <a:pPr eaLnBrk="1" hangingPunct="1">
              <a:lnSpc>
                <a:spcPct val="110000"/>
              </a:lnSpc>
            </a:pPr>
            <a:endParaRPr lang="en-US" altLang="en-PK" sz="2000"/>
          </a:p>
          <a:p>
            <a:pPr lvl="1" eaLnBrk="1" hangingPunct="1">
              <a:lnSpc>
                <a:spcPct val="110000"/>
              </a:lnSpc>
              <a:buFont typeface="Wingdings" pitchFamily="2" charset="2"/>
              <a:buNone/>
            </a:pPr>
            <a:r>
              <a:rPr lang="en-US" altLang="en-PK" sz="2000"/>
              <a:t>where</a:t>
            </a:r>
          </a:p>
          <a:p>
            <a:pPr lvl="1" eaLnBrk="1" hangingPunct="1">
              <a:lnSpc>
                <a:spcPct val="110000"/>
              </a:lnSpc>
            </a:pPr>
            <a:endParaRPr lang="en-US" altLang="en-PK" sz="2000"/>
          </a:p>
          <a:p>
            <a:pPr lvl="1" eaLnBrk="1" hangingPunct="1">
              <a:lnSpc>
                <a:spcPct val="110000"/>
              </a:lnSpc>
            </a:pPr>
            <a:r>
              <a:rPr lang="en-US" altLang="en-PK" sz="2000"/>
              <a:t>standardized measure (</a:t>
            </a:r>
            <a:r>
              <a:rPr lang="en-US" altLang="en-PK" sz="2000" i="1"/>
              <a:t>z-score</a:t>
            </a:r>
            <a:r>
              <a:rPr lang="en-US" altLang="en-PK" sz="2000"/>
              <a:t>):</a:t>
            </a:r>
          </a:p>
          <a:p>
            <a:pPr eaLnBrk="1" hangingPunct="1">
              <a:lnSpc>
                <a:spcPct val="110000"/>
              </a:lnSpc>
            </a:pPr>
            <a:r>
              <a:rPr lang="en-US" altLang="en-PK" sz="2000"/>
              <a:t>Using mean absolute deviation is more robust than using standard deviation </a:t>
            </a:r>
          </a:p>
        </p:txBody>
      </p:sp>
      <p:graphicFrame>
        <p:nvGraphicFramePr>
          <p:cNvPr id="57349" name="Object 4">
            <a:extLst>
              <a:ext uri="{FF2B5EF4-FFF2-40B4-BE49-F238E27FC236}">
                <a16:creationId xmlns:a16="http://schemas.microsoft.com/office/drawing/2014/main" id="{8E0C818E-F484-D1D1-904F-4343083A1BAD}"/>
              </a:ext>
            </a:extLst>
          </p:cNvPr>
          <p:cNvGraphicFramePr>
            <a:graphicFrameLocks noChangeAspect="1"/>
          </p:cNvGraphicFramePr>
          <p:nvPr/>
        </p:nvGraphicFramePr>
        <p:xfrm>
          <a:off x="1828800" y="4419600"/>
          <a:ext cx="2819400" cy="495300"/>
        </p:xfrm>
        <a:graphic>
          <a:graphicData uri="http://schemas.openxmlformats.org/presentationml/2006/ole">
            <mc:AlternateContent xmlns:mc="http://schemas.openxmlformats.org/markup-compatibility/2006">
              <mc:Choice xmlns:v="urn:schemas-microsoft-com:vml" Requires="v">
                <p:oleObj name="Equation" r:id="rId3" imgW="54711600" imgH="9652000" progId="Equation.3">
                  <p:embed/>
                </p:oleObj>
              </mc:Choice>
              <mc:Fallback>
                <p:oleObj name="Equation" r:id="rId3" imgW="54711600" imgH="9652000" progId="Equation.3">
                  <p:embed/>
                  <p:pic>
                    <p:nvPicPr>
                      <p:cNvPr id="57349" name="Object 4">
                        <a:extLst>
                          <a:ext uri="{FF2B5EF4-FFF2-40B4-BE49-F238E27FC236}">
                            <a16:creationId xmlns:a16="http://schemas.microsoft.com/office/drawing/2014/main" id="{8E0C818E-F484-D1D1-904F-4343083A1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419600"/>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5">
            <a:extLst>
              <a:ext uri="{FF2B5EF4-FFF2-40B4-BE49-F238E27FC236}">
                <a16:creationId xmlns:a16="http://schemas.microsoft.com/office/drawing/2014/main" id="{131962FA-F5A7-64DB-A1A1-BF982B64DFF5}"/>
              </a:ext>
            </a:extLst>
          </p:cNvPr>
          <p:cNvGraphicFramePr>
            <a:graphicFrameLocks noChangeAspect="1"/>
          </p:cNvGraphicFramePr>
          <p:nvPr/>
        </p:nvGraphicFramePr>
        <p:xfrm>
          <a:off x="2667000" y="3962400"/>
          <a:ext cx="5334000" cy="496888"/>
        </p:xfrm>
        <a:graphic>
          <a:graphicData uri="http://schemas.openxmlformats.org/presentationml/2006/ole">
            <mc:AlternateContent xmlns:mc="http://schemas.openxmlformats.org/markup-compatibility/2006">
              <mc:Choice xmlns:v="urn:schemas-microsoft-com:vml" Requires="v">
                <p:oleObj name="Equation" r:id="rId5" imgW="100063300" imgH="9359900" progId="Equation.3">
                  <p:embed/>
                </p:oleObj>
              </mc:Choice>
              <mc:Fallback>
                <p:oleObj name="Equation" r:id="rId5" imgW="100063300" imgH="9359900" progId="Equation.3">
                  <p:embed/>
                  <p:pic>
                    <p:nvPicPr>
                      <p:cNvPr id="57350" name="Object 5">
                        <a:extLst>
                          <a:ext uri="{FF2B5EF4-FFF2-40B4-BE49-F238E27FC236}">
                            <a16:creationId xmlns:a16="http://schemas.microsoft.com/office/drawing/2014/main" id="{131962FA-F5A7-64DB-A1A1-BF982B64DF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962400"/>
                        <a:ext cx="53340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6">
            <a:extLst>
              <a:ext uri="{FF2B5EF4-FFF2-40B4-BE49-F238E27FC236}">
                <a16:creationId xmlns:a16="http://schemas.microsoft.com/office/drawing/2014/main" id="{9B028509-5C78-AF76-5D0A-20AE24EC97AD}"/>
              </a:ext>
            </a:extLst>
          </p:cNvPr>
          <p:cNvGraphicFramePr>
            <a:graphicFrameLocks noChangeAspect="1"/>
          </p:cNvGraphicFramePr>
          <p:nvPr/>
        </p:nvGraphicFramePr>
        <p:xfrm>
          <a:off x="5181600" y="4724400"/>
          <a:ext cx="1905000" cy="892175"/>
        </p:xfrm>
        <a:graphic>
          <a:graphicData uri="http://schemas.openxmlformats.org/presentationml/2006/ole">
            <mc:AlternateContent xmlns:mc="http://schemas.openxmlformats.org/markup-compatibility/2006">
              <mc:Choice xmlns:v="urn:schemas-microsoft-com:vml" Requires="v">
                <p:oleObj name="Equation" r:id="rId7" imgW="32473900" imgH="15214600" progId="Equation.3">
                  <p:embed/>
                </p:oleObj>
              </mc:Choice>
              <mc:Fallback>
                <p:oleObj name="Equation" r:id="rId7" imgW="32473900" imgH="15214600" progId="Equation.3">
                  <p:embed/>
                  <p:pic>
                    <p:nvPicPr>
                      <p:cNvPr id="57351" name="Object 6">
                        <a:extLst>
                          <a:ext uri="{FF2B5EF4-FFF2-40B4-BE49-F238E27FC236}">
                            <a16:creationId xmlns:a16="http://schemas.microsoft.com/office/drawing/2014/main" id="{9B028509-5C78-AF76-5D0A-20AE24EC9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724400"/>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2" name="Object 7">
            <a:extLst>
              <a:ext uri="{FF2B5EF4-FFF2-40B4-BE49-F238E27FC236}">
                <a16:creationId xmlns:a16="http://schemas.microsoft.com/office/drawing/2014/main" id="{AB5D9252-1FD7-D990-933B-8CA3DAE4C0F0}"/>
              </a:ext>
            </a:extLst>
          </p:cNvPr>
          <p:cNvGraphicFramePr>
            <a:graphicFrameLocks noGrp="1" noChangeAspect="1"/>
          </p:cNvGraphicFramePr>
          <p:nvPr>
            <p:ph sz="half" idx="2"/>
          </p:nvPr>
        </p:nvGraphicFramePr>
        <p:xfrm>
          <a:off x="1981200" y="1143000"/>
          <a:ext cx="1409700" cy="601663"/>
        </p:xfrm>
        <a:graphic>
          <a:graphicData uri="http://schemas.openxmlformats.org/presentationml/2006/ole">
            <mc:AlternateContent xmlns:mc="http://schemas.openxmlformats.org/markup-compatibility/2006">
              <mc:Choice xmlns:v="urn:schemas-microsoft-com:vml" Requires="v">
                <p:oleObj name="Equation" r:id="rId9" imgW="21945600" imgH="9359900" progId="Equation.3">
                  <p:embed/>
                </p:oleObj>
              </mc:Choice>
              <mc:Fallback>
                <p:oleObj name="Equation" r:id="rId9" imgW="21945600" imgH="9359900" progId="Equation.3">
                  <p:embed/>
                  <p:pic>
                    <p:nvPicPr>
                      <p:cNvPr id="57352" name="Object 7">
                        <a:extLst>
                          <a:ext uri="{FF2B5EF4-FFF2-40B4-BE49-F238E27FC236}">
                            <a16:creationId xmlns:a16="http://schemas.microsoft.com/office/drawing/2014/main" id="{AB5D9252-1FD7-D990-933B-8CA3DAE4C0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1143000"/>
                        <a:ext cx="14097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a:extLst>
              <a:ext uri="{FF2B5EF4-FFF2-40B4-BE49-F238E27FC236}">
                <a16:creationId xmlns:a16="http://schemas.microsoft.com/office/drawing/2014/main" id="{9B7E3CD7-FB04-86D3-EC23-920095DB1950}"/>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132</a:t>
            </a:fld>
            <a:endParaRPr lang="en-US" altLang="en-PK" sz="1200"/>
          </a:p>
        </p:txBody>
      </p:sp>
      <p:sp>
        <p:nvSpPr>
          <p:cNvPr id="58371" name="Rectangle 2">
            <a:extLst>
              <a:ext uri="{FF2B5EF4-FFF2-40B4-BE49-F238E27FC236}">
                <a16:creationId xmlns:a16="http://schemas.microsoft.com/office/drawing/2014/main" id="{BE9CB910-18E0-70B4-AD24-8309A79B3777}"/>
              </a:ext>
            </a:extLst>
          </p:cNvPr>
          <p:cNvSpPr>
            <a:spLocks noGrp="1" noChangeArrowheads="1"/>
          </p:cNvSpPr>
          <p:nvPr>
            <p:ph type="title"/>
          </p:nvPr>
        </p:nvSpPr>
        <p:spPr>
          <a:xfrm>
            <a:off x="152400" y="304800"/>
            <a:ext cx="8763000" cy="762000"/>
          </a:xfrm>
        </p:spPr>
        <p:txBody>
          <a:bodyPr>
            <a:normAutofit fontScale="90000"/>
          </a:bodyPr>
          <a:lstStyle/>
          <a:p>
            <a:pPr eaLnBrk="1" hangingPunct="1"/>
            <a:r>
              <a:rPr lang="en-US" altLang="en-PK" sz="3200"/>
              <a:t>Example: </a:t>
            </a:r>
            <a:br>
              <a:rPr lang="en-US" altLang="en-PK" sz="3200"/>
            </a:br>
            <a:r>
              <a:rPr lang="en-US" altLang="en-PK" sz="3200"/>
              <a:t>Data Matrix and Dissimilarity Matrix</a:t>
            </a:r>
          </a:p>
        </p:txBody>
      </p:sp>
      <p:graphicFrame>
        <p:nvGraphicFramePr>
          <p:cNvPr id="58372" name="Object 4">
            <a:extLst>
              <a:ext uri="{FF2B5EF4-FFF2-40B4-BE49-F238E27FC236}">
                <a16:creationId xmlns:a16="http://schemas.microsoft.com/office/drawing/2014/main" id="{64B3A8E8-7CF5-BBAC-9FF1-EB188C26FBDA}"/>
              </a:ext>
            </a:extLst>
          </p:cNvPr>
          <p:cNvGraphicFramePr>
            <a:graphicFrameLocks noChangeAspect="1"/>
          </p:cNvGraphicFramePr>
          <p:nvPr/>
        </p:nvGraphicFramePr>
        <p:xfrm>
          <a:off x="4824413" y="1981200"/>
          <a:ext cx="2947987" cy="1581150"/>
        </p:xfrm>
        <a:graphic>
          <a:graphicData uri="http://schemas.openxmlformats.org/presentationml/2006/ole">
            <mc:AlternateContent xmlns:mc="http://schemas.openxmlformats.org/markup-compatibility/2006">
              <mc:Choice xmlns:v="urn:schemas-microsoft-com:vml" Requires="v">
                <p:oleObj name="Worksheet" r:id="rId3" imgW="1854200" imgH="863600" progId="Excel.Sheet.8">
                  <p:embed/>
                </p:oleObj>
              </mc:Choice>
              <mc:Fallback>
                <p:oleObj name="Worksheet" r:id="rId3" imgW="1854200" imgH="863600" progId="Excel.Sheet.8">
                  <p:embed/>
                  <p:pic>
                    <p:nvPicPr>
                      <p:cNvPr id="58372" name="Object 4">
                        <a:extLst>
                          <a:ext uri="{FF2B5EF4-FFF2-40B4-BE49-F238E27FC236}">
                            <a16:creationId xmlns:a16="http://schemas.microsoft.com/office/drawing/2014/main" id="{64B3A8E8-7CF5-BBAC-9FF1-EB188C26F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1981200"/>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Text Box 5">
            <a:extLst>
              <a:ext uri="{FF2B5EF4-FFF2-40B4-BE49-F238E27FC236}">
                <a16:creationId xmlns:a16="http://schemas.microsoft.com/office/drawing/2014/main" id="{A217821B-0B0F-3E6B-5633-1E0432130584}"/>
              </a:ext>
            </a:extLst>
          </p:cNvPr>
          <p:cNvSpPr txBox="1">
            <a:spLocks noChangeArrowheads="1"/>
          </p:cNvSpPr>
          <p:nvPr/>
        </p:nvSpPr>
        <p:spPr bwMode="auto">
          <a:xfrm>
            <a:off x="3886200" y="3962400"/>
            <a:ext cx="4800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PK" sz="2000" b="1"/>
              <a:t>Dissimilarity Matrix </a:t>
            </a:r>
          </a:p>
          <a:p>
            <a:pPr algn="ctr">
              <a:spcBef>
                <a:spcPct val="50000"/>
              </a:spcBef>
            </a:pPr>
            <a:r>
              <a:rPr lang="en-US" altLang="en-PK" sz="2000" b="1"/>
              <a:t>(with </a:t>
            </a:r>
            <a:r>
              <a:rPr lang="en-US" altLang="en-PK" sz="2000" b="1">
                <a:solidFill>
                  <a:schemeClr val="tx2"/>
                </a:solidFill>
              </a:rPr>
              <a:t>Euclidean Distance)</a:t>
            </a:r>
          </a:p>
        </p:txBody>
      </p:sp>
      <p:graphicFrame>
        <p:nvGraphicFramePr>
          <p:cNvPr id="58374" name="Object 6">
            <a:extLst>
              <a:ext uri="{FF2B5EF4-FFF2-40B4-BE49-F238E27FC236}">
                <a16:creationId xmlns:a16="http://schemas.microsoft.com/office/drawing/2014/main" id="{21324AC3-4C44-B2A5-B9B0-DA542DC3628A}"/>
              </a:ext>
            </a:extLst>
          </p:cNvPr>
          <p:cNvGraphicFramePr>
            <a:graphicFrameLocks noChangeAspect="1"/>
          </p:cNvGraphicFramePr>
          <p:nvPr/>
        </p:nvGraphicFramePr>
        <p:xfrm>
          <a:off x="4008438" y="5029200"/>
          <a:ext cx="4906962" cy="1365250"/>
        </p:xfrm>
        <a:graphic>
          <a:graphicData uri="http://schemas.openxmlformats.org/presentationml/2006/ole">
            <mc:AlternateContent xmlns:mc="http://schemas.openxmlformats.org/markup-compatibility/2006">
              <mc:Choice xmlns:v="urn:schemas-microsoft-com:vml" Requires="v">
                <p:oleObj name="Worksheet" r:id="rId5" imgW="3073400" imgH="876300" progId="Excel.Sheet.8">
                  <p:embed/>
                </p:oleObj>
              </mc:Choice>
              <mc:Fallback>
                <p:oleObj name="Worksheet" r:id="rId5" imgW="3073400" imgH="876300" progId="Excel.Sheet.8">
                  <p:embed/>
                  <p:pic>
                    <p:nvPicPr>
                      <p:cNvPr id="58374" name="Object 6">
                        <a:extLst>
                          <a:ext uri="{FF2B5EF4-FFF2-40B4-BE49-F238E27FC236}">
                            <a16:creationId xmlns:a16="http://schemas.microsoft.com/office/drawing/2014/main" id="{21324AC3-4C44-B2A5-B9B0-DA542DC36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438" y="5029200"/>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5" name="Text Box 7">
            <a:extLst>
              <a:ext uri="{FF2B5EF4-FFF2-40B4-BE49-F238E27FC236}">
                <a16:creationId xmlns:a16="http://schemas.microsoft.com/office/drawing/2014/main" id="{C78DF663-A260-A0A0-7DEF-39610104F341}"/>
              </a:ext>
            </a:extLst>
          </p:cNvPr>
          <p:cNvSpPr txBox="1">
            <a:spLocks noChangeArrowheads="1"/>
          </p:cNvSpPr>
          <p:nvPr/>
        </p:nvSpPr>
        <p:spPr bwMode="auto">
          <a:xfrm>
            <a:off x="4648200" y="1447800"/>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PK" sz="2000" b="1">
                <a:latin typeface="Arial" panose="020B0604020202020204" pitchFamily="34" charset="0"/>
              </a:rPr>
              <a:t>Data Matrix</a:t>
            </a:r>
          </a:p>
        </p:txBody>
      </p:sp>
      <p:graphicFrame>
        <p:nvGraphicFramePr>
          <p:cNvPr id="58376" name="Object 12">
            <a:extLst>
              <a:ext uri="{FF2B5EF4-FFF2-40B4-BE49-F238E27FC236}">
                <a16:creationId xmlns:a16="http://schemas.microsoft.com/office/drawing/2014/main" id="{9E598368-E103-B9D3-8630-9E15478CA94C}"/>
              </a:ext>
            </a:extLst>
          </p:cNvPr>
          <p:cNvGraphicFramePr>
            <a:graphicFrameLocks noChangeAspect="1"/>
          </p:cNvGraphicFramePr>
          <p:nvPr/>
        </p:nvGraphicFramePr>
        <p:xfrm>
          <a:off x="427038" y="1219200"/>
          <a:ext cx="3306762" cy="4191000"/>
        </p:xfrm>
        <a:graphic>
          <a:graphicData uri="http://schemas.openxmlformats.org/presentationml/2006/ole">
            <mc:AlternateContent xmlns:mc="http://schemas.openxmlformats.org/markup-compatibility/2006">
              <mc:Choice xmlns:v="urn:schemas-microsoft-com:vml" Requires="v">
                <p:oleObj name="SmartDraw" r:id="rId7" imgW="26276300" imgH="33312100" progId="SmartDraw.2">
                  <p:embed/>
                </p:oleObj>
              </mc:Choice>
              <mc:Fallback>
                <p:oleObj name="SmartDraw" r:id="rId7" imgW="26276300" imgH="33312100" progId="SmartDraw.2">
                  <p:embed/>
                  <p:pic>
                    <p:nvPicPr>
                      <p:cNvPr id="58376" name="Object 12">
                        <a:extLst>
                          <a:ext uri="{FF2B5EF4-FFF2-40B4-BE49-F238E27FC236}">
                            <a16:creationId xmlns:a16="http://schemas.microsoft.com/office/drawing/2014/main" id="{9E598368-E103-B9D3-8630-9E15478CA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038" y="1219200"/>
                        <a:ext cx="3306762"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a:extLst>
              <a:ext uri="{FF2B5EF4-FFF2-40B4-BE49-F238E27FC236}">
                <a16:creationId xmlns:a16="http://schemas.microsoft.com/office/drawing/2014/main" id="{4B38A496-99BA-FDD0-4274-2E446F81C4E4}"/>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133</a:t>
            </a:fld>
            <a:endParaRPr lang="en-US" altLang="en-PK" sz="1200"/>
          </a:p>
        </p:txBody>
      </p:sp>
      <p:sp>
        <p:nvSpPr>
          <p:cNvPr id="59395" name="Rectangle 2">
            <a:extLst>
              <a:ext uri="{FF2B5EF4-FFF2-40B4-BE49-F238E27FC236}">
                <a16:creationId xmlns:a16="http://schemas.microsoft.com/office/drawing/2014/main" id="{71064B90-591A-A9AA-224B-5173ECAD96CA}"/>
              </a:ext>
            </a:extLst>
          </p:cNvPr>
          <p:cNvSpPr>
            <a:spLocks noGrp="1" noChangeArrowheads="1"/>
          </p:cNvSpPr>
          <p:nvPr>
            <p:ph type="title"/>
          </p:nvPr>
        </p:nvSpPr>
        <p:spPr>
          <a:xfrm>
            <a:off x="0" y="228600"/>
            <a:ext cx="9144000" cy="685800"/>
          </a:xfrm>
        </p:spPr>
        <p:txBody>
          <a:bodyPr>
            <a:normAutofit fontScale="90000"/>
          </a:bodyPr>
          <a:lstStyle/>
          <a:p>
            <a:pPr eaLnBrk="1" hangingPunct="1"/>
            <a:r>
              <a:rPr lang="en-US" altLang="en-PK" sz="3200"/>
              <a:t>Distance on Numeric Data: Minkowski Distance</a:t>
            </a:r>
          </a:p>
        </p:txBody>
      </p:sp>
      <p:sp>
        <p:nvSpPr>
          <p:cNvPr id="59396" name="Rectangle 3">
            <a:extLst>
              <a:ext uri="{FF2B5EF4-FFF2-40B4-BE49-F238E27FC236}">
                <a16:creationId xmlns:a16="http://schemas.microsoft.com/office/drawing/2014/main" id="{5A0729C2-067C-7559-F216-812F0EB4CF04}"/>
              </a:ext>
            </a:extLst>
          </p:cNvPr>
          <p:cNvSpPr>
            <a:spLocks noGrp="1" noChangeArrowheads="1"/>
          </p:cNvSpPr>
          <p:nvPr>
            <p:ph type="body" idx="1"/>
          </p:nvPr>
        </p:nvSpPr>
        <p:spPr>
          <a:xfrm>
            <a:off x="304800" y="1219200"/>
            <a:ext cx="8458200" cy="5029200"/>
          </a:xfrm>
        </p:spPr>
        <p:txBody>
          <a:bodyPr>
            <a:normAutofit lnSpcReduction="10000"/>
          </a:bodyPr>
          <a:lstStyle/>
          <a:p>
            <a:pPr marL="381000" indent="-381000" eaLnBrk="1" hangingPunct="1">
              <a:spcBef>
                <a:spcPts val="600"/>
              </a:spcBef>
              <a:spcAft>
                <a:spcPts val="600"/>
              </a:spcAft>
            </a:pPr>
            <a:r>
              <a:rPr lang="en-US" altLang="en-PK" sz="2400" i="1">
                <a:solidFill>
                  <a:schemeClr val="hlink"/>
                </a:solidFill>
              </a:rPr>
              <a:t>Minkowski distance</a:t>
            </a:r>
            <a:r>
              <a:rPr lang="en-US" altLang="en-PK" sz="2400"/>
              <a:t>: A popular distance measure</a:t>
            </a:r>
          </a:p>
          <a:p>
            <a:pPr marL="381000" indent="-381000" eaLnBrk="1" hangingPunct="1">
              <a:spcBef>
                <a:spcPts val="600"/>
              </a:spcBef>
              <a:spcAft>
                <a:spcPts val="600"/>
              </a:spcAft>
            </a:pPr>
            <a:endParaRPr lang="en-US" altLang="en-PK" sz="2400"/>
          </a:p>
          <a:p>
            <a:pPr marL="838200" lvl="1" indent="-381000" eaLnBrk="1" hangingPunct="1">
              <a:spcBef>
                <a:spcPts val="600"/>
              </a:spcBef>
              <a:spcAft>
                <a:spcPts val="600"/>
              </a:spcAft>
              <a:buFont typeface="Wingdings" pitchFamily="2" charset="2"/>
              <a:buNone/>
            </a:pPr>
            <a:endParaRPr lang="en-US" altLang="en-PK" sz="2400"/>
          </a:p>
          <a:p>
            <a:pPr marL="838200" lvl="1" indent="-381000" eaLnBrk="1" hangingPunct="1">
              <a:spcBef>
                <a:spcPts val="600"/>
              </a:spcBef>
              <a:spcAft>
                <a:spcPts val="600"/>
              </a:spcAft>
              <a:buFont typeface="Wingdings" pitchFamily="2" charset="2"/>
              <a:buNone/>
            </a:pPr>
            <a:r>
              <a:rPr lang="en-US" altLang="en-PK" sz="2400"/>
              <a:t>where  </a:t>
            </a:r>
            <a:r>
              <a:rPr lang="en-US" altLang="en-PK" sz="2400" i="1"/>
              <a:t>i</a:t>
            </a:r>
            <a:r>
              <a:rPr lang="en-US" altLang="en-PK" sz="2400"/>
              <a:t> = (</a:t>
            </a:r>
            <a:r>
              <a:rPr lang="en-US" altLang="en-PK" sz="2400" i="1"/>
              <a:t>x</a:t>
            </a:r>
            <a:r>
              <a:rPr lang="en-US" altLang="en-PK" sz="2400" baseline="-25000"/>
              <a:t>i1</a:t>
            </a:r>
            <a:r>
              <a:rPr lang="en-US" altLang="en-PK" sz="2400"/>
              <a:t>, </a:t>
            </a:r>
            <a:r>
              <a:rPr lang="en-US" altLang="en-PK" sz="2400" i="1"/>
              <a:t>x</a:t>
            </a:r>
            <a:r>
              <a:rPr lang="en-US" altLang="en-PK" sz="2400" baseline="-25000"/>
              <a:t>i2</a:t>
            </a:r>
            <a:r>
              <a:rPr lang="en-US" altLang="en-PK" sz="2400"/>
              <a:t>, …, </a:t>
            </a:r>
            <a:r>
              <a:rPr lang="en-US" altLang="en-PK" sz="2400" i="1"/>
              <a:t>x</a:t>
            </a:r>
            <a:r>
              <a:rPr lang="en-US" altLang="en-PK" sz="2400" baseline="-25000"/>
              <a:t>ip</a:t>
            </a:r>
            <a:r>
              <a:rPr lang="en-US" altLang="en-PK" sz="2400"/>
              <a:t>) and</a:t>
            </a:r>
            <a:r>
              <a:rPr lang="en-US" altLang="en-PK" sz="2400" i="1"/>
              <a:t> j</a:t>
            </a:r>
            <a:r>
              <a:rPr lang="en-US" altLang="en-PK" sz="2400"/>
              <a:t> = (</a:t>
            </a:r>
            <a:r>
              <a:rPr lang="en-US" altLang="en-PK" sz="2400" i="1"/>
              <a:t>x</a:t>
            </a:r>
            <a:r>
              <a:rPr lang="en-US" altLang="en-PK" sz="2400" baseline="-25000"/>
              <a:t>j1</a:t>
            </a:r>
            <a:r>
              <a:rPr lang="en-US" altLang="en-PK" sz="2400"/>
              <a:t>, </a:t>
            </a:r>
            <a:r>
              <a:rPr lang="en-US" altLang="en-PK" sz="2400" i="1"/>
              <a:t>x</a:t>
            </a:r>
            <a:r>
              <a:rPr lang="en-US" altLang="en-PK" sz="2400" baseline="-25000"/>
              <a:t>j2</a:t>
            </a:r>
            <a:r>
              <a:rPr lang="en-US" altLang="en-PK" sz="2400"/>
              <a:t>, …, </a:t>
            </a:r>
            <a:r>
              <a:rPr lang="en-US" altLang="en-PK" sz="2400" i="1"/>
              <a:t>x</a:t>
            </a:r>
            <a:r>
              <a:rPr lang="en-US" altLang="en-PK" sz="2400" baseline="-25000"/>
              <a:t>jp</a:t>
            </a:r>
            <a:r>
              <a:rPr lang="en-US" altLang="en-PK" sz="2400"/>
              <a:t>) are two </a:t>
            </a:r>
            <a:r>
              <a:rPr lang="en-US" altLang="en-PK" sz="2400" i="1"/>
              <a:t>p</a:t>
            </a:r>
            <a:r>
              <a:rPr lang="en-US" altLang="en-PK" sz="2400"/>
              <a:t>-dimensional data objects, and </a:t>
            </a:r>
            <a:r>
              <a:rPr lang="en-US" altLang="en-PK" sz="2400" i="1"/>
              <a:t>h</a:t>
            </a:r>
            <a:r>
              <a:rPr lang="en-US" altLang="en-PK" sz="2400"/>
              <a:t> is the order (the distance so defined is also called L-</a:t>
            </a:r>
            <a:r>
              <a:rPr lang="en-US" altLang="en-PK" sz="2400" i="1"/>
              <a:t>h</a:t>
            </a:r>
            <a:r>
              <a:rPr lang="en-US" altLang="en-PK" sz="2400"/>
              <a:t> norm)</a:t>
            </a:r>
          </a:p>
          <a:p>
            <a:pPr marL="381000" indent="-381000" eaLnBrk="1" hangingPunct="1">
              <a:spcBef>
                <a:spcPts val="600"/>
              </a:spcBef>
              <a:spcAft>
                <a:spcPts val="600"/>
              </a:spcAft>
            </a:pPr>
            <a:r>
              <a:rPr lang="en-US" altLang="en-PK" sz="2400"/>
              <a:t>Properties</a:t>
            </a:r>
          </a:p>
          <a:p>
            <a:pPr marL="838200" lvl="1" indent="-381000" eaLnBrk="1" hangingPunct="1">
              <a:spcBef>
                <a:spcPts val="600"/>
              </a:spcBef>
              <a:spcAft>
                <a:spcPts val="600"/>
              </a:spcAft>
            </a:pPr>
            <a:r>
              <a:rPr lang="en-US" altLang="en-PK" sz="2400"/>
              <a:t>d(i, j) </a:t>
            </a:r>
            <a:r>
              <a:rPr lang="en-US" altLang="en-PK" sz="2400">
                <a:sym typeface="Symbol" pitchFamily="2" charset="2"/>
              </a:rPr>
              <a:t>&gt; 0 if i </a:t>
            </a:r>
            <a:r>
              <a:rPr lang="en-US" altLang="en-PK" sz="2400">
                <a:cs typeface="Tahoma" panose="020B0604030504040204" pitchFamily="34" charset="0"/>
                <a:sym typeface="Symbol" pitchFamily="2" charset="2"/>
              </a:rPr>
              <a:t>≠ j</a:t>
            </a:r>
            <a:r>
              <a:rPr lang="en-US" altLang="en-PK" sz="2400">
                <a:cs typeface="Tahoma" panose="020B0604030504040204" pitchFamily="34" charset="0"/>
              </a:rPr>
              <a:t>, and </a:t>
            </a:r>
            <a:r>
              <a:rPr lang="en-US" altLang="en-PK" sz="2400"/>
              <a:t>d(i, i) </a:t>
            </a:r>
            <a:r>
              <a:rPr lang="en-US" altLang="en-PK" sz="2400">
                <a:sym typeface="Symbol" pitchFamily="2" charset="2"/>
              </a:rPr>
              <a:t>= 0 </a:t>
            </a:r>
            <a:r>
              <a:rPr lang="en-US" altLang="en-PK" sz="2400"/>
              <a:t>(Positive definiteness)</a:t>
            </a:r>
          </a:p>
          <a:p>
            <a:pPr marL="838200" lvl="1" indent="-381000" eaLnBrk="1" hangingPunct="1">
              <a:spcBef>
                <a:spcPts val="600"/>
              </a:spcBef>
              <a:spcAft>
                <a:spcPts val="600"/>
              </a:spcAft>
            </a:pPr>
            <a:r>
              <a:rPr lang="en-US" altLang="en-PK" sz="2400"/>
              <a:t>d(i, j) </a:t>
            </a:r>
            <a:r>
              <a:rPr lang="en-US" altLang="en-PK" sz="2400">
                <a:sym typeface="Symbol" pitchFamily="2" charset="2"/>
              </a:rPr>
              <a:t>= </a:t>
            </a:r>
            <a:r>
              <a:rPr lang="en-US" altLang="en-PK" sz="2400"/>
              <a:t>d(j, i)</a:t>
            </a:r>
            <a:r>
              <a:rPr lang="en-US" altLang="en-PK" sz="2400" i="1"/>
              <a:t>  </a:t>
            </a:r>
            <a:r>
              <a:rPr lang="en-US" altLang="en-PK" sz="2400"/>
              <a:t>(Symmetry)</a:t>
            </a:r>
          </a:p>
          <a:p>
            <a:pPr marL="838200" lvl="1" indent="-381000" eaLnBrk="1" hangingPunct="1">
              <a:spcBef>
                <a:spcPts val="600"/>
              </a:spcBef>
              <a:spcAft>
                <a:spcPts val="600"/>
              </a:spcAft>
            </a:pPr>
            <a:r>
              <a:rPr lang="en-US" altLang="en-PK" sz="2400"/>
              <a:t>d(i, j) </a:t>
            </a:r>
            <a:r>
              <a:rPr lang="en-US" altLang="en-PK" sz="2400">
                <a:sym typeface="Symbol" pitchFamily="2" charset="2"/>
              </a:rPr>
              <a:t> </a:t>
            </a:r>
            <a:r>
              <a:rPr lang="en-US" altLang="en-PK" sz="2400"/>
              <a:t>d(i, k) </a:t>
            </a:r>
            <a:r>
              <a:rPr lang="en-US" altLang="en-PK" sz="2400">
                <a:sym typeface="Symbol" pitchFamily="2" charset="2"/>
              </a:rPr>
              <a:t>+ </a:t>
            </a:r>
            <a:r>
              <a:rPr lang="en-US" altLang="en-PK" sz="2400"/>
              <a:t>d(k, j)</a:t>
            </a:r>
            <a:r>
              <a:rPr lang="en-US" altLang="en-PK" sz="2400" i="1"/>
              <a:t>  </a:t>
            </a:r>
            <a:r>
              <a:rPr lang="en-US" altLang="en-PK" sz="2400"/>
              <a:t>(Triangle Inequality)</a:t>
            </a:r>
            <a:endParaRPr lang="en-US" altLang="en-PK" sz="2400" i="1"/>
          </a:p>
          <a:p>
            <a:pPr marL="381000" indent="-381000" eaLnBrk="1" hangingPunct="1">
              <a:spcBef>
                <a:spcPts val="600"/>
              </a:spcBef>
              <a:spcAft>
                <a:spcPts val="600"/>
              </a:spcAft>
            </a:pPr>
            <a:r>
              <a:rPr lang="en-US" altLang="en-PK" sz="2400"/>
              <a:t>A distance that satisfies these properties is a </a:t>
            </a:r>
            <a:r>
              <a:rPr lang="en-US" altLang="en-PK" sz="2400">
                <a:solidFill>
                  <a:srgbClr val="FF0000"/>
                </a:solidFill>
              </a:rPr>
              <a:t>metric</a:t>
            </a:r>
          </a:p>
        </p:txBody>
      </p:sp>
      <p:pic>
        <p:nvPicPr>
          <p:cNvPr id="59397" name="Picture 7" descr="eqminkowski">
            <a:extLst>
              <a:ext uri="{FF2B5EF4-FFF2-40B4-BE49-F238E27FC236}">
                <a16:creationId xmlns:a16="http://schemas.microsoft.com/office/drawing/2014/main" id="{A23584C8-C4FA-0775-8F3D-B9893D5E3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28800"/>
            <a:ext cx="640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6">
            <a:extLst>
              <a:ext uri="{FF2B5EF4-FFF2-40B4-BE49-F238E27FC236}">
                <a16:creationId xmlns:a16="http://schemas.microsoft.com/office/drawing/2014/main" id="{C9DE05F8-C628-77EE-C704-062700C6FA5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6A05E73-489C-4B4B-8ADD-05191B556D3C}" type="slidenum">
              <a:rPr lang="en-US" altLang="en-PK" sz="1200"/>
              <a:pPr eaLnBrk="1" hangingPunct="1"/>
              <a:t>134</a:t>
            </a:fld>
            <a:endParaRPr lang="en-US" altLang="en-PK" sz="1200"/>
          </a:p>
        </p:txBody>
      </p:sp>
      <p:sp>
        <p:nvSpPr>
          <p:cNvPr id="60419" name="Rectangle 2">
            <a:extLst>
              <a:ext uri="{FF2B5EF4-FFF2-40B4-BE49-F238E27FC236}">
                <a16:creationId xmlns:a16="http://schemas.microsoft.com/office/drawing/2014/main" id="{2BE8CF72-519E-DD0B-87F4-6E222D0DD1ED}"/>
              </a:ext>
            </a:extLst>
          </p:cNvPr>
          <p:cNvSpPr>
            <a:spLocks noGrp="1" noChangeArrowheads="1"/>
          </p:cNvSpPr>
          <p:nvPr>
            <p:ph type="title"/>
          </p:nvPr>
        </p:nvSpPr>
        <p:spPr/>
        <p:txBody>
          <a:bodyPr/>
          <a:lstStyle/>
          <a:p>
            <a:pPr eaLnBrk="1" hangingPunct="1"/>
            <a:r>
              <a:rPr lang="en-US" altLang="en-PK" sz="3200"/>
              <a:t>Special Cases of Minkowski Distance</a:t>
            </a:r>
            <a:endParaRPr lang="en-US" altLang="en-PK"/>
          </a:p>
        </p:txBody>
      </p:sp>
      <p:sp>
        <p:nvSpPr>
          <p:cNvPr id="60420" name="Rectangle 3">
            <a:extLst>
              <a:ext uri="{FF2B5EF4-FFF2-40B4-BE49-F238E27FC236}">
                <a16:creationId xmlns:a16="http://schemas.microsoft.com/office/drawing/2014/main" id="{BFD9C03F-F404-0BDE-0ACB-6A59871E3CEB}"/>
              </a:ext>
            </a:extLst>
          </p:cNvPr>
          <p:cNvSpPr>
            <a:spLocks noGrp="1" noChangeArrowheads="1"/>
          </p:cNvSpPr>
          <p:nvPr>
            <p:ph type="body" sz="half" idx="1"/>
          </p:nvPr>
        </p:nvSpPr>
        <p:spPr>
          <a:xfrm>
            <a:off x="304800" y="1295400"/>
            <a:ext cx="8077200" cy="5181600"/>
          </a:xfrm>
        </p:spPr>
        <p:txBody>
          <a:bodyPr/>
          <a:lstStyle/>
          <a:p>
            <a:pPr eaLnBrk="1" hangingPunct="1"/>
            <a:r>
              <a:rPr lang="en-US" altLang="en-PK" sz="2000" i="1">
                <a:latin typeface="Arial" panose="020B0604020202020204" pitchFamily="34" charset="0"/>
                <a:cs typeface="Times New Roman" panose="02020603050405020304" pitchFamily="18" charset="0"/>
              </a:rPr>
              <a:t>h</a:t>
            </a:r>
            <a:r>
              <a:rPr lang="en-US" altLang="en-PK" sz="2000">
                <a:latin typeface="Arial" panose="020B0604020202020204" pitchFamily="34" charset="0"/>
                <a:cs typeface="Times New Roman" panose="02020603050405020304" pitchFamily="18" charset="0"/>
              </a:rPr>
              <a:t> = 1:  </a:t>
            </a:r>
            <a:r>
              <a:rPr lang="en-US" altLang="en-PK" sz="2000">
                <a:solidFill>
                  <a:schemeClr val="hlink"/>
                </a:solidFill>
                <a:latin typeface="Arial" panose="020B0604020202020204" pitchFamily="34" charset="0"/>
                <a:cs typeface="Times New Roman" panose="02020603050405020304" pitchFamily="18" charset="0"/>
              </a:rPr>
              <a:t>Manhattan</a:t>
            </a:r>
            <a:r>
              <a:rPr lang="en-US" altLang="en-PK" sz="2000">
                <a:latin typeface="Arial" panose="020B0604020202020204" pitchFamily="34" charset="0"/>
                <a:cs typeface="Times New Roman" panose="02020603050405020304" pitchFamily="18" charset="0"/>
              </a:rPr>
              <a:t> (city block, L</a:t>
            </a:r>
            <a:r>
              <a:rPr lang="en-US" altLang="en-PK" sz="2000" baseline="-30000">
                <a:latin typeface="Arial" panose="020B0604020202020204" pitchFamily="34" charset="0"/>
                <a:cs typeface="Times New Roman" panose="02020603050405020304" pitchFamily="18" charset="0"/>
              </a:rPr>
              <a:t>1</a:t>
            </a:r>
            <a:r>
              <a:rPr lang="en-US" altLang="en-PK" sz="2000">
                <a:latin typeface="Arial" panose="020B0604020202020204" pitchFamily="34" charset="0"/>
                <a:cs typeface="Times New Roman" panose="02020603050405020304" pitchFamily="18" charset="0"/>
              </a:rPr>
              <a:t> norm)</a:t>
            </a:r>
            <a:r>
              <a:rPr lang="en-US" altLang="en-PK" sz="2000">
                <a:solidFill>
                  <a:schemeClr val="hlink"/>
                </a:solidFill>
                <a:latin typeface="Arial" panose="020B0604020202020204" pitchFamily="34" charset="0"/>
                <a:cs typeface="Times New Roman" panose="02020603050405020304" pitchFamily="18" charset="0"/>
              </a:rPr>
              <a:t> distance</a:t>
            </a:r>
            <a:r>
              <a:rPr lang="en-US" altLang="en-PK" sz="2000">
                <a:latin typeface="Arial" panose="020B0604020202020204" pitchFamily="34" charset="0"/>
                <a:cs typeface="Times New Roman" panose="02020603050405020304" pitchFamily="18" charset="0"/>
              </a:rPr>
              <a:t> </a:t>
            </a:r>
          </a:p>
          <a:p>
            <a:pPr lvl="1" eaLnBrk="1" hangingPunct="1"/>
            <a:r>
              <a:rPr lang="en-US" altLang="en-PK" sz="2000">
                <a:latin typeface="Arial" panose="020B0604020202020204" pitchFamily="34" charset="0"/>
                <a:cs typeface="Times New Roman" panose="02020603050405020304" pitchFamily="18" charset="0"/>
              </a:rPr>
              <a:t>E.g., the Hamming distance: the number of bits that are different between two binary vectors</a:t>
            </a:r>
          </a:p>
          <a:p>
            <a:pPr lvl="1" eaLnBrk="1" hangingPunct="1"/>
            <a:endParaRPr lang="en-US" altLang="en-PK" sz="2000" b="1">
              <a:latin typeface="Arial" panose="020B0604020202020204" pitchFamily="34" charset="0"/>
              <a:cs typeface="Times New Roman" panose="02020603050405020304" pitchFamily="18" charset="0"/>
            </a:endParaRPr>
          </a:p>
          <a:p>
            <a:pPr eaLnBrk="1" hangingPunct="1"/>
            <a:endParaRPr lang="en-US" altLang="en-PK" sz="2000" i="1">
              <a:latin typeface="Arial" panose="020B0604020202020204" pitchFamily="34" charset="0"/>
              <a:cs typeface="Times New Roman" panose="02020603050405020304" pitchFamily="18" charset="0"/>
            </a:endParaRPr>
          </a:p>
          <a:p>
            <a:pPr eaLnBrk="1" hangingPunct="1"/>
            <a:r>
              <a:rPr lang="en-US" altLang="en-PK" sz="2000" i="1">
                <a:latin typeface="Arial" panose="020B0604020202020204" pitchFamily="34" charset="0"/>
                <a:cs typeface="Times New Roman" panose="02020603050405020304" pitchFamily="18" charset="0"/>
              </a:rPr>
              <a:t>h </a:t>
            </a:r>
            <a:r>
              <a:rPr lang="en-US" altLang="en-PK" sz="2000">
                <a:latin typeface="Arial" panose="020B0604020202020204" pitchFamily="34" charset="0"/>
                <a:cs typeface="Times New Roman" panose="02020603050405020304" pitchFamily="18" charset="0"/>
              </a:rPr>
              <a:t>= 2:  (L</a:t>
            </a:r>
            <a:r>
              <a:rPr lang="en-US" altLang="en-PK" sz="2000" baseline="-25000">
                <a:latin typeface="Arial" panose="020B0604020202020204" pitchFamily="34" charset="0"/>
                <a:cs typeface="Times New Roman" panose="02020603050405020304" pitchFamily="18" charset="0"/>
              </a:rPr>
              <a:t>2</a:t>
            </a:r>
            <a:r>
              <a:rPr lang="en-US" altLang="en-PK" sz="2000">
                <a:latin typeface="Arial" panose="020B0604020202020204" pitchFamily="34" charset="0"/>
                <a:cs typeface="Times New Roman" panose="02020603050405020304" pitchFamily="18" charset="0"/>
              </a:rPr>
              <a:t> norm) </a:t>
            </a:r>
            <a:r>
              <a:rPr lang="en-US" altLang="en-PK" sz="2000">
                <a:solidFill>
                  <a:schemeClr val="hlink"/>
                </a:solidFill>
                <a:latin typeface="Arial" panose="020B0604020202020204" pitchFamily="34" charset="0"/>
                <a:cs typeface="Times New Roman" panose="02020603050405020304" pitchFamily="18" charset="0"/>
              </a:rPr>
              <a:t>Euclidean</a:t>
            </a:r>
            <a:r>
              <a:rPr lang="en-US" altLang="en-PK" sz="2000">
                <a:latin typeface="Arial" panose="020B0604020202020204" pitchFamily="34" charset="0"/>
                <a:cs typeface="Times New Roman" panose="02020603050405020304" pitchFamily="18" charset="0"/>
              </a:rPr>
              <a:t> distance</a:t>
            </a:r>
          </a:p>
          <a:p>
            <a:pPr lvl="4" eaLnBrk="1" hangingPunct="1"/>
            <a:endParaRPr lang="en-US" altLang="en-PK">
              <a:latin typeface="Arial" panose="020B0604020202020204" pitchFamily="34" charset="0"/>
              <a:cs typeface="Times New Roman" panose="02020603050405020304" pitchFamily="18" charset="0"/>
            </a:endParaRPr>
          </a:p>
          <a:p>
            <a:pPr eaLnBrk="1" hangingPunct="1"/>
            <a:endParaRPr lang="en-US" altLang="en-PK" sz="2000" i="1">
              <a:latin typeface="Arial" panose="020B0604020202020204" pitchFamily="34" charset="0"/>
              <a:cs typeface="Times New Roman" panose="02020603050405020304" pitchFamily="18" charset="0"/>
            </a:endParaRPr>
          </a:p>
          <a:p>
            <a:pPr eaLnBrk="1" hangingPunct="1"/>
            <a:r>
              <a:rPr lang="en-US" altLang="en-PK" sz="2000" i="1">
                <a:latin typeface="Arial" panose="020B0604020202020204" pitchFamily="34" charset="0"/>
                <a:cs typeface="Times New Roman" panose="02020603050405020304" pitchFamily="18" charset="0"/>
              </a:rPr>
              <a:t>h </a:t>
            </a:r>
            <a:r>
              <a:rPr lang="en-US" altLang="en-PK" sz="2000">
                <a:latin typeface="Arial" panose="020B0604020202020204" pitchFamily="34" charset="0"/>
                <a:cs typeface="Times New Roman" panose="02020603050405020304" pitchFamily="18" charset="0"/>
                <a:sym typeface="Symbol" pitchFamily="2" charset="2"/>
              </a:rPr>
              <a:t></a:t>
            </a:r>
            <a:r>
              <a:rPr lang="en-US" altLang="en-PK" sz="2000">
                <a:latin typeface="Arial" panose="020B0604020202020204" pitchFamily="34" charset="0"/>
                <a:cs typeface="Times New Roman" panose="02020603050405020304" pitchFamily="18" charset="0"/>
              </a:rPr>
              <a:t> </a:t>
            </a:r>
            <a:r>
              <a:rPr lang="en-US" altLang="en-PK" sz="2000">
                <a:latin typeface="Arial" panose="020B0604020202020204" pitchFamily="34" charset="0"/>
                <a:cs typeface="Times New Roman" panose="02020603050405020304" pitchFamily="18" charset="0"/>
                <a:sym typeface="Symbol" pitchFamily="2" charset="2"/>
              </a:rPr>
              <a:t></a:t>
            </a:r>
            <a:r>
              <a:rPr lang="en-US" altLang="en-PK" sz="2000">
                <a:latin typeface="Arial" panose="020B0604020202020204" pitchFamily="34" charset="0"/>
                <a:cs typeface="Times New Roman" panose="02020603050405020304" pitchFamily="18" charset="0"/>
              </a:rPr>
              <a:t>.  </a:t>
            </a:r>
            <a:r>
              <a:rPr lang="en-US" altLang="en-PK" sz="2000">
                <a:solidFill>
                  <a:schemeClr val="hlink"/>
                </a:solidFill>
                <a:latin typeface="Arial" panose="020B0604020202020204" pitchFamily="34" charset="0"/>
                <a:cs typeface="Times New Roman" panose="02020603050405020304" pitchFamily="18" charset="0"/>
              </a:rPr>
              <a:t>“supremum”</a:t>
            </a:r>
            <a:r>
              <a:rPr lang="en-US" altLang="en-PK" sz="2000">
                <a:latin typeface="Arial" panose="020B0604020202020204" pitchFamily="34" charset="0"/>
                <a:cs typeface="Times New Roman" panose="02020603050405020304" pitchFamily="18" charset="0"/>
              </a:rPr>
              <a:t> (L</a:t>
            </a:r>
            <a:r>
              <a:rPr lang="en-US" altLang="en-PK" sz="2000" baseline="-30000">
                <a:latin typeface="Arial" panose="020B0604020202020204" pitchFamily="34" charset="0"/>
                <a:cs typeface="Times New Roman" panose="02020603050405020304" pitchFamily="18" charset="0"/>
              </a:rPr>
              <a:t>max </a:t>
            </a:r>
            <a:r>
              <a:rPr lang="en-US" altLang="en-PK" sz="2000">
                <a:latin typeface="Arial" panose="020B0604020202020204" pitchFamily="34" charset="0"/>
                <a:cs typeface="Times New Roman" panose="02020603050405020304" pitchFamily="18" charset="0"/>
              </a:rPr>
              <a:t>norm, L</a:t>
            </a:r>
            <a:r>
              <a:rPr lang="en-US" altLang="en-PK" sz="2000" baseline="-30000">
                <a:latin typeface="Arial" panose="020B0604020202020204" pitchFamily="34" charset="0"/>
                <a:cs typeface="Times New Roman" panose="02020603050405020304" pitchFamily="18" charset="0"/>
                <a:sym typeface="Symbol" pitchFamily="2" charset="2"/>
              </a:rPr>
              <a:t></a:t>
            </a:r>
            <a:r>
              <a:rPr lang="en-US" altLang="en-PK" sz="2000" baseline="-30000">
                <a:latin typeface="Arial" panose="020B0604020202020204" pitchFamily="34" charset="0"/>
                <a:cs typeface="Times New Roman" panose="02020603050405020304" pitchFamily="18" charset="0"/>
              </a:rPr>
              <a:t> </a:t>
            </a:r>
            <a:r>
              <a:rPr lang="en-US" altLang="en-PK" sz="2000">
                <a:latin typeface="Arial" panose="020B0604020202020204" pitchFamily="34" charset="0"/>
                <a:cs typeface="Times New Roman" panose="02020603050405020304" pitchFamily="18" charset="0"/>
              </a:rPr>
              <a:t>norm) distance. </a:t>
            </a:r>
          </a:p>
          <a:p>
            <a:pPr lvl="1" eaLnBrk="1" hangingPunct="1"/>
            <a:r>
              <a:rPr lang="en-US" altLang="en-PK" sz="2000">
                <a:latin typeface="Arial" panose="020B0604020202020204" pitchFamily="34" charset="0"/>
                <a:cs typeface="Times New Roman" panose="02020603050405020304" pitchFamily="18" charset="0"/>
              </a:rPr>
              <a:t>This is the maximum difference between any component (attribute) of the vectors</a:t>
            </a:r>
          </a:p>
          <a:p>
            <a:pPr lvl="1" eaLnBrk="1" hangingPunct="1"/>
            <a:endParaRPr lang="en-US" altLang="en-PK" sz="2000">
              <a:latin typeface="Arial" panose="020B0604020202020204" pitchFamily="34" charset="0"/>
              <a:cs typeface="Times New Roman" panose="02020603050405020304" pitchFamily="18" charset="0"/>
            </a:endParaRPr>
          </a:p>
        </p:txBody>
      </p:sp>
      <p:graphicFrame>
        <p:nvGraphicFramePr>
          <p:cNvPr id="60421" name="Object 4">
            <a:extLst>
              <a:ext uri="{FF2B5EF4-FFF2-40B4-BE49-F238E27FC236}">
                <a16:creationId xmlns:a16="http://schemas.microsoft.com/office/drawing/2014/main" id="{D8010014-C2A2-2619-9866-5846427DD0AB}"/>
              </a:ext>
            </a:extLst>
          </p:cNvPr>
          <p:cNvGraphicFramePr>
            <a:graphicFrameLocks noChangeAspect="1"/>
          </p:cNvGraphicFramePr>
          <p:nvPr/>
        </p:nvGraphicFramePr>
        <p:xfrm>
          <a:off x="2063750" y="3455988"/>
          <a:ext cx="5005388" cy="582612"/>
        </p:xfrm>
        <a:graphic>
          <a:graphicData uri="http://schemas.openxmlformats.org/presentationml/2006/ole">
            <mc:AlternateContent xmlns:mc="http://schemas.openxmlformats.org/markup-compatibility/2006">
              <mc:Choice xmlns:v="urn:schemas-microsoft-com:vml" Requires="v">
                <p:oleObj name="Equation" r:id="rId3" imgW="115277900" imgH="13462000" progId="Equation.3">
                  <p:embed/>
                </p:oleObj>
              </mc:Choice>
              <mc:Fallback>
                <p:oleObj name="Equation" r:id="rId3" imgW="115277900" imgH="13462000" progId="Equation.3">
                  <p:embed/>
                  <p:pic>
                    <p:nvPicPr>
                      <p:cNvPr id="60421" name="Object 4">
                        <a:extLst>
                          <a:ext uri="{FF2B5EF4-FFF2-40B4-BE49-F238E27FC236}">
                            <a16:creationId xmlns:a16="http://schemas.microsoft.com/office/drawing/2014/main" id="{D8010014-C2A2-2619-9866-5846427DD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3455988"/>
                        <a:ext cx="5005388"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2" name="Object 5">
            <a:extLst>
              <a:ext uri="{FF2B5EF4-FFF2-40B4-BE49-F238E27FC236}">
                <a16:creationId xmlns:a16="http://schemas.microsoft.com/office/drawing/2014/main" id="{54F9C3F1-C727-87D5-875A-25C188959066}"/>
              </a:ext>
            </a:extLst>
          </p:cNvPr>
          <p:cNvGraphicFramePr>
            <a:graphicFrameLocks noGrp="1" noChangeAspect="1"/>
          </p:cNvGraphicFramePr>
          <p:nvPr>
            <p:ph sz="half" idx="2"/>
          </p:nvPr>
        </p:nvGraphicFramePr>
        <p:xfrm>
          <a:off x="2438400" y="2514600"/>
          <a:ext cx="4114800" cy="414338"/>
        </p:xfrm>
        <a:graphic>
          <a:graphicData uri="http://schemas.openxmlformats.org/presentationml/2006/ole">
            <mc:AlternateContent xmlns:mc="http://schemas.openxmlformats.org/markup-compatibility/2006">
              <mc:Choice xmlns:v="urn:schemas-microsoft-com:vml" Requires="v">
                <p:oleObj name="Microsoft Equation 3.0" r:id="rId5" imgW="98894900" imgH="9944100" progId="Equation.3">
                  <p:embed/>
                </p:oleObj>
              </mc:Choice>
              <mc:Fallback>
                <p:oleObj name="Microsoft Equation 3.0" r:id="rId5" imgW="98894900" imgH="9944100" progId="Equation.3">
                  <p:embed/>
                  <p:pic>
                    <p:nvPicPr>
                      <p:cNvPr id="60422" name="Object 5">
                        <a:extLst>
                          <a:ext uri="{FF2B5EF4-FFF2-40B4-BE49-F238E27FC236}">
                            <a16:creationId xmlns:a16="http://schemas.microsoft.com/office/drawing/2014/main" id="{54F9C3F1-C727-87D5-875A-25C188959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514600"/>
                        <a:ext cx="4114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423" name="Picture 10">
            <a:extLst>
              <a:ext uri="{FF2B5EF4-FFF2-40B4-BE49-F238E27FC236}">
                <a16:creationId xmlns:a16="http://schemas.microsoft.com/office/drawing/2014/main" id="{87396C24-CD4D-5419-FA58-2A298B24C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410200"/>
            <a:ext cx="60198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a:extLst>
              <a:ext uri="{FF2B5EF4-FFF2-40B4-BE49-F238E27FC236}">
                <a16:creationId xmlns:a16="http://schemas.microsoft.com/office/drawing/2014/main" id="{5F2FF994-BBED-335C-F6D6-959E20F88962}"/>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135</a:t>
            </a:fld>
            <a:endParaRPr lang="en-US" altLang="en-PK" sz="1200"/>
          </a:p>
        </p:txBody>
      </p:sp>
      <p:sp>
        <p:nvSpPr>
          <p:cNvPr id="61443" name="Rectangle 2">
            <a:extLst>
              <a:ext uri="{FF2B5EF4-FFF2-40B4-BE49-F238E27FC236}">
                <a16:creationId xmlns:a16="http://schemas.microsoft.com/office/drawing/2014/main" id="{3A3991AA-9601-95EC-9F09-13D5041C467C}"/>
              </a:ext>
            </a:extLst>
          </p:cNvPr>
          <p:cNvSpPr>
            <a:spLocks noGrp="1" noChangeArrowheads="1"/>
          </p:cNvSpPr>
          <p:nvPr>
            <p:ph type="title"/>
          </p:nvPr>
        </p:nvSpPr>
        <p:spPr/>
        <p:txBody>
          <a:bodyPr/>
          <a:lstStyle/>
          <a:p>
            <a:pPr eaLnBrk="1" hangingPunct="1"/>
            <a:r>
              <a:rPr lang="en-US" altLang="en-PK"/>
              <a:t>Example: Minkowski Distance</a:t>
            </a:r>
          </a:p>
        </p:txBody>
      </p:sp>
      <p:sp>
        <p:nvSpPr>
          <p:cNvPr id="61444" name="Text Box 3">
            <a:extLst>
              <a:ext uri="{FF2B5EF4-FFF2-40B4-BE49-F238E27FC236}">
                <a16:creationId xmlns:a16="http://schemas.microsoft.com/office/drawing/2014/main" id="{B07B17CE-DB2B-6461-5AB3-C9C48534946A}"/>
              </a:ext>
            </a:extLst>
          </p:cNvPr>
          <p:cNvSpPr txBox="1">
            <a:spLocks noChangeArrowheads="1"/>
          </p:cNvSpPr>
          <p:nvPr/>
        </p:nvSpPr>
        <p:spPr bwMode="auto">
          <a:xfrm>
            <a:off x="5334000" y="8382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PK" sz="2000" b="1">
                <a:latin typeface="Arial" panose="020B0604020202020204" pitchFamily="34" charset="0"/>
              </a:rPr>
              <a:t>Dissimilarity Matrices</a:t>
            </a:r>
          </a:p>
        </p:txBody>
      </p:sp>
      <p:graphicFrame>
        <p:nvGraphicFramePr>
          <p:cNvPr id="61445" name="Object 4">
            <a:extLst>
              <a:ext uri="{FF2B5EF4-FFF2-40B4-BE49-F238E27FC236}">
                <a16:creationId xmlns:a16="http://schemas.microsoft.com/office/drawing/2014/main" id="{BDFF0F9A-30F2-66A2-7FF5-DF3555502D67}"/>
              </a:ext>
            </a:extLst>
          </p:cNvPr>
          <p:cNvGraphicFramePr>
            <a:graphicFrameLocks noChangeAspect="1"/>
          </p:cNvGraphicFramePr>
          <p:nvPr/>
        </p:nvGraphicFramePr>
        <p:xfrm>
          <a:off x="304800" y="1219200"/>
          <a:ext cx="2962275" cy="1363663"/>
        </p:xfrm>
        <a:graphic>
          <a:graphicData uri="http://schemas.openxmlformats.org/presentationml/2006/ole">
            <mc:AlternateContent xmlns:mc="http://schemas.openxmlformats.org/markup-compatibility/2006">
              <mc:Choice xmlns:v="urn:schemas-microsoft-com:vml" Requires="v">
                <p:oleObj name="Worksheet" r:id="rId3" imgW="1854200" imgH="825500" progId="Excel.Sheet.8">
                  <p:embed/>
                </p:oleObj>
              </mc:Choice>
              <mc:Fallback>
                <p:oleObj name="Worksheet" r:id="rId3" imgW="1854200" imgH="825500" progId="Excel.Sheet.8">
                  <p:embed/>
                  <p:pic>
                    <p:nvPicPr>
                      <p:cNvPr id="61445" name="Object 4">
                        <a:extLst>
                          <a:ext uri="{FF2B5EF4-FFF2-40B4-BE49-F238E27FC236}">
                            <a16:creationId xmlns:a16="http://schemas.microsoft.com/office/drawing/2014/main" id="{BDFF0F9A-30F2-66A2-7FF5-DF3555502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6" name="Object 5">
            <a:extLst>
              <a:ext uri="{FF2B5EF4-FFF2-40B4-BE49-F238E27FC236}">
                <a16:creationId xmlns:a16="http://schemas.microsoft.com/office/drawing/2014/main" id="{A294E01F-23A1-E3A6-F1C4-30868BAB93B9}"/>
              </a:ext>
            </a:extLst>
          </p:cNvPr>
          <p:cNvGraphicFramePr>
            <a:graphicFrameLocks noChangeAspect="1"/>
          </p:cNvGraphicFramePr>
          <p:nvPr/>
        </p:nvGraphicFramePr>
        <p:xfrm>
          <a:off x="3810000" y="1600200"/>
          <a:ext cx="4948238" cy="1320800"/>
        </p:xfrm>
        <a:graphic>
          <a:graphicData uri="http://schemas.openxmlformats.org/presentationml/2006/ole">
            <mc:AlternateContent xmlns:mc="http://schemas.openxmlformats.org/markup-compatibility/2006">
              <mc:Choice xmlns:v="urn:schemas-microsoft-com:vml" Requires="v">
                <p:oleObj name="Worksheet" r:id="rId5" imgW="3073400" imgH="825500" progId="Excel.Sheet.8">
                  <p:embed/>
                </p:oleObj>
              </mc:Choice>
              <mc:Fallback>
                <p:oleObj name="Worksheet" r:id="rId5" imgW="3073400" imgH="825500" progId="Excel.Sheet.8">
                  <p:embed/>
                  <p:pic>
                    <p:nvPicPr>
                      <p:cNvPr id="61446" name="Object 5">
                        <a:extLst>
                          <a:ext uri="{FF2B5EF4-FFF2-40B4-BE49-F238E27FC236}">
                            <a16:creationId xmlns:a16="http://schemas.microsoft.com/office/drawing/2014/main" id="{A294E01F-23A1-E3A6-F1C4-30868BAB93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7" name="Object 6">
            <a:extLst>
              <a:ext uri="{FF2B5EF4-FFF2-40B4-BE49-F238E27FC236}">
                <a16:creationId xmlns:a16="http://schemas.microsoft.com/office/drawing/2014/main" id="{934E5436-42A1-4CC1-B789-F65D717057A3}"/>
              </a:ext>
            </a:extLst>
          </p:cNvPr>
          <p:cNvGraphicFramePr>
            <a:graphicFrameLocks noChangeAspect="1"/>
          </p:cNvGraphicFramePr>
          <p:nvPr/>
        </p:nvGraphicFramePr>
        <p:xfrm>
          <a:off x="3810000" y="3429000"/>
          <a:ext cx="4948238" cy="1320800"/>
        </p:xfrm>
        <a:graphic>
          <a:graphicData uri="http://schemas.openxmlformats.org/presentationml/2006/ole">
            <mc:AlternateContent xmlns:mc="http://schemas.openxmlformats.org/markup-compatibility/2006">
              <mc:Choice xmlns:v="urn:schemas-microsoft-com:vml" Requires="v">
                <p:oleObj name="Worksheet" r:id="rId7" imgW="3073400" imgH="825500" progId="Excel.Sheet.8">
                  <p:embed/>
                </p:oleObj>
              </mc:Choice>
              <mc:Fallback>
                <p:oleObj name="Worksheet" r:id="rId7" imgW="3073400" imgH="825500" progId="Excel.Sheet.8">
                  <p:embed/>
                  <p:pic>
                    <p:nvPicPr>
                      <p:cNvPr id="61447" name="Object 6">
                        <a:extLst>
                          <a:ext uri="{FF2B5EF4-FFF2-40B4-BE49-F238E27FC236}">
                            <a16:creationId xmlns:a16="http://schemas.microsoft.com/office/drawing/2014/main" id="{934E5436-42A1-4CC1-B789-F65D717057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8" name="Object 7">
            <a:extLst>
              <a:ext uri="{FF2B5EF4-FFF2-40B4-BE49-F238E27FC236}">
                <a16:creationId xmlns:a16="http://schemas.microsoft.com/office/drawing/2014/main" id="{B077DC10-6AA0-D9DA-5E50-CCFB7D254D72}"/>
              </a:ext>
            </a:extLst>
          </p:cNvPr>
          <p:cNvGraphicFramePr>
            <a:graphicFrameLocks noChangeAspect="1"/>
          </p:cNvGraphicFramePr>
          <p:nvPr/>
        </p:nvGraphicFramePr>
        <p:xfrm>
          <a:off x="3810000" y="5254625"/>
          <a:ext cx="4872038" cy="1374775"/>
        </p:xfrm>
        <a:graphic>
          <a:graphicData uri="http://schemas.openxmlformats.org/presentationml/2006/ole">
            <mc:AlternateContent xmlns:mc="http://schemas.openxmlformats.org/markup-compatibility/2006">
              <mc:Choice xmlns:v="urn:schemas-microsoft-com:vml" Requires="v">
                <p:oleObj name="Worksheet" r:id="rId9" imgW="3073400" imgH="850900" progId="Excel.Sheet.8">
                  <p:embed/>
                </p:oleObj>
              </mc:Choice>
              <mc:Fallback>
                <p:oleObj name="Worksheet" r:id="rId9" imgW="3073400" imgH="850900" progId="Excel.Sheet.8">
                  <p:embed/>
                  <p:pic>
                    <p:nvPicPr>
                      <p:cNvPr id="61448" name="Object 7">
                        <a:extLst>
                          <a:ext uri="{FF2B5EF4-FFF2-40B4-BE49-F238E27FC236}">
                            <a16:creationId xmlns:a16="http://schemas.microsoft.com/office/drawing/2014/main" id="{B077DC10-6AA0-D9DA-5E50-CCFB7D254D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5254625"/>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9" name="Rectangle 16">
            <a:extLst>
              <a:ext uri="{FF2B5EF4-FFF2-40B4-BE49-F238E27FC236}">
                <a16:creationId xmlns:a16="http://schemas.microsoft.com/office/drawing/2014/main" id="{C8B1618A-784D-CD8B-3C8F-902F6DFEA3A4}"/>
              </a:ext>
            </a:extLst>
          </p:cNvPr>
          <p:cNvSpPr>
            <a:spLocks noChangeArrowheads="1"/>
          </p:cNvSpPr>
          <p:nvPr/>
        </p:nvSpPr>
        <p:spPr bwMode="auto">
          <a:xfrm>
            <a:off x="3595688" y="1066800"/>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b="1"/>
              <a:t>Manhattan (L</a:t>
            </a:r>
            <a:r>
              <a:rPr lang="en-US" altLang="en-PK" b="1" baseline="-25000"/>
              <a:t>1</a:t>
            </a:r>
            <a:r>
              <a:rPr lang="en-US" altLang="en-PK" b="1"/>
              <a:t>)</a:t>
            </a:r>
          </a:p>
        </p:txBody>
      </p:sp>
      <p:sp>
        <p:nvSpPr>
          <p:cNvPr id="61450" name="Rectangle 17">
            <a:extLst>
              <a:ext uri="{FF2B5EF4-FFF2-40B4-BE49-F238E27FC236}">
                <a16:creationId xmlns:a16="http://schemas.microsoft.com/office/drawing/2014/main" id="{B3CECF48-AF2D-BD39-72BD-1742A3C9D818}"/>
              </a:ext>
            </a:extLst>
          </p:cNvPr>
          <p:cNvSpPr>
            <a:spLocks noChangeArrowheads="1"/>
          </p:cNvSpPr>
          <p:nvPr/>
        </p:nvSpPr>
        <p:spPr bwMode="auto">
          <a:xfrm>
            <a:off x="3581400" y="2895600"/>
            <a:ext cx="2332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b="1"/>
              <a:t>Euclidean (L</a:t>
            </a:r>
            <a:r>
              <a:rPr lang="en-US" altLang="en-PK" b="1" baseline="-25000"/>
              <a:t>2</a:t>
            </a:r>
            <a:r>
              <a:rPr lang="en-US" altLang="en-PK" b="1"/>
              <a:t>)</a:t>
            </a:r>
          </a:p>
        </p:txBody>
      </p:sp>
      <p:sp>
        <p:nvSpPr>
          <p:cNvPr id="61451" name="Rectangle 18">
            <a:extLst>
              <a:ext uri="{FF2B5EF4-FFF2-40B4-BE49-F238E27FC236}">
                <a16:creationId xmlns:a16="http://schemas.microsoft.com/office/drawing/2014/main" id="{FC24E308-13B9-38AF-A4CE-CF0A847294E4}"/>
              </a:ext>
            </a:extLst>
          </p:cNvPr>
          <p:cNvSpPr>
            <a:spLocks noChangeArrowheads="1"/>
          </p:cNvSpPr>
          <p:nvPr/>
        </p:nvSpPr>
        <p:spPr bwMode="auto">
          <a:xfrm>
            <a:off x="3657600" y="4800600"/>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b="1"/>
              <a:t>Supremum </a:t>
            </a:r>
          </a:p>
        </p:txBody>
      </p:sp>
      <p:graphicFrame>
        <p:nvGraphicFramePr>
          <p:cNvPr id="61452" name="Object 19">
            <a:extLst>
              <a:ext uri="{FF2B5EF4-FFF2-40B4-BE49-F238E27FC236}">
                <a16:creationId xmlns:a16="http://schemas.microsoft.com/office/drawing/2014/main" id="{C3B1F1C6-3AF6-325F-C73B-CBEE5B860E1C}"/>
              </a:ext>
            </a:extLst>
          </p:cNvPr>
          <p:cNvGraphicFramePr>
            <a:graphicFrameLocks noChangeAspect="1"/>
          </p:cNvGraphicFramePr>
          <p:nvPr/>
        </p:nvGraphicFramePr>
        <p:xfrm>
          <a:off x="265113" y="2819400"/>
          <a:ext cx="3006725" cy="3810000"/>
        </p:xfrm>
        <a:graphic>
          <a:graphicData uri="http://schemas.openxmlformats.org/presentationml/2006/ole">
            <mc:AlternateContent xmlns:mc="http://schemas.openxmlformats.org/markup-compatibility/2006">
              <mc:Choice xmlns:v="urn:schemas-microsoft-com:vml" Requires="v">
                <p:oleObj name="SmartDraw" r:id="rId11" imgW="26276300" imgH="33312100" progId="SmartDraw.2">
                  <p:embed/>
                </p:oleObj>
              </mc:Choice>
              <mc:Fallback>
                <p:oleObj name="SmartDraw" r:id="rId11" imgW="26276300" imgH="33312100" progId="SmartDraw.2">
                  <p:embed/>
                  <p:pic>
                    <p:nvPicPr>
                      <p:cNvPr id="61452" name="Object 19">
                        <a:extLst>
                          <a:ext uri="{FF2B5EF4-FFF2-40B4-BE49-F238E27FC236}">
                            <a16:creationId xmlns:a16="http://schemas.microsoft.com/office/drawing/2014/main" id="{C3B1F1C6-3AF6-325F-C73B-CBEE5B860E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113" y="2819400"/>
                        <a:ext cx="30067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a:extLst>
              <a:ext uri="{FF2B5EF4-FFF2-40B4-BE49-F238E27FC236}">
                <a16:creationId xmlns:a16="http://schemas.microsoft.com/office/drawing/2014/main" id="{01AAB65C-3269-1695-C94C-FFCBD2AA0ECA}"/>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136</a:t>
            </a:fld>
            <a:endParaRPr lang="en-US" altLang="en-PK" sz="1200"/>
          </a:p>
        </p:txBody>
      </p:sp>
      <p:sp>
        <p:nvSpPr>
          <p:cNvPr id="62467" name="Rectangle 2">
            <a:extLst>
              <a:ext uri="{FF2B5EF4-FFF2-40B4-BE49-F238E27FC236}">
                <a16:creationId xmlns:a16="http://schemas.microsoft.com/office/drawing/2014/main" id="{4D55548B-54B5-9AE0-9D32-123F886B33FA}"/>
              </a:ext>
            </a:extLst>
          </p:cNvPr>
          <p:cNvSpPr>
            <a:spLocks noGrp="1" noChangeArrowheads="1"/>
          </p:cNvSpPr>
          <p:nvPr>
            <p:ph type="title"/>
          </p:nvPr>
        </p:nvSpPr>
        <p:spPr>
          <a:xfrm>
            <a:off x="1371600" y="457200"/>
            <a:ext cx="6553200" cy="630238"/>
          </a:xfrm>
          <a:noFill/>
        </p:spPr>
        <p:txBody>
          <a:bodyPr lIns="92075" tIns="46038" rIns="92075" bIns="46038" anchor="ctr"/>
          <a:lstStyle/>
          <a:p>
            <a:pPr eaLnBrk="1" hangingPunct="1"/>
            <a:r>
              <a:rPr lang="en-US" altLang="en-PK" sz="3200">
                <a:solidFill>
                  <a:srgbClr val="170981"/>
                </a:solidFill>
              </a:rPr>
              <a:t>Ordinal Variables</a:t>
            </a:r>
          </a:p>
        </p:txBody>
      </p:sp>
      <p:sp>
        <p:nvSpPr>
          <p:cNvPr id="62468" name="Rectangle 3">
            <a:extLst>
              <a:ext uri="{FF2B5EF4-FFF2-40B4-BE49-F238E27FC236}">
                <a16:creationId xmlns:a16="http://schemas.microsoft.com/office/drawing/2014/main" id="{8A929608-12CD-577F-982C-AB7C0A361B3B}"/>
              </a:ext>
            </a:extLst>
          </p:cNvPr>
          <p:cNvSpPr>
            <a:spLocks noGrp="1" noChangeArrowheads="1"/>
          </p:cNvSpPr>
          <p:nvPr>
            <p:ph type="body" idx="1"/>
          </p:nvPr>
        </p:nvSpPr>
        <p:spPr>
          <a:xfrm>
            <a:off x="228600" y="1524000"/>
            <a:ext cx="8458200" cy="4800600"/>
          </a:xfrm>
          <a:noFill/>
        </p:spPr>
        <p:txBody>
          <a:bodyPr lIns="92075" tIns="46038" rIns="92075" bIns="46038"/>
          <a:lstStyle/>
          <a:p>
            <a:pPr eaLnBrk="1" hangingPunct="1">
              <a:lnSpc>
                <a:spcPct val="110000"/>
              </a:lnSpc>
            </a:pPr>
            <a:r>
              <a:rPr lang="en-US" altLang="en-PK" sz="2400"/>
              <a:t>An ordinal variable can be discrete or continuous</a:t>
            </a:r>
          </a:p>
          <a:p>
            <a:pPr eaLnBrk="1" hangingPunct="1">
              <a:lnSpc>
                <a:spcPct val="110000"/>
              </a:lnSpc>
            </a:pPr>
            <a:r>
              <a:rPr lang="en-US" altLang="en-PK" sz="2400"/>
              <a:t>Order is important, e.g., rank</a:t>
            </a:r>
          </a:p>
          <a:p>
            <a:pPr eaLnBrk="1" hangingPunct="1">
              <a:lnSpc>
                <a:spcPct val="110000"/>
              </a:lnSpc>
            </a:pPr>
            <a:r>
              <a:rPr lang="en-US" altLang="en-PK" sz="2400"/>
              <a:t>Can be treated like interval-scaled </a:t>
            </a:r>
          </a:p>
          <a:p>
            <a:pPr lvl="1" eaLnBrk="1" hangingPunct="1">
              <a:lnSpc>
                <a:spcPct val="110000"/>
              </a:lnSpc>
            </a:pPr>
            <a:r>
              <a:rPr lang="en-US" altLang="en-PK" sz="2400"/>
              <a:t>replace </a:t>
            </a:r>
            <a:r>
              <a:rPr lang="en-US" altLang="en-PK" sz="2400" i="1"/>
              <a:t>x</a:t>
            </a:r>
            <a:r>
              <a:rPr lang="en-US" altLang="en-PK" sz="2400" i="1" baseline="-25000"/>
              <a:t>if</a:t>
            </a:r>
            <a:r>
              <a:rPr lang="en-US" altLang="en-PK" sz="2400" baseline="-25000"/>
              <a:t> </a:t>
            </a:r>
            <a:r>
              <a:rPr lang="en-US" altLang="en-PK" sz="2400"/>
              <a:t> by their rank </a:t>
            </a:r>
          </a:p>
          <a:p>
            <a:pPr lvl="1" eaLnBrk="1" hangingPunct="1">
              <a:lnSpc>
                <a:spcPct val="110000"/>
              </a:lnSpc>
            </a:pPr>
            <a:r>
              <a:rPr lang="en-US" altLang="en-PK" sz="2400"/>
              <a:t>map the range of each variable onto [0, 1] by replacing</a:t>
            </a:r>
            <a:r>
              <a:rPr lang="en-US" altLang="en-PK" sz="2400" i="1"/>
              <a:t> i</a:t>
            </a:r>
            <a:r>
              <a:rPr lang="en-US" altLang="en-PK" sz="2400"/>
              <a:t>-th object in the </a:t>
            </a:r>
            <a:r>
              <a:rPr lang="en-US" altLang="en-PK" sz="2400" i="1"/>
              <a:t>f</a:t>
            </a:r>
            <a:r>
              <a:rPr lang="en-US" altLang="en-PK" sz="2400"/>
              <a:t>-th variable by</a:t>
            </a:r>
          </a:p>
          <a:p>
            <a:pPr lvl="1" eaLnBrk="1" hangingPunct="1">
              <a:lnSpc>
                <a:spcPct val="110000"/>
              </a:lnSpc>
            </a:pPr>
            <a:endParaRPr lang="en-US" altLang="en-PK" sz="2400"/>
          </a:p>
          <a:p>
            <a:pPr lvl="1" eaLnBrk="1" hangingPunct="1">
              <a:lnSpc>
                <a:spcPct val="110000"/>
              </a:lnSpc>
            </a:pPr>
            <a:endParaRPr lang="en-US" altLang="en-PK" sz="2400"/>
          </a:p>
          <a:p>
            <a:pPr lvl="1" eaLnBrk="1" hangingPunct="1">
              <a:lnSpc>
                <a:spcPct val="110000"/>
              </a:lnSpc>
            </a:pPr>
            <a:r>
              <a:rPr lang="en-US" altLang="en-PK" sz="2400"/>
              <a:t>compute the dissimilarity using methods for interval-scaled variables</a:t>
            </a:r>
          </a:p>
        </p:txBody>
      </p:sp>
      <p:graphicFrame>
        <p:nvGraphicFramePr>
          <p:cNvPr id="62469" name="Object 4">
            <a:extLst>
              <a:ext uri="{FF2B5EF4-FFF2-40B4-BE49-F238E27FC236}">
                <a16:creationId xmlns:a16="http://schemas.microsoft.com/office/drawing/2014/main" id="{35F804AA-5B2C-4AB0-40D3-366FD6C61CF5}"/>
              </a:ext>
            </a:extLst>
          </p:cNvPr>
          <p:cNvGraphicFramePr>
            <a:graphicFrameLocks noChangeAspect="1"/>
          </p:cNvGraphicFramePr>
          <p:nvPr/>
        </p:nvGraphicFramePr>
        <p:xfrm>
          <a:off x="3352800" y="4419600"/>
          <a:ext cx="2438400" cy="812800"/>
        </p:xfrm>
        <a:graphic>
          <a:graphicData uri="http://schemas.openxmlformats.org/presentationml/2006/ole">
            <mc:AlternateContent xmlns:mc="http://schemas.openxmlformats.org/markup-compatibility/2006">
              <mc:Choice xmlns:v="urn:schemas-microsoft-com:vml" Requires="v">
                <p:oleObj name="Equation" r:id="rId3" imgW="26911300" imgH="16383000" progId="Equation.3">
                  <p:embed/>
                </p:oleObj>
              </mc:Choice>
              <mc:Fallback>
                <p:oleObj name="Equation" r:id="rId3" imgW="26911300" imgH="16383000" progId="Equation.3">
                  <p:embed/>
                  <p:pic>
                    <p:nvPicPr>
                      <p:cNvPr id="62469" name="Object 4">
                        <a:extLst>
                          <a:ext uri="{FF2B5EF4-FFF2-40B4-BE49-F238E27FC236}">
                            <a16:creationId xmlns:a16="http://schemas.microsoft.com/office/drawing/2014/main" id="{35F804AA-5B2C-4AB0-40D3-366FD6C61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419600"/>
                        <a:ext cx="2438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0" name="Object 5">
            <a:extLst>
              <a:ext uri="{FF2B5EF4-FFF2-40B4-BE49-F238E27FC236}">
                <a16:creationId xmlns:a16="http://schemas.microsoft.com/office/drawing/2014/main" id="{80F2D40D-EE37-CCE5-4C1D-81821E705909}"/>
              </a:ext>
            </a:extLst>
          </p:cNvPr>
          <p:cNvGraphicFramePr>
            <a:graphicFrameLocks noChangeAspect="1"/>
          </p:cNvGraphicFramePr>
          <p:nvPr/>
        </p:nvGraphicFramePr>
        <p:xfrm>
          <a:off x="5105400" y="2971800"/>
          <a:ext cx="2209800" cy="442913"/>
        </p:xfrm>
        <a:graphic>
          <a:graphicData uri="http://schemas.openxmlformats.org/presentationml/2006/ole">
            <mc:AlternateContent xmlns:mc="http://schemas.openxmlformats.org/markup-compatibility/2006">
              <mc:Choice xmlns:v="urn:schemas-microsoft-com:vml" Requires="v">
                <p:oleObj name="Equation" r:id="rId5" imgW="32181800" imgH="8483600" progId="Equation.3">
                  <p:embed/>
                </p:oleObj>
              </mc:Choice>
              <mc:Fallback>
                <p:oleObj name="Equation" r:id="rId5" imgW="32181800" imgH="8483600" progId="Equation.3">
                  <p:embed/>
                  <p:pic>
                    <p:nvPicPr>
                      <p:cNvPr id="62470" name="Object 5">
                        <a:extLst>
                          <a:ext uri="{FF2B5EF4-FFF2-40B4-BE49-F238E27FC236}">
                            <a16:creationId xmlns:a16="http://schemas.microsoft.com/office/drawing/2014/main" id="{80F2D40D-EE37-CCE5-4C1D-81821E705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971800"/>
                        <a:ext cx="220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7">
            <a:extLst>
              <a:ext uri="{FF2B5EF4-FFF2-40B4-BE49-F238E27FC236}">
                <a16:creationId xmlns:a16="http://schemas.microsoft.com/office/drawing/2014/main" id="{86AC0850-0C64-8330-20F9-16DC26DE8F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59EDA43-9167-6F4D-8E10-E6F73B87972F}" type="slidenum">
              <a:rPr lang="en-US" altLang="en-PK" sz="1200"/>
              <a:pPr eaLnBrk="1" hangingPunct="1"/>
              <a:t>137</a:t>
            </a:fld>
            <a:endParaRPr lang="en-US" altLang="en-PK" sz="1200"/>
          </a:p>
        </p:txBody>
      </p:sp>
      <p:sp>
        <p:nvSpPr>
          <p:cNvPr id="63491" name="Rectangle 2">
            <a:extLst>
              <a:ext uri="{FF2B5EF4-FFF2-40B4-BE49-F238E27FC236}">
                <a16:creationId xmlns:a16="http://schemas.microsoft.com/office/drawing/2014/main" id="{DBA10D29-6E5E-D11E-1EC1-675A0B5B2DB1}"/>
              </a:ext>
            </a:extLst>
          </p:cNvPr>
          <p:cNvSpPr>
            <a:spLocks noGrp="1" noChangeArrowheads="1"/>
          </p:cNvSpPr>
          <p:nvPr>
            <p:ph type="title"/>
          </p:nvPr>
        </p:nvSpPr>
        <p:spPr/>
        <p:txBody>
          <a:bodyPr/>
          <a:lstStyle/>
          <a:p>
            <a:pPr eaLnBrk="1" hangingPunct="1"/>
            <a:r>
              <a:rPr lang="en-US" altLang="en-PK" sz="3200">
                <a:solidFill>
                  <a:srgbClr val="170981"/>
                </a:solidFill>
              </a:rPr>
              <a:t>Attributes of Mixed Type</a:t>
            </a:r>
          </a:p>
        </p:txBody>
      </p:sp>
      <p:sp>
        <p:nvSpPr>
          <p:cNvPr id="63492" name="Rectangle 3">
            <a:extLst>
              <a:ext uri="{FF2B5EF4-FFF2-40B4-BE49-F238E27FC236}">
                <a16:creationId xmlns:a16="http://schemas.microsoft.com/office/drawing/2014/main" id="{3F72B6CB-6C28-F134-7CE3-CD4A4E7B508E}"/>
              </a:ext>
            </a:extLst>
          </p:cNvPr>
          <p:cNvSpPr>
            <a:spLocks noGrp="1" noChangeArrowheads="1"/>
          </p:cNvSpPr>
          <p:nvPr>
            <p:ph type="body" sz="half" idx="1"/>
          </p:nvPr>
        </p:nvSpPr>
        <p:spPr>
          <a:xfrm>
            <a:off x="304800" y="1295400"/>
            <a:ext cx="8534400" cy="5181600"/>
          </a:xfrm>
        </p:spPr>
        <p:txBody>
          <a:bodyPr>
            <a:normAutofit lnSpcReduction="10000"/>
          </a:bodyPr>
          <a:lstStyle/>
          <a:p>
            <a:pPr eaLnBrk="1" hangingPunct="1">
              <a:lnSpc>
                <a:spcPct val="90000"/>
              </a:lnSpc>
            </a:pPr>
            <a:r>
              <a:rPr lang="en-US" altLang="en-PK" sz="2400"/>
              <a:t>A database may contain all attribute types</a:t>
            </a:r>
          </a:p>
          <a:p>
            <a:pPr lvl="1" eaLnBrk="1" hangingPunct="1">
              <a:lnSpc>
                <a:spcPct val="90000"/>
              </a:lnSpc>
            </a:pPr>
            <a:r>
              <a:rPr lang="en-US" altLang="en-PK" sz="2400"/>
              <a:t>Nominal, symmetric binary, asymmetric binary, numeric, ordinal</a:t>
            </a:r>
          </a:p>
          <a:p>
            <a:pPr eaLnBrk="1" hangingPunct="1">
              <a:lnSpc>
                <a:spcPct val="90000"/>
              </a:lnSpc>
            </a:pPr>
            <a:r>
              <a:rPr lang="en-US" altLang="en-PK" sz="2400"/>
              <a:t>One may use a weighted formula to combine their effects</a:t>
            </a:r>
          </a:p>
          <a:p>
            <a:pPr eaLnBrk="1" hangingPunct="1">
              <a:lnSpc>
                <a:spcPct val="90000"/>
              </a:lnSpc>
            </a:pPr>
            <a:endParaRPr lang="en-US" altLang="en-PK" sz="2400"/>
          </a:p>
          <a:p>
            <a:pPr lvl="1" eaLnBrk="1" hangingPunct="1">
              <a:lnSpc>
                <a:spcPct val="90000"/>
              </a:lnSpc>
            </a:pPr>
            <a:endParaRPr lang="en-US" altLang="en-PK" sz="2400" i="1"/>
          </a:p>
          <a:p>
            <a:pPr lvl="1" eaLnBrk="1" hangingPunct="1">
              <a:lnSpc>
                <a:spcPct val="90000"/>
              </a:lnSpc>
            </a:pPr>
            <a:endParaRPr lang="en-US" altLang="en-PK" sz="2400" i="1"/>
          </a:p>
          <a:p>
            <a:pPr lvl="1" eaLnBrk="1" hangingPunct="1">
              <a:lnSpc>
                <a:spcPct val="90000"/>
              </a:lnSpc>
            </a:pPr>
            <a:r>
              <a:rPr lang="en-US" altLang="en-PK" sz="2400" i="1"/>
              <a:t>f</a:t>
            </a:r>
            <a:r>
              <a:rPr lang="en-US" altLang="en-PK" sz="2400"/>
              <a:t>  is binary or nominal:</a:t>
            </a:r>
          </a:p>
          <a:p>
            <a:pPr lvl="2" eaLnBrk="1" hangingPunct="1">
              <a:lnSpc>
                <a:spcPct val="90000"/>
              </a:lnSpc>
              <a:buFont typeface="Wingdings" pitchFamily="2" charset="2"/>
              <a:buNone/>
            </a:pPr>
            <a:r>
              <a:rPr lang="en-US" altLang="en-PK">
                <a:cs typeface="Tahoma" panose="020B0604030504040204" pitchFamily="34" charset="0"/>
              </a:rPr>
              <a:t>d</a:t>
            </a:r>
            <a:r>
              <a:rPr lang="en-US" altLang="en-PK" baseline="-25000"/>
              <a:t>ij</a:t>
            </a:r>
            <a:r>
              <a:rPr lang="en-US" altLang="en-PK" baseline="30000"/>
              <a:t>(f)</a:t>
            </a:r>
            <a:r>
              <a:rPr lang="en-US" altLang="en-PK"/>
              <a:t> = 0  if x</a:t>
            </a:r>
            <a:r>
              <a:rPr lang="en-US" altLang="en-PK" baseline="-25000"/>
              <a:t>if </a:t>
            </a:r>
            <a:r>
              <a:rPr lang="en-US" altLang="en-PK"/>
              <a:t>= x</a:t>
            </a:r>
            <a:r>
              <a:rPr lang="en-US" altLang="en-PK" baseline="-25000"/>
              <a:t>jf</a:t>
            </a:r>
            <a:r>
              <a:rPr lang="en-US" altLang="en-PK"/>
              <a:t> , or </a:t>
            </a:r>
            <a:r>
              <a:rPr lang="en-US" altLang="en-PK">
                <a:cs typeface="Tahoma" panose="020B0604030504040204" pitchFamily="34" charset="0"/>
              </a:rPr>
              <a:t>d</a:t>
            </a:r>
            <a:r>
              <a:rPr lang="en-US" altLang="en-PK" baseline="-25000"/>
              <a:t>ij</a:t>
            </a:r>
            <a:r>
              <a:rPr lang="en-US" altLang="en-PK" baseline="30000"/>
              <a:t>(f)</a:t>
            </a:r>
            <a:r>
              <a:rPr lang="en-US" altLang="en-PK"/>
              <a:t> = 1 otherwise</a:t>
            </a:r>
          </a:p>
          <a:p>
            <a:pPr lvl="1" eaLnBrk="1" hangingPunct="1">
              <a:lnSpc>
                <a:spcPct val="90000"/>
              </a:lnSpc>
            </a:pPr>
            <a:r>
              <a:rPr lang="en-US" altLang="en-PK" sz="2400" i="1"/>
              <a:t>f</a:t>
            </a:r>
            <a:r>
              <a:rPr lang="en-US" altLang="en-PK" sz="2400"/>
              <a:t>  is numeric: use the normalized distance</a:t>
            </a:r>
          </a:p>
          <a:p>
            <a:pPr lvl="1" eaLnBrk="1" hangingPunct="1">
              <a:lnSpc>
                <a:spcPct val="90000"/>
              </a:lnSpc>
            </a:pPr>
            <a:r>
              <a:rPr lang="en-US" altLang="en-PK" sz="2400" i="1"/>
              <a:t>f</a:t>
            </a:r>
            <a:r>
              <a:rPr lang="en-US" altLang="en-PK" sz="2400"/>
              <a:t>  is ordinal </a:t>
            </a:r>
          </a:p>
          <a:p>
            <a:pPr lvl="2" eaLnBrk="1" hangingPunct="1">
              <a:lnSpc>
                <a:spcPct val="90000"/>
              </a:lnSpc>
            </a:pPr>
            <a:r>
              <a:rPr lang="en-US" altLang="en-PK"/>
              <a:t>Compute ranks r</a:t>
            </a:r>
            <a:r>
              <a:rPr lang="en-US" altLang="en-PK" baseline="-25000"/>
              <a:t>if</a:t>
            </a:r>
            <a:r>
              <a:rPr lang="en-US" altLang="en-PK"/>
              <a:t> and  </a:t>
            </a:r>
          </a:p>
          <a:p>
            <a:pPr lvl="2" eaLnBrk="1" hangingPunct="1">
              <a:lnSpc>
                <a:spcPct val="90000"/>
              </a:lnSpc>
            </a:pPr>
            <a:r>
              <a:rPr lang="en-US" altLang="en-PK"/>
              <a:t>Treat z</a:t>
            </a:r>
            <a:r>
              <a:rPr lang="en-US" altLang="en-PK" baseline="-25000"/>
              <a:t>if</a:t>
            </a:r>
            <a:r>
              <a:rPr lang="en-US" altLang="en-PK"/>
              <a:t> as interval-scaled</a:t>
            </a:r>
          </a:p>
          <a:p>
            <a:pPr lvl="2" eaLnBrk="1" hangingPunct="1">
              <a:lnSpc>
                <a:spcPct val="90000"/>
              </a:lnSpc>
            </a:pPr>
            <a:endParaRPr lang="en-US" altLang="en-PK" sz="2000"/>
          </a:p>
        </p:txBody>
      </p:sp>
      <p:graphicFrame>
        <p:nvGraphicFramePr>
          <p:cNvPr id="63493" name="Object 4">
            <a:extLst>
              <a:ext uri="{FF2B5EF4-FFF2-40B4-BE49-F238E27FC236}">
                <a16:creationId xmlns:a16="http://schemas.microsoft.com/office/drawing/2014/main" id="{B48B1B06-66D4-9A95-21A9-FD3FE677C905}"/>
              </a:ext>
            </a:extLst>
          </p:cNvPr>
          <p:cNvGraphicFramePr>
            <a:graphicFrameLocks noGrp="1" noChangeAspect="1"/>
          </p:cNvGraphicFramePr>
          <p:nvPr>
            <p:ph sz="quarter" idx="2"/>
          </p:nvPr>
        </p:nvGraphicFramePr>
        <p:xfrm>
          <a:off x="2514600" y="2895600"/>
          <a:ext cx="3276600" cy="1146175"/>
        </p:xfrm>
        <a:graphic>
          <a:graphicData uri="http://schemas.openxmlformats.org/presentationml/2006/ole">
            <mc:AlternateContent xmlns:mc="http://schemas.openxmlformats.org/markup-compatibility/2006">
              <mc:Choice xmlns:v="urn:schemas-microsoft-com:vml" Requires="v">
                <p:oleObj name="Equation" r:id="rId3" imgW="48564800" imgH="16967200" progId="Equation.3">
                  <p:embed/>
                </p:oleObj>
              </mc:Choice>
              <mc:Fallback>
                <p:oleObj name="Equation" r:id="rId3" imgW="48564800" imgH="16967200" progId="Equation.3">
                  <p:embed/>
                  <p:pic>
                    <p:nvPicPr>
                      <p:cNvPr id="63493" name="Object 4">
                        <a:extLst>
                          <a:ext uri="{FF2B5EF4-FFF2-40B4-BE49-F238E27FC236}">
                            <a16:creationId xmlns:a16="http://schemas.microsoft.com/office/drawing/2014/main" id="{B48B1B06-66D4-9A95-21A9-FD3FE677C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895600"/>
                        <a:ext cx="32766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5">
            <a:extLst>
              <a:ext uri="{FF2B5EF4-FFF2-40B4-BE49-F238E27FC236}">
                <a16:creationId xmlns:a16="http://schemas.microsoft.com/office/drawing/2014/main" id="{EFECF133-00BE-4976-4FFD-105A1198CB13}"/>
              </a:ext>
            </a:extLst>
          </p:cNvPr>
          <p:cNvGraphicFramePr>
            <a:graphicFrameLocks noGrp="1" noChangeAspect="1"/>
          </p:cNvGraphicFramePr>
          <p:nvPr>
            <p:ph sz="quarter" idx="3"/>
          </p:nvPr>
        </p:nvGraphicFramePr>
        <p:xfrm>
          <a:off x="5791200" y="5748338"/>
          <a:ext cx="1371600" cy="728662"/>
        </p:xfrm>
        <a:graphic>
          <a:graphicData uri="http://schemas.openxmlformats.org/presentationml/2006/ole">
            <mc:AlternateContent xmlns:mc="http://schemas.openxmlformats.org/markup-compatibility/2006">
              <mc:Choice xmlns:v="urn:schemas-microsoft-com:vml" Requires="v">
                <p:oleObj name="Equation" r:id="rId5" imgW="23114000" imgH="12293600" progId="Equation.3">
                  <p:embed/>
                </p:oleObj>
              </mc:Choice>
              <mc:Fallback>
                <p:oleObj name="Equation" r:id="rId5" imgW="23114000" imgH="12293600" progId="Equation.3">
                  <p:embed/>
                  <p:pic>
                    <p:nvPicPr>
                      <p:cNvPr id="63494" name="Object 5">
                        <a:extLst>
                          <a:ext uri="{FF2B5EF4-FFF2-40B4-BE49-F238E27FC236}">
                            <a16:creationId xmlns:a16="http://schemas.microsoft.com/office/drawing/2014/main" id="{EFECF133-00BE-4976-4FFD-105A1198C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748338"/>
                        <a:ext cx="1371600"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a:extLst>
              <a:ext uri="{FF2B5EF4-FFF2-40B4-BE49-F238E27FC236}">
                <a16:creationId xmlns:a16="http://schemas.microsoft.com/office/drawing/2014/main" id="{CA750F78-D84D-85A3-7853-99EE5152D7A8}"/>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138</a:t>
            </a:fld>
            <a:endParaRPr lang="en-US" altLang="en-PK" sz="1200"/>
          </a:p>
        </p:txBody>
      </p:sp>
      <p:sp>
        <p:nvSpPr>
          <p:cNvPr id="64515" name="Rectangle 2">
            <a:extLst>
              <a:ext uri="{FF2B5EF4-FFF2-40B4-BE49-F238E27FC236}">
                <a16:creationId xmlns:a16="http://schemas.microsoft.com/office/drawing/2014/main" id="{8264EEE6-5A01-0D7F-1FB1-5FC99FF0385D}"/>
              </a:ext>
            </a:extLst>
          </p:cNvPr>
          <p:cNvSpPr>
            <a:spLocks noGrp="1" noChangeArrowheads="1"/>
          </p:cNvSpPr>
          <p:nvPr>
            <p:ph type="title"/>
          </p:nvPr>
        </p:nvSpPr>
        <p:spPr>
          <a:xfrm>
            <a:off x="752475" y="304800"/>
            <a:ext cx="7626350" cy="609600"/>
          </a:xfrm>
          <a:noFill/>
        </p:spPr>
        <p:txBody>
          <a:bodyPr lIns="92075" tIns="46038" rIns="92075" bIns="46038" anchor="ctr"/>
          <a:lstStyle/>
          <a:p>
            <a:pPr eaLnBrk="1" hangingPunct="1"/>
            <a:r>
              <a:rPr lang="en-US" altLang="en-PK">
                <a:solidFill>
                  <a:srgbClr val="170981"/>
                </a:solidFill>
              </a:rPr>
              <a:t> Cosine Similarity</a:t>
            </a:r>
          </a:p>
        </p:txBody>
      </p:sp>
      <p:sp>
        <p:nvSpPr>
          <p:cNvPr id="64516" name="Rectangle 3">
            <a:extLst>
              <a:ext uri="{FF2B5EF4-FFF2-40B4-BE49-F238E27FC236}">
                <a16:creationId xmlns:a16="http://schemas.microsoft.com/office/drawing/2014/main" id="{2153C586-0ECE-D84E-7253-1B6DC95396C7}"/>
              </a:ext>
            </a:extLst>
          </p:cNvPr>
          <p:cNvSpPr>
            <a:spLocks noGrp="1" noChangeArrowheads="1"/>
          </p:cNvSpPr>
          <p:nvPr>
            <p:ph type="body" idx="1"/>
          </p:nvPr>
        </p:nvSpPr>
        <p:spPr>
          <a:xfrm>
            <a:off x="152400" y="1066800"/>
            <a:ext cx="8763000" cy="5257800"/>
          </a:xfrm>
          <a:noFill/>
        </p:spPr>
        <p:txBody>
          <a:bodyPr lIns="92075" tIns="46038" rIns="92075" bIns="46038"/>
          <a:lstStyle/>
          <a:p>
            <a:pPr eaLnBrk="1" hangingPunct="1">
              <a:lnSpc>
                <a:spcPct val="90000"/>
              </a:lnSpc>
            </a:pPr>
            <a:endParaRPr lang="en-US" altLang="en-PK" sz="2000"/>
          </a:p>
          <a:p>
            <a:pPr eaLnBrk="1" hangingPunct="1">
              <a:lnSpc>
                <a:spcPct val="90000"/>
              </a:lnSpc>
            </a:pPr>
            <a:r>
              <a:rPr lang="en-US" altLang="en-PK" sz="2000"/>
              <a:t>A </a:t>
            </a:r>
            <a:r>
              <a:rPr lang="en-US" altLang="en-PK" sz="2000" b="1"/>
              <a:t>document</a:t>
            </a:r>
            <a:r>
              <a:rPr lang="en-US" altLang="en-PK" sz="2000"/>
              <a:t> can be represented by thousands of attributes, each recording the </a:t>
            </a:r>
            <a:r>
              <a:rPr lang="en-US" altLang="en-PK" sz="2000" i="1"/>
              <a:t>frequency</a:t>
            </a:r>
            <a:r>
              <a:rPr lang="en-US" altLang="en-PK" sz="2000"/>
              <a:t> of a particular word (such as keywords) or phrase in the document.</a:t>
            </a:r>
          </a:p>
          <a:p>
            <a:pPr eaLnBrk="1" hangingPunct="1">
              <a:lnSpc>
                <a:spcPct val="90000"/>
              </a:lnSpc>
            </a:pPr>
            <a:endParaRPr lang="en-US" altLang="en-PK" sz="2000"/>
          </a:p>
          <a:p>
            <a:pPr eaLnBrk="1" hangingPunct="1">
              <a:lnSpc>
                <a:spcPct val="90000"/>
              </a:lnSpc>
            </a:pPr>
            <a:endParaRPr lang="en-US" altLang="en-PK" sz="2000"/>
          </a:p>
          <a:p>
            <a:pPr eaLnBrk="1" hangingPunct="1">
              <a:lnSpc>
                <a:spcPct val="90000"/>
              </a:lnSpc>
            </a:pPr>
            <a:endParaRPr lang="en-US" altLang="en-PK" sz="2000"/>
          </a:p>
          <a:p>
            <a:pPr eaLnBrk="1" hangingPunct="1">
              <a:lnSpc>
                <a:spcPct val="90000"/>
              </a:lnSpc>
            </a:pPr>
            <a:endParaRPr lang="en-US" altLang="en-PK" sz="2000"/>
          </a:p>
          <a:p>
            <a:pPr eaLnBrk="1" hangingPunct="1">
              <a:lnSpc>
                <a:spcPct val="90000"/>
              </a:lnSpc>
            </a:pPr>
            <a:endParaRPr lang="en-US" altLang="en-PK" sz="2000"/>
          </a:p>
          <a:p>
            <a:pPr eaLnBrk="1" hangingPunct="1">
              <a:lnSpc>
                <a:spcPct val="90000"/>
              </a:lnSpc>
            </a:pPr>
            <a:r>
              <a:rPr lang="en-US" altLang="en-PK" sz="2000"/>
              <a:t>Other vector objects: gene features in micro-arrays, …</a:t>
            </a:r>
          </a:p>
          <a:p>
            <a:pPr eaLnBrk="1" hangingPunct="1">
              <a:lnSpc>
                <a:spcPct val="90000"/>
              </a:lnSpc>
            </a:pPr>
            <a:r>
              <a:rPr lang="en-US" altLang="en-PK" sz="2000"/>
              <a:t>Applications: information retrieval, biologic taxonomy, gene feature mapping, ...</a:t>
            </a:r>
          </a:p>
          <a:p>
            <a:pPr eaLnBrk="1" hangingPunct="1">
              <a:lnSpc>
                <a:spcPct val="90000"/>
              </a:lnSpc>
            </a:pPr>
            <a:r>
              <a:rPr lang="en-US" altLang="en-PK" sz="2000"/>
              <a:t>Cosine measure: </a:t>
            </a:r>
            <a:r>
              <a:rPr lang="en-US" altLang="en-PK" sz="2000">
                <a:cs typeface="Times New Roman" panose="02020603050405020304" pitchFamily="18" charset="0"/>
              </a:rPr>
              <a:t>If </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and </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are two vectors (e.g., term-frequency vectors), then</a:t>
            </a:r>
          </a:p>
          <a:p>
            <a:pPr algn="just" eaLnBrk="1" hangingPunct="1">
              <a:lnSpc>
                <a:spcPct val="90000"/>
              </a:lnSpc>
              <a:buFont typeface="Wingdings" pitchFamily="2" charset="2"/>
              <a:buNone/>
            </a:pPr>
            <a:r>
              <a:rPr lang="en-US" altLang="en-PK" sz="2000">
                <a:cs typeface="Times New Roman" panose="02020603050405020304" pitchFamily="18" charset="0"/>
              </a:rPr>
              <a:t>             cos(</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i="1">
                <a:cs typeface="Times New Roman" panose="02020603050405020304" pitchFamily="18" charset="0"/>
              </a:rPr>
              <a:t>, d</a:t>
            </a:r>
            <a:r>
              <a:rPr lang="en-US" altLang="en-PK" sz="2000" i="1" baseline="-30000">
                <a:cs typeface="Times New Roman" panose="02020603050405020304" pitchFamily="18" charset="0"/>
              </a:rPr>
              <a:t>2</a:t>
            </a:r>
            <a:r>
              <a:rPr lang="en-US" altLang="en-PK" sz="2000">
                <a:cs typeface="Times New Roman" panose="02020603050405020304" pitchFamily="18" charset="0"/>
              </a:rPr>
              <a:t>) =  (</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a:t>
            </a:r>
            <a:r>
              <a:rPr lang="en-US" altLang="en-PK" sz="2000">
                <a:cs typeface="Times New Roman" panose="02020603050405020304" pitchFamily="18" charset="0"/>
                <a:sym typeface="Symbol" pitchFamily="2" charset="2"/>
              </a:rPr>
              <a:t></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 </a:t>
            </a:r>
          </a:p>
          <a:p>
            <a:pPr lvl="1" algn="just" eaLnBrk="1" hangingPunct="1">
              <a:lnSpc>
                <a:spcPct val="90000"/>
              </a:lnSpc>
              <a:buFont typeface="Wingdings" pitchFamily="2" charset="2"/>
              <a:buNone/>
            </a:pPr>
            <a:r>
              <a:rPr lang="en-US" altLang="en-PK" sz="2000">
                <a:cs typeface="Times New Roman" panose="02020603050405020304" pitchFamily="18" charset="0"/>
              </a:rPr>
              <a:t>   where </a:t>
            </a:r>
            <a:r>
              <a:rPr lang="en-US" altLang="en-PK" sz="2000">
                <a:cs typeface="Times New Roman" panose="02020603050405020304" pitchFamily="18" charset="0"/>
                <a:sym typeface="Symbol" pitchFamily="2" charset="2"/>
              </a:rPr>
              <a:t></a:t>
            </a:r>
            <a:r>
              <a:rPr lang="en-US" altLang="en-PK" sz="2000">
                <a:cs typeface="Times New Roman" panose="02020603050405020304" pitchFamily="18" charset="0"/>
              </a:rPr>
              <a:t> indicates vector dot product, ||</a:t>
            </a:r>
            <a:r>
              <a:rPr lang="en-US" altLang="en-PK" sz="2000" i="1">
                <a:cs typeface="Times New Roman" panose="02020603050405020304" pitchFamily="18" charset="0"/>
              </a:rPr>
              <a:t>d</a:t>
            </a:r>
            <a:r>
              <a:rPr lang="en-US" altLang="en-PK" sz="2000">
                <a:cs typeface="Times New Roman" panose="02020603050405020304" pitchFamily="18" charset="0"/>
              </a:rPr>
              <a:t>||: the length of vector </a:t>
            </a:r>
            <a:r>
              <a:rPr lang="en-US" altLang="en-PK" sz="2000" i="1">
                <a:cs typeface="Times New Roman" panose="02020603050405020304" pitchFamily="18" charset="0"/>
              </a:rPr>
              <a:t>d</a:t>
            </a:r>
          </a:p>
        </p:txBody>
      </p:sp>
      <p:pic>
        <p:nvPicPr>
          <p:cNvPr id="64517" name="Picture 4" descr="eqtable">
            <a:extLst>
              <a:ext uri="{FF2B5EF4-FFF2-40B4-BE49-F238E27FC236}">
                <a16:creationId xmlns:a16="http://schemas.microsoft.com/office/drawing/2014/main" id="{7A34AA28-99C9-00C7-8AB9-1EBE65600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a:extLst>
              <a:ext uri="{FF2B5EF4-FFF2-40B4-BE49-F238E27FC236}">
                <a16:creationId xmlns:a16="http://schemas.microsoft.com/office/drawing/2014/main" id="{24C197C1-A450-E921-2A3F-C2F4465EF4C1}"/>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139</a:t>
            </a:fld>
            <a:endParaRPr lang="en-US" altLang="en-PK" sz="1200"/>
          </a:p>
        </p:txBody>
      </p:sp>
      <p:sp>
        <p:nvSpPr>
          <p:cNvPr id="65539" name="Rectangle 2">
            <a:extLst>
              <a:ext uri="{FF2B5EF4-FFF2-40B4-BE49-F238E27FC236}">
                <a16:creationId xmlns:a16="http://schemas.microsoft.com/office/drawing/2014/main" id="{3D333BD8-C4E5-B299-E832-9105A25B0721}"/>
              </a:ext>
            </a:extLst>
          </p:cNvPr>
          <p:cNvSpPr>
            <a:spLocks noGrp="1" noChangeArrowheads="1"/>
          </p:cNvSpPr>
          <p:nvPr>
            <p:ph type="title"/>
          </p:nvPr>
        </p:nvSpPr>
        <p:spPr>
          <a:xfrm>
            <a:off x="752475" y="304800"/>
            <a:ext cx="7626350" cy="609600"/>
          </a:xfrm>
          <a:noFill/>
        </p:spPr>
        <p:txBody>
          <a:bodyPr lIns="92075" tIns="46038" rIns="92075" bIns="46038" anchor="ctr"/>
          <a:lstStyle/>
          <a:p>
            <a:pPr eaLnBrk="1" hangingPunct="1"/>
            <a:r>
              <a:rPr lang="en-US" altLang="en-PK">
                <a:solidFill>
                  <a:srgbClr val="170981"/>
                </a:solidFill>
              </a:rPr>
              <a:t> Example: Cosine Similarity</a:t>
            </a:r>
          </a:p>
        </p:txBody>
      </p:sp>
      <p:sp>
        <p:nvSpPr>
          <p:cNvPr id="65540" name="Rectangle 3">
            <a:extLst>
              <a:ext uri="{FF2B5EF4-FFF2-40B4-BE49-F238E27FC236}">
                <a16:creationId xmlns:a16="http://schemas.microsoft.com/office/drawing/2014/main" id="{D29556B1-0CCB-0E65-281F-613450E2F179}"/>
              </a:ext>
            </a:extLst>
          </p:cNvPr>
          <p:cNvSpPr>
            <a:spLocks noGrp="1" noChangeArrowheads="1"/>
          </p:cNvSpPr>
          <p:nvPr>
            <p:ph type="body" idx="1"/>
          </p:nvPr>
        </p:nvSpPr>
        <p:spPr>
          <a:xfrm>
            <a:off x="152400" y="1066800"/>
            <a:ext cx="8763000" cy="5257800"/>
          </a:xfrm>
          <a:noFill/>
        </p:spPr>
        <p:txBody>
          <a:bodyPr lIns="92075" tIns="46038" rIns="92075" bIns="46038"/>
          <a:lstStyle/>
          <a:p>
            <a:pPr eaLnBrk="1" hangingPunct="1">
              <a:lnSpc>
                <a:spcPct val="90000"/>
              </a:lnSpc>
            </a:pPr>
            <a:endParaRPr lang="en-US" altLang="en-PK" sz="2000">
              <a:cs typeface="Times New Roman" panose="02020603050405020304" pitchFamily="18" charset="0"/>
            </a:endParaRPr>
          </a:p>
          <a:p>
            <a:pPr eaLnBrk="1" hangingPunct="1">
              <a:lnSpc>
                <a:spcPct val="90000"/>
              </a:lnSpc>
            </a:pPr>
            <a:r>
              <a:rPr lang="en-US" altLang="en-PK" sz="2000">
                <a:cs typeface="Times New Roman" panose="02020603050405020304" pitchFamily="18" charset="0"/>
              </a:rPr>
              <a:t>cos(</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i="1">
                <a:cs typeface="Times New Roman" panose="02020603050405020304" pitchFamily="18" charset="0"/>
              </a:rPr>
              <a:t>, d</a:t>
            </a:r>
            <a:r>
              <a:rPr lang="en-US" altLang="en-PK" sz="2000" i="1" baseline="-30000">
                <a:cs typeface="Times New Roman" panose="02020603050405020304" pitchFamily="18" charset="0"/>
              </a:rPr>
              <a:t>2</a:t>
            </a:r>
            <a:r>
              <a:rPr lang="en-US" altLang="en-PK" sz="2000">
                <a:cs typeface="Times New Roman" panose="02020603050405020304" pitchFamily="18" charset="0"/>
              </a:rPr>
              <a:t>) =  (</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a:t>
            </a:r>
            <a:r>
              <a:rPr lang="en-US" altLang="en-PK" sz="2000">
                <a:cs typeface="Times New Roman" panose="02020603050405020304" pitchFamily="18" charset="0"/>
                <a:sym typeface="Symbol" pitchFamily="2" charset="2"/>
              </a:rPr>
              <a:t></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 </a:t>
            </a:r>
          </a:p>
          <a:p>
            <a:pPr lvl="1" algn="just" eaLnBrk="1" hangingPunct="1">
              <a:lnSpc>
                <a:spcPct val="90000"/>
              </a:lnSpc>
              <a:buFont typeface="Wingdings" pitchFamily="2" charset="2"/>
              <a:buNone/>
            </a:pPr>
            <a:r>
              <a:rPr lang="en-US" altLang="en-PK" sz="2000">
                <a:cs typeface="Times New Roman" panose="02020603050405020304" pitchFamily="18" charset="0"/>
              </a:rPr>
              <a:t>   where </a:t>
            </a:r>
            <a:r>
              <a:rPr lang="en-US" altLang="en-PK" sz="2000">
                <a:cs typeface="Times New Roman" panose="02020603050405020304" pitchFamily="18" charset="0"/>
                <a:sym typeface="Symbol" pitchFamily="2" charset="2"/>
              </a:rPr>
              <a:t></a:t>
            </a:r>
            <a:r>
              <a:rPr lang="en-US" altLang="en-PK" sz="2000">
                <a:cs typeface="Times New Roman" panose="02020603050405020304" pitchFamily="18" charset="0"/>
              </a:rPr>
              <a:t> indicates vector dot product, ||</a:t>
            </a:r>
            <a:r>
              <a:rPr lang="en-US" altLang="en-PK" sz="2000" i="1">
                <a:cs typeface="Times New Roman" panose="02020603050405020304" pitchFamily="18" charset="0"/>
              </a:rPr>
              <a:t>d</a:t>
            </a:r>
            <a:r>
              <a:rPr lang="en-US" altLang="en-PK" sz="2000">
                <a:cs typeface="Times New Roman" panose="02020603050405020304" pitchFamily="18" charset="0"/>
              </a:rPr>
              <a:t>|: the length of vector </a:t>
            </a:r>
            <a:r>
              <a:rPr lang="en-US" altLang="en-PK" sz="2000" i="1">
                <a:cs typeface="Times New Roman" panose="02020603050405020304" pitchFamily="18" charset="0"/>
              </a:rPr>
              <a:t>d</a:t>
            </a:r>
          </a:p>
          <a:p>
            <a:pPr lvl="1" algn="just" eaLnBrk="1" hangingPunct="1">
              <a:lnSpc>
                <a:spcPct val="90000"/>
              </a:lnSpc>
              <a:buFont typeface="Wingdings" pitchFamily="2" charset="2"/>
              <a:buNone/>
            </a:pPr>
            <a:endParaRPr lang="en-US" altLang="en-PK" sz="2000" i="1">
              <a:cs typeface="Times New Roman" panose="02020603050405020304" pitchFamily="18" charset="0"/>
            </a:endParaRPr>
          </a:p>
          <a:p>
            <a:pPr algn="just" eaLnBrk="1" hangingPunct="1">
              <a:lnSpc>
                <a:spcPct val="90000"/>
              </a:lnSpc>
            </a:pPr>
            <a:r>
              <a:rPr lang="en-US" altLang="en-PK" sz="2000">
                <a:cs typeface="Times New Roman" panose="02020603050405020304" pitchFamily="18" charset="0"/>
              </a:rPr>
              <a:t>Ex: Find the </a:t>
            </a:r>
            <a:r>
              <a:rPr lang="en-US" altLang="en-PK" sz="2000" b="1">
                <a:cs typeface="Times New Roman" panose="02020603050405020304" pitchFamily="18" charset="0"/>
              </a:rPr>
              <a:t>similarity</a:t>
            </a:r>
            <a:r>
              <a:rPr lang="en-US" altLang="en-PK" sz="2000">
                <a:cs typeface="Times New Roman" panose="02020603050405020304" pitchFamily="18" charset="0"/>
              </a:rPr>
              <a:t> between documents 1 and 2.</a:t>
            </a:r>
          </a:p>
          <a:p>
            <a:pPr algn="just" eaLnBrk="1" hangingPunct="1">
              <a:lnSpc>
                <a:spcPct val="90000"/>
              </a:lnSpc>
            </a:pPr>
            <a:endParaRPr lang="en-US" altLang="en-PK" sz="2000">
              <a:cs typeface="Times New Roman" panose="02020603050405020304" pitchFamily="18" charset="0"/>
            </a:endParaRPr>
          </a:p>
          <a:p>
            <a:pPr lvl="1" algn="just" eaLnBrk="1" hangingPunct="1">
              <a:lnSpc>
                <a:spcPct val="90000"/>
              </a:lnSpc>
              <a:buFont typeface="Wingdings" pitchFamily="2" charset="2"/>
              <a:buNone/>
            </a:pP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i="1">
                <a:cs typeface="Times New Roman" panose="02020603050405020304" pitchFamily="18" charset="0"/>
              </a:rPr>
              <a:t> </a:t>
            </a:r>
            <a:r>
              <a:rPr lang="en-US" altLang="en-PK" sz="2000" b="1">
                <a:cs typeface="Times New Roman" panose="02020603050405020304" pitchFamily="18" charset="0"/>
              </a:rPr>
              <a:t>=  </a:t>
            </a:r>
            <a:r>
              <a:rPr lang="en-US" altLang="en-PK" sz="2000">
                <a:cs typeface="Times New Roman" panose="02020603050405020304" pitchFamily="18" charset="0"/>
              </a:rPr>
              <a:t>(5, 0, 3, 0, 2, 0, 0, 2, 0, 0)</a:t>
            </a:r>
          </a:p>
          <a:p>
            <a:pPr lvl="1" algn="just" eaLnBrk="1" hangingPunct="1">
              <a:lnSpc>
                <a:spcPct val="90000"/>
              </a:lnSpc>
              <a:buFont typeface="Wingdings" pitchFamily="2" charset="2"/>
              <a:buNone/>
            </a:pP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b="1">
                <a:cs typeface="Times New Roman" panose="02020603050405020304" pitchFamily="18" charset="0"/>
              </a:rPr>
              <a:t> =  </a:t>
            </a:r>
            <a:r>
              <a:rPr lang="en-US" altLang="en-PK" sz="2000">
                <a:cs typeface="Times New Roman" panose="02020603050405020304" pitchFamily="18" charset="0"/>
              </a:rPr>
              <a:t>(3, 0, 2, 0, 1, 1, 0, 1, 0, 1)</a:t>
            </a:r>
          </a:p>
          <a:p>
            <a:pPr lvl="1" algn="just" eaLnBrk="1" hangingPunct="1">
              <a:lnSpc>
                <a:spcPct val="90000"/>
              </a:lnSpc>
              <a:buFont typeface="Wingdings" pitchFamily="2" charset="2"/>
              <a:buNone/>
            </a:pPr>
            <a:endParaRPr lang="en-US" altLang="en-PK" sz="2000">
              <a:cs typeface="Times New Roman" panose="02020603050405020304" pitchFamily="18" charset="0"/>
            </a:endParaRPr>
          </a:p>
          <a:p>
            <a:pPr lvl="1" algn="just" eaLnBrk="1" hangingPunct="1">
              <a:lnSpc>
                <a:spcPct val="90000"/>
              </a:lnSpc>
              <a:buFont typeface="Wingdings" pitchFamily="2" charset="2"/>
              <a:buNone/>
            </a:pP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sym typeface="Symbol" pitchFamily="2" charset="2"/>
              </a:rPr>
              <a:t></a:t>
            </a:r>
            <a:r>
              <a:rPr lang="en-US" altLang="en-PK" sz="2000" i="1">
                <a:cs typeface="Times New Roman" panose="02020603050405020304" pitchFamily="18" charset="0"/>
              </a:rPr>
              <a:t>d</a:t>
            </a:r>
            <a:r>
              <a:rPr lang="en-US" altLang="en-PK" sz="2000" i="1" baseline="-30000">
                <a:cs typeface="Times New Roman" panose="02020603050405020304" pitchFamily="18" charset="0"/>
              </a:rPr>
              <a:t>2 </a:t>
            </a:r>
            <a:r>
              <a:rPr lang="en-US" altLang="en-PK" sz="2000">
                <a:cs typeface="Times New Roman" panose="02020603050405020304" pitchFamily="18" charset="0"/>
              </a:rPr>
              <a:t>= 5*3+0*0+3*2+0*0+2*1+0*1+0*1+2*1+0*0+0*1 = 25</a:t>
            </a:r>
          </a:p>
          <a:p>
            <a:pPr lvl="1" algn="just" eaLnBrk="1" hangingPunct="1">
              <a:lnSpc>
                <a:spcPct val="90000"/>
              </a:lnSpc>
              <a:buFont typeface="Wingdings" pitchFamily="2" charset="2"/>
              <a:buNone/>
            </a:pPr>
            <a:r>
              <a:rPr lang="en-US" altLang="en-PK" sz="2000">
                <a:cs typeface="Times New Roman" panose="02020603050405020304" pitchFamily="18" charset="0"/>
              </a:rPr>
              <a:t>||</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a:cs typeface="Times New Roman" panose="02020603050405020304" pitchFamily="18" charset="0"/>
              </a:rPr>
              <a:t>||= (5*5+0*0+3*3+0*0+2*2+0*0+0*0+2*2+0*0+0*0)</a:t>
            </a:r>
            <a:r>
              <a:rPr lang="en-US" altLang="en-PK" sz="2000" b="1" baseline="30000">
                <a:cs typeface="Times New Roman" panose="02020603050405020304" pitchFamily="18" charset="0"/>
              </a:rPr>
              <a:t>0.5</a:t>
            </a:r>
            <a:r>
              <a:rPr lang="en-US" altLang="en-PK" sz="2000">
                <a:cs typeface="Times New Roman" panose="02020603050405020304" pitchFamily="18" charset="0"/>
              </a:rPr>
              <a:t>=(42)</a:t>
            </a:r>
            <a:r>
              <a:rPr lang="en-US" altLang="en-PK" sz="2000" b="1" baseline="30000">
                <a:cs typeface="Times New Roman" panose="02020603050405020304" pitchFamily="18" charset="0"/>
              </a:rPr>
              <a:t>0.5</a:t>
            </a:r>
            <a:r>
              <a:rPr lang="en-US" altLang="en-PK" sz="2000">
                <a:cs typeface="Times New Roman" panose="02020603050405020304" pitchFamily="18" charset="0"/>
              </a:rPr>
              <a:t>  = 6.481</a:t>
            </a:r>
          </a:p>
          <a:p>
            <a:pPr lvl="1" algn="just" eaLnBrk="1" hangingPunct="1">
              <a:lnSpc>
                <a:spcPct val="90000"/>
              </a:lnSpc>
              <a:buFont typeface="Wingdings" pitchFamily="2" charset="2"/>
              <a:buNone/>
            </a:pPr>
            <a:r>
              <a:rPr lang="en-US" altLang="en-PK" sz="2000">
                <a:cs typeface="Times New Roman" panose="02020603050405020304" pitchFamily="18" charset="0"/>
              </a:rPr>
              <a:t>||</a:t>
            </a:r>
            <a:r>
              <a:rPr lang="en-US" altLang="en-PK" sz="2000" i="1">
                <a:cs typeface="Times New Roman" panose="02020603050405020304" pitchFamily="18" charset="0"/>
              </a:rPr>
              <a:t>d</a:t>
            </a:r>
            <a:r>
              <a:rPr lang="en-US" altLang="en-PK" sz="2000" i="1" baseline="-30000">
                <a:cs typeface="Times New Roman" panose="02020603050405020304" pitchFamily="18" charset="0"/>
              </a:rPr>
              <a:t>2</a:t>
            </a:r>
            <a:r>
              <a:rPr lang="en-US" altLang="en-PK" sz="2000">
                <a:cs typeface="Times New Roman" panose="02020603050405020304" pitchFamily="18" charset="0"/>
              </a:rPr>
              <a:t>||= (3*3+0*0+2*2+0*0+1*1+1*1+0*0+1*1+0*0+1*1)</a:t>
            </a:r>
            <a:r>
              <a:rPr lang="en-US" altLang="en-PK" sz="2000" b="1" baseline="30000">
                <a:cs typeface="Times New Roman" panose="02020603050405020304" pitchFamily="18" charset="0"/>
              </a:rPr>
              <a:t>0.5</a:t>
            </a:r>
            <a:r>
              <a:rPr lang="en-US" altLang="en-PK" sz="2000">
                <a:cs typeface="Times New Roman" panose="02020603050405020304" pitchFamily="18" charset="0"/>
              </a:rPr>
              <a:t>=(17)</a:t>
            </a:r>
            <a:r>
              <a:rPr lang="en-US" altLang="en-PK" sz="2000" b="1" baseline="30000">
                <a:cs typeface="Times New Roman" panose="02020603050405020304" pitchFamily="18" charset="0"/>
              </a:rPr>
              <a:t>0.5</a:t>
            </a:r>
            <a:r>
              <a:rPr lang="en-US" altLang="en-PK" sz="2000">
                <a:cs typeface="Times New Roman" panose="02020603050405020304" pitchFamily="18" charset="0"/>
              </a:rPr>
              <a:t>       = 4.12</a:t>
            </a:r>
          </a:p>
          <a:p>
            <a:pPr lvl="1" algn="just" eaLnBrk="1" hangingPunct="1">
              <a:lnSpc>
                <a:spcPct val="90000"/>
              </a:lnSpc>
              <a:buFont typeface="Wingdings" pitchFamily="2" charset="2"/>
              <a:buNone/>
            </a:pPr>
            <a:r>
              <a:rPr lang="en-US" altLang="en-PK" sz="2000">
                <a:cs typeface="Times New Roman" panose="02020603050405020304" pitchFamily="18" charset="0"/>
              </a:rPr>
              <a:t>cos(</a:t>
            </a:r>
            <a:r>
              <a:rPr lang="en-US" altLang="en-PK" sz="2000" i="1">
                <a:cs typeface="Times New Roman" panose="02020603050405020304" pitchFamily="18" charset="0"/>
              </a:rPr>
              <a:t>d</a:t>
            </a:r>
            <a:r>
              <a:rPr lang="en-US" altLang="en-PK" sz="2000" i="1" baseline="-30000">
                <a:cs typeface="Times New Roman" panose="02020603050405020304" pitchFamily="18" charset="0"/>
              </a:rPr>
              <a:t>1</a:t>
            </a:r>
            <a:r>
              <a:rPr lang="en-US" altLang="en-PK" sz="2000" i="1">
                <a:cs typeface="Times New Roman" panose="02020603050405020304" pitchFamily="18" charset="0"/>
              </a:rPr>
              <a:t>, d</a:t>
            </a:r>
            <a:r>
              <a:rPr lang="en-US" altLang="en-PK" sz="2000" i="1" baseline="-30000">
                <a:cs typeface="Times New Roman" panose="02020603050405020304" pitchFamily="18" charset="0"/>
              </a:rPr>
              <a:t>2</a:t>
            </a:r>
            <a:r>
              <a:rPr lang="en-US" altLang="en-PK" sz="2000">
                <a:cs typeface="Times New Roman" panose="02020603050405020304" pitchFamily="18" charset="0"/>
              </a:rPr>
              <a:t> ) = 0.94</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3902-50B4-45F4-A4F2-651CD04FF45B}"/>
              </a:ext>
            </a:extLst>
          </p:cNvPr>
          <p:cNvSpPr>
            <a:spLocks noGrp="1"/>
          </p:cNvSpPr>
          <p:nvPr>
            <p:ph type="title"/>
          </p:nvPr>
        </p:nvSpPr>
        <p:spPr/>
        <p:txBody>
          <a:bodyPr/>
          <a:lstStyle/>
          <a:p>
            <a:r>
              <a:rPr lang="en-US" dirty="0"/>
              <a:t>Types of Data Sets</a:t>
            </a:r>
            <a:endParaRPr lang="en-PK" dirty="0"/>
          </a:p>
        </p:txBody>
      </p:sp>
      <p:sp>
        <p:nvSpPr>
          <p:cNvPr id="3" name="Content Placeholder 2">
            <a:extLst>
              <a:ext uri="{FF2B5EF4-FFF2-40B4-BE49-F238E27FC236}">
                <a16:creationId xmlns:a16="http://schemas.microsoft.com/office/drawing/2014/main" id="{73D63E79-B9F5-4702-923A-2AA47684DFD8}"/>
              </a:ext>
            </a:extLst>
          </p:cNvPr>
          <p:cNvSpPr>
            <a:spLocks noGrp="1"/>
          </p:cNvSpPr>
          <p:nvPr>
            <p:ph idx="1"/>
          </p:nvPr>
        </p:nvSpPr>
        <p:spPr>
          <a:xfrm>
            <a:off x="595563" y="1866913"/>
            <a:ext cx="3749040" cy="3835175"/>
          </a:xfrm>
        </p:spPr>
        <p:txBody>
          <a:bodyPr>
            <a:normAutofit fontScale="92500" lnSpcReduction="10000"/>
          </a:bodyPr>
          <a:lstStyle/>
          <a:p>
            <a:pPr marL="214313" indent="-214313">
              <a:lnSpc>
                <a:spcPct val="105000"/>
              </a:lnSpc>
            </a:pPr>
            <a:r>
              <a:rPr lang="en-US" altLang="en-PK" dirty="0">
                <a:cs typeface="Times New Roman" panose="02020603050405020304" pitchFamily="18" charset="0"/>
              </a:rPr>
              <a:t>Record</a:t>
            </a:r>
          </a:p>
          <a:p>
            <a:pPr marL="600075" lvl="1" indent="-257175">
              <a:lnSpc>
                <a:spcPct val="105000"/>
              </a:lnSpc>
            </a:pPr>
            <a:r>
              <a:rPr lang="en-US" altLang="en-PK" sz="1800" dirty="0">
                <a:cs typeface="Times New Roman" panose="02020603050405020304" pitchFamily="18" charset="0"/>
              </a:rPr>
              <a:t>Relational records</a:t>
            </a:r>
          </a:p>
          <a:p>
            <a:pPr marL="600075" lvl="1" indent="-257175">
              <a:lnSpc>
                <a:spcPct val="105000"/>
              </a:lnSpc>
            </a:pPr>
            <a:r>
              <a:rPr lang="en-US" altLang="en-PK" sz="1800" dirty="0">
                <a:cs typeface="Times New Roman" panose="02020603050405020304" pitchFamily="18" charset="0"/>
              </a:rPr>
              <a:t>Data matrix, e.g., numerical matrix, crosstabs</a:t>
            </a:r>
          </a:p>
          <a:p>
            <a:pPr marL="600075" lvl="1" indent="-257175">
              <a:lnSpc>
                <a:spcPct val="105000"/>
              </a:lnSpc>
            </a:pPr>
            <a:r>
              <a:rPr lang="en-US" altLang="en-PK" sz="1800" dirty="0">
                <a:cs typeface="Times New Roman" panose="02020603050405020304" pitchFamily="18" charset="0"/>
              </a:rPr>
              <a:t>Document data: text documents: term-frequency vector</a:t>
            </a:r>
          </a:p>
          <a:p>
            <a:pPr marL="600075" lvl="1" indent="-257175">
              <a:lnSpc>
                <a:spcPct val="105000"/>
              </a:lnSpc>
            </a:pPr>
            <a:r>
              <a:rPr lang="en-US" altLang="en-PK" sz="1800" dirty="0">
                <a:cs typeface="Times New Roman" panose="02020603050405020304" pitchFamily="18" charset="0"/>
              </a:rPr>
              <a:t>Transaction data</a:t>
            </a:r>
            <a:endParaRPr lang="en-US" altLang="en-PK" sz="1800" dirty="0"/>
          </a:p>
          <a:p>
            <a:pPr marL="214313" indent="-214313">
              <a:lnSpc>
                <a:spcPct val="105000"/>
              </a:lnSpc>
            </a:pPr>
            <a:r>
              <a:rPr lang="en-US" altLang="en-PK" dirty="0">
                <a:cs typeface="Times New Roman" panose="02020603050405020304" pitchFamily="18" charset="0"/>
              </a:rPr>
              <a:t>Graph and network</a:t>
            </a:r>
          </a:p>
          <a:p>
            <a:pPr marL="600075" lvl="1" indent="-257175">
              <a:lnSpc>
                <a:spcPct val="105000"/>
              </a:lnSpc>
            </a:pPr>
            <a:r>
              <a:rPr lang="en-US" altLang="en-PK" sz="1800" dirty="0">
                <a:cs typeface="Times New Roman" panose="02020603050405020304" pitchFamily="18" charset="0"/>
              </a:rPr>
              <a:t>World Wide Web</a:t>
            </a:r>
          </a:p>
          <a:p>
            <a:pPr marL="600075" lvl="1" indent="-257175">
              <a:lnSpc>
                <a:spcPct val="105000"/>
              </a:lnSpc>
            </a:pPr>
            <a:r>
              <a:rPr lang="en-US" altLang="en-PK" sz="1800" dirty="0">
                <a:cs typeface="Times New Roman" panose="02020603050405020304" pitchFamily="18" charset="0"/>
              </a:rPr>
              <a:t>Social or information networks</a:t>
            </a:r>
          </a:p>
          <a:p>
            <a:pPr marL="600075" lvl="1" indent="-257175">
              <a:lnSpc>
                <a:spcPct val="105000"/>
              </a:lnSpc>
            </a:pPr>
            <a:r>
              <a:rPr lang="en-US" altLang="en-PK" sz="1800" dirty="0">
                <a:cs typeface="Times New Roman" panose="02020603050405020304" pitchFamily="18" charset="0"/>
              </a:rPr>
              <a:t>Molecular Structures</a:t>
            </a:r>
          </a:p>
        </p:txBody>
      </p:sp>
      <p:sp>
        <p:nvSpPr>
          <p:cNvPr id="4" name="Slide Number Placeholder 3">
            <a:extLst>
              <a:ext uri="{FF2B5EF4-FFF2-40B4-BE49-F238E27FC236}">
                <a16:creationId xmlns:a16="http://schemas.microsoft.com/office/drawing/2014/main" id="{8C3C558B-5CFE-4E39-9D12-B3AFCD1EFA29}"/>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14</a:t>
            </a:fld>
            <a:endParaRPr lang="en-US"/>
          </a:p>
        </p:txBody>
      </p:sp>
      <p:sp>
        <p:nvSpPr>
          <p:cNvPr id="5" name="Content Placeholder 2">
            <a:extLst>
              <a:ext uri="{FF2B5EF4-FFF2-40B4-BE49-F238E27FC236}">
                <a16:creationId xmlns:a16="http://schemas.microsoft.com/office/drawing/2014/main" id="{C95A2E84-18B3-4D3D-A855-D1B97FD5BF18}"/>
              </a:ext>
            </a:extLst>
          </p:cNvPr>
          <p:cNvSpPr txBox="1">
            <a:spLocks/>
          </p:cNvSpPr>
          <p:nvPr/>
        </p:nvSpPr>
        <p:spPr>
          <a:xfrm>
            <a:off x="4799397" y="1866913"/>
            <a:ext cx="3749040" cy="3835175"/>
          </a:xfrm>
          <a:prstGeom prst="rect">
            <a:avLst/>
          </a:prstGeom>
        </p:spPr>
        <p:txBody>
          <a:bodyPr vert="horz" lIns="0" tIns="34290" rIns="0" bIns="34290" rtlCol="0">
            <a:normAutofit lnSpcReduction="10000"/>
          </a:bodyPr>
          <a:lstStyle>
            <a:lvl1pPr marL="342900" indent="-3429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q"/>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nSpc>
                <a:spcPct val="105000"/>
              </a:lnSpc>
            </a:pPr>
            <a:r>
              <a:rPr lang="en-US" altLang="en-PK" dirty="0">
                <a:solidFill>
                  <a:srgbClr val="000000"/>
                </a:solidFill>
                <a:latin typeface="Gill Sans MT"/>
                <a:ea typeface="Gill Sans MT"/>
                <a:cs typeface="Times New Roman" panose="02020603050405020304" pitchFamily="18" charset="0"/>
              </a:rPr>
              <a:t>Ordered</a:t>
            </a:r>
          </a:p>
          <a:p>
            <a:pPr marL="600075" lvl="1" indent="-257175">
              <a:lnSpc>
                <a:spcPct val="95000"/>
              </a:lnSpc>
              <a:spcBef>
                <a:spcPts val="600"/>
              </a:spcBef>
              <a:spcAft>
                <a:spcPts val="0"/>
              </a:spcAft>
              <a:buSzPct val="76000"/>
              <a:buFontTx/>
              <a:buChar char=""/>
            </a:pPr>
            <a:r>
              <a:rPr lang="en-US" altLang="en-PK" sz="1800" dirty="0">
                <a:solidFill>
                  <a:srgbClr val="000000"/>
                </a:solidFill>
                <a:latin typeface="Gill Sans MT"/>
                <a:ea typeface="Gill Sans MT"/>
                <a:cs typeface="Times New Roman" panose="02020603050405020304" pitchFamily="18" charset="0"/>
              </a:rPr>
              <a:t>Video data: sequence of images</a:t>
            </a:r>
          </a:p>
          <a:p>
            <a:pPr marL="600075" lvl="1" indent="-257175">
              <a:lnSpc>
                <a:spcPct val="95000"/>
              </a:lnSpc>
              <a:spcBef>
                <a:spcPts val="600"/>
              </a:spcBef>
              <a:spcAft>
                <a:spcPts val="0"/>
              </a:spcAft>
              <a:buSzPct val="76000"/>
              <a:buFontTx/>
              <a:buChar char=""/>
            </a:pPr>
            <a:r>
              <a:rPr lang="en-US" altLang="en-PK" sz="1800" dirty="0">
                <a:solidFill>
                  <a:srgbClr val="000000"/>
                </a:solidFill>
                <a:latin typeface="Gill Sans MT"/>
                <a:ea typeface="Gill Sans MT"/>
                <a:cs typeface="Times New Roman" panose="02020603050405020304" pitchFamily="18" charset="0"/>
              </a:rPr>
              <a:t>Temporal data: time-series</a:t>
            </a:r>
          </a:p>
          <a:p>
            <a:pPr marL="600075" lvl="1" indent="-257175">
              <a:lnSpc>
                <a:spcPct val="95000"/>
              </a:lnSpc>
              <a:spcBef>
                <a:spcPts val="600"/>
              </a:spcBef>
              <a:spcAft>
                <a:spcPts val="0"/>
              </a:spcAft>
              <a:buSzPct val="76000"/>
              <a:buFontTx/>
              <a:buChar char=""/>
            </a:pPr>
            <a:r>
              <a:rPr lang="en-US" altLang="en-PK" sz="1800" dirty="0">
                <a:solidFill>
                  <a:srgbClr val="000000"/>
                </a:solidFill>
                <a:latin typeface="Gill Sans MT"/>
                <a:ea typeface="Gill Sans MT"/>
                <a:cs typeface="Times New Roman" panose="02020603050405020304" pitchFamily="18" charset="0"/>
              </a:rPr>
              <a:t>Sequential Data: transaction sequences</a:t>
            </a:r>
          </a:p>
          <a:p>
            <a:pPr marL="600075" lvl="1" indent="-257175">
              <a:lnSpc>
                <a:spcPct val="95000"/>
              </a:lnSpc>
              <a:spcBef>
                <a:spcPts val="600"/>
              </a:spcBef>
              <a:spcAft>
                <a:spcPts val="0"/>
              </a:spcAft>
              <a:buSzPct val="76000"/>
              <a:buFontTx/>
              <a:buChar char=""/>
            </a:pPr>
            <a:r>
              <a:rPr lang="en-US" altLang="en-PK" sz="1800" dirty="0">
                <a:solidFill>
                  <a:srgbClr val="000000"/>
                </a:solidFill>
                <a:latin typeface="Gill Sans MT"/>
                <a:ea typeface="Gill Sans MT"/>
                <a:cs typeface="Times New Roman" panose="02020603050405020304" pitchFamily="18" charset="0"/>
              </a:rPr>
              <a:t>Genetic sequence data</a:t>
            </a:r>
          </a:p>
          <a:p>
            <a:pPr marL="214313" indent="-214313">
              <a:lnSpc>
                <a:spcPct val="105000"/>
              </a:lnSpc>
            </a:pPr>
            <a:r>
              <a:rPr lang="en-US" altLang="en-PK" dirty="0">
                <a:solidFill>
                  <a:srgbClr val="000000"/>
                </a:solidFill>
                <a:latin typeface="Gill Sans MT"/>
                <a:ea typeface="Gill Sans MT"/>
                <a:cs typeface="Times New Roman" panose="02020603050405020304" pitchFamily="18" charset="0"/>
              </a:rPr>
              <a:t>Spatial, image and multimedia</a:t>
            </a:r>
            <a:r>
              <a:rPr lang="en-US" altLang="en-PK" sz="1800" dirty="0">
                <a:cs typeface="Times New Roman" panose="02020603050405020304" pitchFamily="18" charset="0"/>
              </a:rPr>
              <a:t>:</a:t>
            </a:r>
          </a:p>
          <a:p>
            <a:pPr marL="600075" lvl="1" indent="-257175">
              <a:lnSpc>
                <a:spcPct val="105000"/>
              </a:lnSpc>
              <a:spcBef>
                <a:spcPts val="600"/>
              </a:spcBef>
              <a:spcAft>
                <a:spcPts val="0"/>
              </a:spcAft>
              <a:buSzPct val="76000"/>
              <a:buFontTx/>
              <a:buChar char=""/>
            </a:pPr>
            <a:r>
              <a:rPr lang="en-US" altLang="en-PK" sz="1700" dirty="0">
                <a:solidFill>
                  <a:srgbClr val="000000"/>
                </a:solidFill>
                <a:latin typeface="Gill Sans MT"/>
                <a:ea typeface="Gill Sans MT"/>
                <a:cs typeface="Times New Roman" panose="02020603050405020304" pitchFamily="18" charset="0"/>
              </a:rPr>
              <a:t>Spatial data: maps</a:t>
            </a:r>
          </a:p>
          <a:p>
            <a:pPr marL="600075" lvl="1" indent="-257175">
              <a:lnSpc>
                <a:spcPct val="105000"/>
              </a:lnSpc>
              <a:spcBef>
                <a:spcPts val="600"/>
              </a:spcBef>
              <a:spcAft>
                <a:spcPts val="0"/>
              </a:spcAft>
              <a:buSzPct val="76000"/>
              <a:buFontTx/>
              <a:buChar char=""/>
            </a:pPr>
            <a:r>
              <a:rPr lang="en-US" altLang="en-PK" sz="1700" dirty="0">
                <a:solidFill>
                  <a:srgbClr val="000000"/>
                </a:solidFill>
                <a:latin typeface="Gill Sans MT"/>
                <a:ea typeface="Gill Sans MT"/>
                <a:cs typeface="Times New Roman" panose="02020603050405020304" pitchFamily="18" charset="0"/>
              </a:rPr>
              <a:t>Image data: </a:t>
            </a:r>
          </a:p>
          <a:p>
            <a:pPr marL="600075" lvl="1" indent="-257175">
              <a:lnSpc>
                <a:spcPct val="105000"/>
              </a:lnSpc>
              <a:spcBef>
                <a:spcPts val="600"/>
              </a:spcBef>
              <a:spcAft>
                <a:spcPts val="0"/>
              </a:spcAft>
              <a:buSzPct val="76000"/>
              <a:buFontTx/>
              <a:buChar char=""/>
            </a:pPr>
            <a:r>
              <a:rPr lang="en-US" altLang="en-PK" sz="1700" dirty="0">
                <a:solidFill>
                  <a:srgbClr val="000000"/>
                </a:solidFill>
                <a:latin typeface="Gill Sans MT"/>
                <a:ea typeface="Gill Sans MT"/>
                <a:cs typeface="Times New Roman" panose="02020603050405020304" pitchFamily="18" charset="0"/>
              </a:rPr>
              <a:t>Video data:</a:t>
            </a:r>
            <a:endParaRPr lang="en-PK" sz="1700" dirty="0">
              <a:solidFill>
                <a:srgbClr val="000000"/>
              </a:solidFill>
              <a:latin typeface="Gill Sans MT"/>
              <a:ea typeface="Gill Sans MT"/>
              <a:cs typeface="Times New Roman" panose="02020603050405020304" pitchFamily="18" charset="0"/>
            </a:endParaRPr>
          </a:p>
        </p:txBody>
      </p:sp>
    </p:spTree>
    <p:extLst>
      <p:ext uri="{BB962C8B-B14F-4D97-AF65-F5344CB8AC3E}">
        <p14:creationId xmlns:p14="http://schemas.microsoft.com/office/powerpoint/2010/main" val="2835906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C1F8376-9EB7-ADED-97BB-D45A77AAF8F0}"/>
              </a:ext>
            </a:extLst>
          </p:cNvPr>
          <p:cNvSpPr>
            <a:spLocks noGrp="1" noChangeArrowheads="1"/>
          </p:cNvSpPr>
          <p:nvPr>
            <p:ph type="title"/>
          </p:nvPr>
        </p:nvSpPr>
        <p:spPr>
          <a:xfrm>
            <a:off x="0" y="457200"/>
            <a:ext cx="9144000" cy="609600"/>
          </a:xfrm>
        </p:spPr>
        <p:txBody>
          <a:bodyPr>
            <a:normAutofit fontScale="90000"/>
          </a:bodyPr>
          <a:lstStyle/>
          <a:p>
            <a:pPr eaLnBrk="1" hangingPunct="1"/>
            <a:r>
              <a:rPr lang="en-US" altLang="en-PK" sz="4000"/>
              <a:t>Summary</a:t>
            </a:r>
          </a:p>
        </p:txBody>
      </p:sp>
      <p:sp>
        <p:nvSpPr>
          <p:cNvPr id="67587" name="Rectangle 3">
            <a:extLst>
              <a:ext uri="{FF2B5EF4-FFF2-40B4-BE49-F238E27FC236}">
                <a16:creationId xmlns:a16="http://schemas.microsoft.com/office/drawing/2014/main" id="{29C52A81-E714-F41F-FEB0-310DC6C4E7DE}"/>
              </a:ext>
            </a:extLst>
          </p:cNvPr>
          <p:cNvSpPr>
            <a:spLocks noGrp="1" noChangeArrowheads="1"/>
          </p:cNvSpPr>
          <p:nvPr>
            <p:ph type="body" idx="1"/>
          </p:nvPr>
        </p:nvSpPr>
        <p:spPr>
          <a:xfrm>
            <a:off x="304800" y="1295400"/>
            <a:ext cx="8610600" cy="5103813"/>
          </a:xfrm>
        </p:spPr>
        <p:txBody>
          <a:bodyPr/>
          <a:lstStyle/>
          <a:p>
            <a:pPr eaLnBrk="1" hangingPunct="1">
              <a:lnSpc>
                <a:spcPct val="120000"/>
              </a:lnSpc>
            </a:pPr>
            <a:r>
              <a:rPr lang="en-US" altLang="en-PK" sz="2000"/>
              <a:t>Data attribute types: nominal, binary, ordinal, interval-scaled, ratio-scaled</a:t>
            </a:r>
          </a:p>
          <a:p>
            <a:pPr eaLnBrk="1" hangingPunct="1">
              <a:lnSpc>
                <a:spcPct val="120000"/>
              </a:lnSpc>
            </a:pPr>
            <a:r>
              <a:rPr lang="en-US" altLang="en-PK" sz="2000"/>
              <a:t>Many types of data sets, e.g., numerical, text, graph, Web, image.</a:t>
            </a:r>
          </a:p>
          <a:p>
            <a:pPr eaLnBrk="1" hangingPunct="1">
              <a:lnSpc>
                <a:spcPct val="120000"/>
              </a:lnSpc>
            </a:pPr>
            <a:r>
              <a:rPr lang="en-US" altLang="en-PK" sz="2000"/>
              <a:t>Gain insight into the data by:</a:t>
            </a:r>
          </a:p>
          <a:p>
            <a:pPr lvl="1" eaLnBrk="1" hangingPunct="1">
              <a:lnSpc>
                <a:spcPct val="120000"/>
              </a:lnSpc>
            </a:pPr>
            <a:r>
              <a:rPr lang="en-US" altLang="en-PK" sz="2000"/>
              <a:t>Basic statistical data description: central tendency, dispersion,  graphical displays</a:t>
            </a:r>
          </a:p>
          <a:p>
            <a:pPr lvl="1" eaLnBrk="1" hangingPunct="1">
              <a:lnSpc>
                <a:spcPct val="110000"/>
              </a:lnSpc>
            </a:pPr>
            <a:r>
              <a:rPr lang="en-US" altLang="en-PK" sz="2000"/>
              <a:t>Data visualization: map data onto graphical primitives</a:t>
            </a:r>
          </a:p>
          <a:p>
            <a:pPr lvl="1" eaLnBrk="1" hangingPunct="1">
              <a:lnSpc>
                <a:spcPct val="120000"/>
              </a:lnSpc>
            </a:pPr>
            <a:r>
              <a:rPr lang="en-US" altLang="en-PK" sz="2000"/>
              <a:t>Measure data similarity</a:t>
            </a:r>
          </a:p>
          <a:p>
            <a:pPr eaLnBrk="1" hangingPunct="1">
              <a:lnSpc>
                <a:spcPct val="120000"/>
              </a:lnSpc>
            </a:pPr>
            <a:r>
              <a:rPr lang="en-US" altLang="en-PK" sz="2000"/>
              <a:t>Above steps are the beginning of data preprocessing. </a:t>
            </a:r>
          </a:p>
          <a:p>
            <a:pPr eaLnBrk="1" hangingPunct="1">
              <a:lnSpc>
                <a:spcPct val="120000"/>
              </a:lnSpc>
            </a:pPr>
            <a:r>
              <a:rPr lang="en-US" altLang="en-PK" sz="2000"/>
              <a:t>Many methods have been developed but still an active area of research.</a:t>
            </a:r>
          </a:p>
        </p:txBody>
      </p:sp>
      <p:sp>
        <p:nvSpPr>
          <p:cNvPr id="67588" name="Slide Number Placeholder 5">
            <a:extLst>
              <a:ext uri="{FF2B5EF4-FFF2-40B4-BE49-F238E27FC236}">
                <a16:creationId xmlns:a16="http://schemas.microsoft.com/office/drawing/2014/main" id="{535A1018-B9F8-ACC0-3209-654C7F74345A}"/>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E0C07432-1048-DB46-8702-204EB80289FD}" type="slidenum">
              <a:rPr lang="en-US" altLang="en-PK" smtClean="0"/>
              <a:pPr eaLnBrk="1" hangingPunct="1"/>
              <a:t>140</a:t>
            </a:fld>
            <a:endParaRPr lang="en-US" altLang="en-PK" sz="1200"/>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5DE7-F5D7-84BD-B9C6-31D100F5BADB}"/>
              </a:ext>
            </a:extLst>
          </p:cNvPr>
          <p:cNvSpPr>
            <a:spLocks noGrp="1"/>
          </p:cNvSpPr>
          <p:nvPr>
            <p:ph type="title"/>
          </p:nvPr>
        </p:nvSpPr>
        <p:spPr/>
        <p:txBody>
          <a:bodyPr/>
          <a:lstStyle/>
          <a:p>
            <a:r>
              <a:rPr lang="en-PK" dirty="0"/>
              <a:t>Reading …</a:t>
            </a:r>
          </a:p>
        </p:txBody>
      </p:sp>
      <p:sp>
        <p:nvSpPr>
          <p:cNvPr id="3" name="Text Placeholder 2">
            <a:extLst>
              <a:ext uri="{FF2B5EF4-FFF2-40B4-BE49-F238E27FC236}">
                <a16:creationId xmlns:a16="http://schemas.microsoft.com/office/drawing/2014/main" id="{1BB67F05-DB00-1AB0-5EA4-69234D055214}"/>
              </a:ext>
            </a:extLst>
          </p:cNvPr>
          <p:cNvSpPr>
            <a:spLocks noGrp="1"/>
          </p:cNvSpPr>
          <p:nvPr>
            <p:ph type="body" idx="1"/>
          </p:nvPr>
        </p:nvSpPr>
        <p:spPr/>
        <p:txBody>
          <a:bodyPr/>
          <a:lstStyle/>
          <a:p>
            <a:r>
              <a:rPr lang="en-PK"/>
              <a:t>Chap 2 Han and Kamber</a:t>
            </a:r>
          </a:p>
          <a:p>
            <a:endParaRPr lang="en-PK"/>
          </a:p>
        </p:txBody>
      </p:sp>
    </p:spTree>
    <p:extLst>
      <p:ext uri="{BB962C8B-B14F-4D97-AF65-F5344CB8AC3E}">
        <p14:creationId xmlns:p14="http://schemas.microsoft.com/office/powerpoint/2010/main" val="39101067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p:txBody>
          <a:bodyPr>
            <a:normAutofit fontScale="90000"/>
          </a:bodyPr>
          <a:lstStyle/>
          <a:p>
            <a:r>
              <a:rPr lang="en-US" dirty="0"/>
              <a:t>Putting it all together: Data Mining Process</a:t>
            </a:r>
          </a:p>
        </p:txBody>
      </p:sp>
      <p:pic>
        <p:nvPicPr>
          <p:cNvPr id="5" name="Graphic 4" descr="Rose">
            <a:extLst>
              <a:ext uri="{FF2B5EF4-FFF2-40B4-BE49-F238E27FC236}">
                <a16:creationId xmlns:a16="http://schemas.microsoft.com/office/drawing/2014/main" id="{4572DC55-3F01-4F86-8C43-ED0CDE7D1E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6467" y="2590897"/>
            <a:ext cx="566441" cy="566441"/>
          </a:xfrm>
          <a:prstGeom prst="rect">
            <a:avLst/>
          </a:prstGeom>
        </p:spPr>
      </p:pic>
      <p:sp>
        <p:nvSpPr>
          <p:cNvPr id="9" name="TextBox 8">
            <a:extLst>
              <a:ext uri="{FF2B5EF4-FFF2-40B4-BE49-F238E27FC236}">
                <a16:creationId xmlns:a16="http://schemas.microsoft.com/office/drawing/2014/main" id="{5F369C1B-288D-4955-9016-728A2437751A}"/>
              </a:ext>
            </a:extLst>
          </p:cNvPr>
          <p:cNvSpPr txBox="1"/>
          <p:nvPr/>
        </p:nvSpPr>
        <p:spPr>
          <a:xfrm>
            <a:off x="5529946" y="3127115"/>
            <a:ext cx="999243" cy="230832"/>
          </a:xfrm>
          <a:prstGeom prst="rect">
            <a:avLst/>
          </a:prstGeom>
          <a:noFill/>
        </p:spPr>
        <p:txBody>
          <a:bodyPr wrap="square" rtlCol="0">
            <a:spAutoFit/>
          </a:bodyPr>
          <a:lstStyle/>
          <a:p>
            <a:pPr defTabSz="685644"/>
            <a:r>
              <a:rPr lang="en-US" sz="900">
                <a:solidFill>
                  <a:srgbClr val="1A1A1A"/>
                </a:solidFill>
                <a:latin typeface="Segoe UI"/>
              </a:rPr>
              <a:t>Rosa Multiflora</a:t>
            </a:r>
          </a:p>
        </p:txBody>
      </p:sp>
      <p:pic>
        <p:nvPicPr>
          <p:cNvPr id="7" name="Graphic 6" descr="Rose">
            <a:extLst>
              <a:ext uri="{FF2B5EF4-FFF2-40B4-BE49-F238E27FC236}">
                <a16:creationId xmlns:a16="http://schemas.microsoft.com/office/drawing/2014/main" id="{1AAAFB20-CA05-4659-8D4F-AE00ED73B4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8353" y="2312440"/>
            <a:ext cx="566441" cy="566441"/>
          </a:xfrm>
          <a:prstGeom prst="rect">
            <a:avLst/>
          </a:prstGeom>
        </p:spPr>
      </p:pic>
      <p:sp>
        <p:nvSpPr>
          <p:cNvPr id="10" name="TextBox 9">
            <a:extLst>
              <a:ext uri="{FF2B5EF4-FFF2-40B4-BE49-F238E27FC236}">
                <a16:creationId xmlns:a16="http://schemas.microsoft.com/office/drawing/2014/main" id="{87E885D1-DDF5-4788-B041-E5C9B1A34F08}"/>
              </a:ext>
            </a:extLst>
          </p:cNvPr>
          <p:cNvSpPr txBox="1"/>
          <p:nvPr/>
        </p:nvSpPr>
        <p:spPr>
          <a:xfrm>
            <a:off x="4381387" y="2830314"/>
            <a:ext cx="999243" cy="230832"/>
          </a:xfrm>
          <a:prstGeom prst="rect">
            <a:avLst/>
          </a:prstGeom>
          <a:noFill/>
        </p:spPr>
        <p:txBody>
          <a:bodyPr wrap="square" rtlCol="0">
            <a:spAutoFit/>
          </a:bodyPr>
          <a:lstStyle/>
          <a:p>
            <a:pPr defTabSz="685644"/>
            <a:r>
              <a:rPr lang="en-US" sz="900">
                <a:solidFill>
                  <a:srgbClr val="1A1A1A"/>
                </a:solidFill>
                <a:latin typeface="Segoe UI"/>
              </a:rPr>
              <a:t>Rosa Multiflora</a:t>
            </a:r>
          </a:p>
        </p:txBody>
      </p:sp>
      <p:pic>
        <p:nvPicPr>
          <p:cNvPr id="8" name="Graphic 7" descr="Rose">
            <a:extLst>
              <a:ext uri="{FF2B5EF4-FFF2-40B4-BE49-F238E27FC236}">
                <a16:creationId xmlns:a16="http://schemas.microsoft.com/office/drawing/2014/main" id="{B5DF45E4-8D89-48E8-9452-1B2DD310D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68894" y="5007632"/>
            <a:ext cx="566441" cy="566441"/>
          </a:xfrm>
          <a:prstGeom prst="rect">
            <a:avLst/>
          </a:prstGeom>
        </p:spPr>
      </p:pic>
      <p:sp>
        <p:nvSpPr>
          <p:cNvPr id="11" name="TextBox 10">
            <a:extLst>
              <a:ext uri="{FF2B5EF4-FFF2-40B4-BE49-F238E27FC236}">
                <a16:creationId xmlns:a16="http://schemas.microsoft.com/office/drawing/2014/main" id="{A6E26BFD-6A90-4F5F-B1D1-7A4F21504331}"/>
              </a:ext>
            </a:extLst>
          </p:cNvPr>
          <p:cNvSpPr txBox="1"/>
          <p:nvPr/>
        </p:nvSpPr>
        <p:spPr>
          <a:xfrm>
            <a:off x="3444787" y="5492939"/>
            <a:ext cx="999243" cy="230832"/>
          </a:xfrm>
          <a:prstGeom prst="rect">
            <a:avLst/>
          </a:prstGeom>
          <a:noFill/>
        </p:spPr>
        <p:txBody>
          <a:bodyPr wrap="square" rtlCol="0">
            <a:spAutoFit/>
          </a:bodyPr>
          <a:lstStyle/>
          <a:p>
            <a:pPr defTabSz="685644"/>
            <a:r>
              <a:rPr lang="en-US" sz="900">
                <a:solidFill>
                  <a:srgbClr val="1A1A1A"/>
                </a:solidFill>
                <a:latin typeface="Segoe UI"/>
              </a:rPr>
              <a:t>Rosa Multiflora</a:t>
            </a:r>
          </a:p>
        </p:txBody>
      </p:sp>
      <p:pic>
        <p:nvPicPr>
          <p:cNvPr id="13" name="Graphic 12" descr="Flower">
            <a:extLst>
              <a:ext uri="{FF2B5EF4-FFF2-40B4-BE49-F238E27FC236}">
                <a16:creationId xmlns:a16="http://schemas.microsoft.com/office/drawing/2014/main" id="{78BDF456-3044-41AE-BAE5-C75AC19A4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5692" y="4622407"/>
            <a:ext cx="566441" cy="566441"/>
          </a:xfrm>
          <a:prstGeom prst="rect">
            <a:avLst/>
          </a:prstGeom>
        </p:spPr>
      </p:pic>
      <p:sp>
        <p:nvSpPr>
          <p:cNvPr id="16" name="TextBox 15">
            <a:extLst>
              <a:ext uri="{FF2B5EF4-FFF2-40B4-BE49-F238E27FC236}">
                <a16:creationId xmlns:a16="http://schemas.microsoft.com/office/drawing/2014/main" id="{8FBA988B-5950-4A13-AC0B-F5AB25DCFBAB}"/>
              </a:ext>
            </a:extLst>
          </p:cNvPr>
          <p:cNvSpPr txBox="1"/>
          <p:nvPr/>
        </p:nvSpPr>
        <p:spPr>
          <a:xfrm>
            <a:off x="2328793" y="5138870"/>
            <a:ext cx="460040" cy="369332"/>
          </a:xfrm>
          <a:prstGeom prst="rect">
            <a:avLst/>
          </a:prstGeom>
          <a:noFill/>
        </p:spPr>
        <p:txBody>
          <a:bodyPr wrap="square" rtlCol="0">
            <a:spAutoFit/>
          </a:bodyPr>
          <a:lstStyle/>
          <a:p>
            <a:pPr defTabSz="685644"/>
            <a:r>
              <a:rPr lang="en-US" sz="900">
                <a:solidFill>
                  <a:srgbClr val="1A1A1A"/>
                </a:solidFill>
                <a:latin typeface="Segoe UI"/>
              </a:rPr>
              <a:t>Tulipa</a:t>
            </a:r>
          </a:p>
        </p:txBody>
      </p:sp>
      <p:pic>
        <p:nvPicPr>
          <p:cNvPr id="15" name="Graphic 14" descr="Flower">
            <a:extLst>
              <a:ext uri="{FF2B5EF4-FFF2-40B4-BE49-F238E27FC236}">
                <a16:creationId xmlns:a16="http://schemas.microsoft.com/office/drawing/2014/main" id="{EB392149-AA97-4C9A-9382-F719FBABC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4270" y="3699010"/>
            <a:ext cx="566441" cy="566441"/>
          </a:xfrm>
          <a:prstGeom prst="rect">
            <a:avLst/>
          </a:prstGeom>
        </p:spPr>
      </p:pic>
      <p:sp>
        <p:nvSpPr>
          <p:cNvPr id="17" name="TextBox 16">
            <a:extLst>
              <a:ext uri="{FF2B5EF4-FFF2-40B4-BE49-F238E27FC236}">
                <a16:creationId xmlns:a16="http://schemas.microsoft.com/office/drawing/2014/main" id="{63957976-0457-49B5-A254-7040F521C16E}"/>
              </a:ext>
            </a:extLst>
          </p:cNvPr>
          <p:cNvSpPr txBox="1"/>
          <p:nvPr/>
        </p:nvSpPr>
        <p:spPr>
          <a:xfrm>
            <a:off x="2916268" y="4213511"/>
            <a:ext cx="460040" cy="369332"/>
          </a:xfrm>
          <a:prstGeom prst="rect">
            <a:avLst/>
          </a:prstGeom>
          <a:noFill/>
        </p:spPr>
        <p:txBody>
          <a:bodyPr wrap="square" rtlCol="0">
            <a:spAutoFit/>
          </a:bodyPr>
          <a:lstStyle/>
          <a:p>
            <a:pPr defTabSz="685644"/>
            <a:r>
              <a:rPr lang="en-US" sz="900">
                <a:solidFill>
                  <a:srgbClr val="1A1A1A"/>
                </a:solidFill>
                <a:latin typeface="Segoe UI"/>
              </a:rPr>
              <a:t>Tulipa</a:t>
            </a:r>
          </a:p>
        </p:txBody>
      </p:sp>
      <p:grpSp>
        <p:nvGrpSpPr>
          <p:cNvPr id="24" name="Group 23">
            <a:extLst>
              <a:ext uri="{FF2B5EF4-FFF2-40B4-BE49-F238E27FC236}">
                <a16:creationId xmlns:a16="http://schemas.microsoft.com/office/drawing/2014/main" id="{DA62975C-F2FD-4E7F-AAE9-7D264910B147}"/>
              </a:ext>
            </a:extLst>
          </p:cNvPr>
          <p:cNvGrpSpPr/>
          <p:nvPr/>
        </p:nvGrpSpPr>
        <p:grpSpPr>
          <a:xfrm>
            <a:off x="2104289" y="3127114"/>
            <a:ext cx="609359" cy="785998"/>
            <a:chOff x="3137858" y="2049494"/>
            <a:chExt cx="983683" cy="1268829"/>
          </a:xfrm>
        </p:grpSpPr>
        <p:pic>
          <p:nvPicPr>
            <p:cNvPr id="21" name="Graphic 20" descr="Flower without stem">
              <a:extLst>
                <a:ext uri="{FF2B5EF4-FFF2-40B4-BE49-F238E27FC236}">
                  <a16:creationId xmlns:a16="http://schemas.microsoft.com/office/drawing/2014/main" id="{A168D5E3-314C-40C0-AFA2-FF4CC01AC8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7141" y="2049494"/>
              <a:ext cx="914400" cy="914400"/>
            </a:xfrm>
            <a:prstGeom prst="rect">
              <a:avLst/>
            </a:prstGeom>
          </p:spPr>
        </p:pic>
        <p:sp>
          <p:nvSpPr>
            <p:cNvPr id="23" name="Arc 22">
              <a:extLst>
                <a:ext uri="{FF2B5EF4-FFF2-40B4-BE49-F238E27FC236}">
                  <a16:creationId xmlns:a16="http://schemas.microsoft.com/office/drawing/2014/main" id="{820BD397-7B67-430E-9481-81D89A1563E1}"/>
                </a:ext>
              </a:extLst>
            </p:cNvPr>
            <p:cNvSpPr/>
            <p:nvPr/>
          </p:nvSpPr>
          <p:spPr>
            <a:xfrm rot="1841132">
              <a:off x="3137858" y="2505523"/>
              <a:ext cx="593311" cy="812800"/>
            </a:xfrm>
            <a:prstGeom prst="arc">
              <a:avLst>
                <a:gd name="adj1" fmla="val 17888477"/>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44"/>
              <a:endParaRPr lang="en-US" sz="900">
                <a:solidFill>
                  <a:srgbClr val="1A1A1A"/>
                </a:solidFill>
                <a:latin typeface="Segoe UI"/>
              </a:endParaRPr>
            </a:p>
          </p:txBody>
        </p:sp>
      </p:grpSp>
      <p:sp>
        <p:nvSpPr>
          <p:cNvPr id="30" name="TextBox 29">
            <a:extLst>
              <a:ext uri="{FF2B5EF4-FFF2-40B4-BE49-F238E27FC236}">
                <a16:creationId xmlns:a16="http://schemas.microsoft.com/office/drawing/2014/main" id="{5B3E5622-B132-455E-8BC2-148FE212D91F}"/>
              </a:ext>
            </a:extLst>
          </p:cNvPr>
          <p:cNvSpPr txBox="1"/>
          <p:nvPr/>
        </p:nvSpPr>
        <p:spPr>
          <a:xfrm>
            <a:off x="2104925" y="3755901"/>
            <a:ext cx="875276" cy="230832"/>
          </a:xfrm>
          <a:prstGeom prst="rect">
            <a:avLst/>
          </a:prstGeom>
          <a:noFill/>
        </p:spPr>
        <p:txBody>
          <a:bodyPr wrap="square" rtlCol="0">
            <a:spAutoFit/>
          </a:bodyPr>
          <a:lstStyle/>
          <a:p>
            <a:pPr defTabSz="685644"/>
            <a:r>
              <a:rPr lang="en-US" sz="900">
                <a:solidFill>
                  <a:srgbClr val="1A1A1A"/>
                </a:solidFill>
                <a:latin typeface="Segoe UI"/>
              </a:rPr>
              <a:t>Bellis </a:t>
            </a:r>
            <a:r>
              <a:rPr lang="en-US" sz="900" err="1">
                <a:solidFill>
                  <a:srgbClr val="1A1A1A"/>
                </a:solidFill>
                <a:latin typeface="Segoe UI"/>
              </a:rPr>
              <a:t>Perenis</a:t>
            </a:r>
            <a:endParaRPr lang="en-US" sz="900">
              <a:solidFill>
                <a:srgbClr val="1A1A1A"/>
              </a:solidFill>
              <a:latin typeface="Segoe UI"/>
            </a:endParaRPr>
          </a:p>
        </p:txBody>
      </p:sp>
      <p:grpSp>
        <p:nvGrpSpPr>
          <p:cNvPr id="27" name="Group 26">
            <a:extLst>
              <a:ext uri="{FF2B5EF4-FFF2-40B4-BE49-F238E27FC236}">
                <a16:creationId xmlns:a16="http://schemas.microsoft.com/office/drawing/2014/main" id="{41BE4DFC-50C0-4B5F-9DAF-930E49680027}"/>
              </a:ext>
            </a:extLst>
          </p:cNvPr>
          <p:cNvGrpSpPr/>
          <p:nvPr/>
        </p:nvGrpSpPr>
        <p:grpSpPr>
          <a:xfrm flipH="1">
            <a:off x="5368383" y="4793875"/>
            <a:ext cx="628634" cy="752574"/>
            <a:chOff x="6164291" y="1197334"/>
            <a:chExt cx="1014798" cy="1214872"/>
          </a:xfrm>
        </p:grpSpPr>
        <p:pic>
          <p:nvPicPr>
            <p:cNvPr id="28" name="Graphic 27" descr="Flower without stem">
              <a:extLst>
                <a:ext uri="{FF2B5EF4-FFF2-40B4-BE49-F238E27FC236}">
                  <a16:creationId xmlns:a16="http://schemas.microsoft.com/office/drawing/2014/main" id="{CF021C93-A526-49F7-910F-9A38A0C0F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9" name="Arc 28">
              <a:extLst>
                <a:ext uri="{FF2B5EF4-FFF2-40B4-BE49-F238E27FC236}">
                  <a16:creationId xmlns:a16="http://schemas.microsoft.com/office/drawing/2014/main" id="{DB598BCC-4A7A-481A-B9F0-2CF30A2FEA47}"/>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44"/>
              <a:endParaRPr lang="en-US" sz="900">
                <a:solidFill>
                  <a:srgbClr val="1A1A1A"/>
                </a:solidFill>
                <a:latin typeface="Segoe UI"/>
              </a:endParaRPr>
            </a:p>
          </p:txBody>
        </p:sp>
      </p:grpSp>
      <p:sp>
        <p:nvSpPr>
          <p:cNvPr id="31" name="TextBox 30">
            <a:extLst>
              <a:ext uri="{FF2B5EF4-FFF2-40B4-BE49-F238E27FC236}">
                <a16:creationId xmlns:a16="http://schemas.microsoft.com/office/drawing/2014/main" id="{F28B456B-9185-4C9F-85C3-60F6A5CB4210}"/>
              </a:ext>
            </a:extLst>
          </p:cNvPr>
          <p:cNvSpPr txBox="1"/>
          <p:nvPr/>
        </p:nvSpPr>
        <p:spPr>
          <a:xfrm>
            <a:off x="5290125" y="5388515"/>
            <a:ext cx="875276" cy="230832"/>
          </a:xfrm>
          <a:prstGeom prst="rect">
            <a:avLst/>
          </a:prstGeom>
          <a:noFill/>
        </p:spPr>
        <p:txBody>
          <a:bodyPr wrap="square" rtlCol="0">
            <a:spAutoFit/>
          </a:bodyPr>
          <a:lstStyle/>
          <a:p>
            <a:pPr defTabSz="685644"/>
            <a:r>
              <a:rPr lang="en-US" sz="900">
                <a:solidFill>
                  <a:srgbClr val="1A1A1A"/>
                </a:solidFill>
                <a:latin typeface="Segoe UI"/>
              </a:rPr>
              <a:t>Bellis </a:t>
            </a:r>
            <a:r>
              <a:rPr lang="en-US" sz="900" err="1">
                <a:solidFill>
                  <a:srgbClr val="1A1A1A"/>
                </a:solidFill>
                <a:latin typeface="Segoe UI"/>
              </a:rPr>
              <a:t>Perenis</a:t>
            </a:r>
            <a:endParaRPr lang="en-US" sz="900">
              <a:solidFill>
                <a:srgbClr val="1A1A1A"/>
              </a:solidFill>
              <a:latin typeface="Segoe UI"/>
            </a:endParaRPr>
          </a:p>
        </p:txBody>
      </p:sp>
      <p:grpSp>
        <p:nvGrpSpPr>
          <p:cNvPr id="26" name="Group 25">
            <a:extLst>
              <a:ext uri="{FF2B5EF4-FFF2-40B4-BE49-F238E27FC236}">
                <a16:creationId xmlns:a16="http://schemas.microsoft.com/office/drawing/2014/main" id="{3D0EAC7F-7625-46FD-87C8-68EE75079E68}"/>
              </a:ext>
            </a:extLst>
          </p:cNvPr>
          <p:cNvGrpSpPr/>
          <p:nvPr/>
        </p:nvGrpSpPr>
        <p:grpSpPr>
          <a:xfrm>
            <a:off x="2309392" y="2190315"/>
            <a:ext cx="628634" cy="752574"/>
            <a:chOff x="6164291" y="1197334"/>
            <a:chExt cx="1014798" cy="1214872"/>
          </a:xfrm>
        </p:grpSpPr>
        <p:pic>
          <p:nvPicPr>
            <p:cNvPr id="19" name="Graphic 18" descr="Flower without stem">
              <a:extLst>
                <a:ext uri="{FF2B5EF4-FFF2-40B4-BE49-F238E27FC236}">
                  <a16:creationId xmlns:a16="http://schemas.microsoft.com/office/drawing/2014/main" id="{FD86C632-7101-44D3-8CD6-C30CBC27D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2" name="Arc 21">
              <a:extLst>
                <a:ext uri="{FF2B5EF4-FFF2-40B4-BE49-F238E27FC236}">
                  <a16:creationId xmlns:a16="http://schemas.microsoft.com/office/drawing/2014/main" id="{1FFB5B35-506D-44E6-9635-957342522084}"/>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44"/>
              <a:endParaRPr lang="en-US" sz="900">
                <a:solidFill>
                  <a:srgbClr val="1A1A1A"/>
                </a:solidFill>
                <a:latin typeface="Segoe UI"/>
              </a:endParaRPr>
            </a:p>
          </p:txBody>
        </p:sp>
      </p:grpSp>
      <p:sp>
        <p:nvSpPr>
          <p:cNvPr id="32" name="TextBox 31">
            <a:extLst>
              <a:ext uri="{FF2B5EF4-FFF2-40B4-BE49-F238E27FC236}">
                <a16:creationId xmlns:a16="http://schemas.microsoft.com/office/drawing/2014/main" id="{F3CDB9B9-B726-444E-A3AC-B2AB8196641E}"/>
              </a:ext>
            </a:extLst>
          </p:cNvPr>
          <p:cNvSpPr txBox="1"/>
          <p:nvPr/>
        </p:nvSpPr>
        <p:spPr>
          <a:xfrm>
            <a:off x="2327084" y="2775022"/>
            <a:ext cx="875276" cy="230832"/>
          </a:xfrm>
          <a:prstGeom prst="rect">
            <a:avLst/>
          </a:prstGeom>
          <a:noFill/>
        </p:spPr>
        <p:txBody>
          <a:bodyPr wrap="square" rtlCol="0">
            <a:spAutoFit/>
          </a:bodyPr>
          <a:lstStyle/>
          <a:p>
            <a:pPr defTabSz="685644"/>
            <a:r>
              <a:rPr lang="en-US" sz="900">
                <a:solidFill>
                  <a:srgbClr val="1A1A1A"/>
                </a:solidFill>
                <a:latin typeface="Segoe UI"/>
              </a:rPr>
              <a:t>Bellis </a:t>
            </a:r>
            <a:r>
              <a:rPr lang="en-US" sz="900" err="1">
                <a:solidFill>
                  <a:srgbClr val="1A1A1A"/>
                </a:solidFill>
                <a:latin typeface="Segoe UI"/>
              </a:rPr>
              <a:t>Perenis</a:t>
            </a:r>
            <a:endParaRPr lang="en-US" sz="900">
              <a:solidFill>
                <a:srgbClr val="1A1A1A"/>
              </a:solidFill>
              <a:latin typeface="Segoe UI"/>
            </a:endParaRPr>
          </a:p>
        </p:txBody>
      </p:sp>
      <p:pic>
        <p:nvPicPr>
          <p:cNvPr id="42" name="Graphic 41" descr="Single gear">
            <a:extLst>
              <a:ext uri="{FF2B5EF4-FFF2-40B4-BE49-F238E27FC236}">
                <a16:creationId xmlns:a16="http://schemas.microsoft.com/office/drawing/2014/main" id="{3FF3ECBA-29EE-40DD-AA66-C1AD41A981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6858" y="2917918"/>
            <a:ext cx="1135994" cy="1135994"/>
          </a:xfrm>
          <a:prstGeom prst="rect">
            <a:avLst/>
          </a:prstGeom>
        </p:spPr>
      </p:pic>
      <p:pic>
        <p:nvPicPr>
          <p:cNvPr id="43" name="Graphic 42" descr="Single gear">
            <a:extLst>
              <a:ext uri="{FF2B5EF4-FFF2-40B4-BE49-F238E27FC236}">
                <a16:creationId xmlns:a16="http://schemas.microsoft.com/office/drawing/2014/main" id="{4094594D-0A3F-4217-AA74-913D49FBEC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5967" y="3708661"/>
            <a:ext cx="1135994" cy="1135994"/>
          </a:xfrm>
          <a:prstGeom prst="rect">
            <a:avLst/>
          </a:prstGeom>
        </p:spPr>
      </p:pic>
      <p:pic>
        <p:nvPicPr>
          <p:cNvPr id="64" name="Graphic 63" descr="Flower">
            <a:extLst>
              <a:ext uri="{FF2B5EF4-FFF2-40B4-BE49-F238E27FC236}">
                <a16:creationId xmlns:a16="http://schemas.microsoft.com/office/drawing/2014/main" id="{9468A736-BCBA-4BC2-9AF6-4812301E2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8627" y="3875860"/>
            <a:ext cx="566441" cy="566441"/>
          </a:xfrm>
          <a:prstGeom prst="rect">
            <a:avLst/>
          </a:prstGeom>
        </p:spPr>
      </p:pic>
      <p:sp>
        <p:nvSpPr>
          <p:cNvPr id="65" name="TextBox 64">
            <a:extLst>
              <a:ext uri="{FF2B5EF4-FFF2-40B4-BE49-F238E27FC236}">
                <a16:creationId xmlns:a16="http://schemas.microsoft.com/office/drawing/2014/main" id="{0F99FA5C-B0E7-4149-8D2E-77DF30B7B95C}"/>
              </a:ext>
            </a:extLst>
          </p:cNvPr>
          <p:cNvSpPr txBox="1"/>
          <p:nvPr/>
        </p:nvSpPr>
        <p:spPr>
          <a:xfrm>
            <a:off x="6211729" y="4392322"/>
            <a:ext cx="460040" cy="369332"/>
          </a:xfrm>
          <a:prstGeom prst="rect">
            <a:avLst/>
          </a:prstGeom>
          <a:noFill/>
        </p:spPr>
        <p:txBody>
          <a:bodyPr wrap="square" rtlCol="0">
            <a:spAutoFit/>
          </a:bodyPr>
          <a:lstStyle/>
          <a:p>
            <a:pPr defTabSz="685644"/>
            <a:r>
              <a:rPr lang="en-US" sz="900">
                <a:solidFill>
                  <a:srgbClr val="1A1A1A"/>
                </a:solidFill>
                <a:latin typeface="Segoe UI"/>
              </a:rPr>
              <a:t>Tulipa</a:t>
            </a:r>
          </a:p>
        </p:txBody>
      </p:sp>
      <p:pic>
        <p:nvPicPr>
          <p:cNvPr id="67" name="Graphic 66" descr="Head with gears">
            <a:extLst>
              <a:ext uri="{FF2B5EF4-FFF2-40B4-BE49-F238E27FC236}">
                <a16:creationId xmlns:a16="http://schemas.microsoft.com/office/drawing/2014/main" id="{6E10C70D-73AE-4A72-B658-C7235B11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19687" y="3167769"/>
            <a:ext cx="1581572" cy="1581572"/>
          </a:xfrm>
          <a:prstGeom prst="rect">
            <a:avLst/>
          </a:prstGeom>
        </p:spPr>
      </p:pic>
      <p:sp>
        <p:nvSpPr>
          <p:cNvPr id="68" name="Speech Bubble: Rectangle with Corners Rounded 67">
            <a:extLst>
              <a:ext uri="{FF2B5EF4-FFF2-40B4-BE49-F238E27FC236}">
                <a16:creationId xmlns:a16="http://schemas.microsoft.com/office/drawing/2014/main" id="{7AF3053E-B237-4F66-A42E-6346CB3CBF10}"/>
              </a:ext>
            </a:extLst>
          </p:cNvPr>
          <p:cNvSpPr/>
          <p:nvPr/>
        </p:nvSpPr>
        <p:spPr>
          <a:xfrm>
            <a:off x="5307917" y="4442300"/>
            <a:ext cx="1054272" cy="383553"/>
          </a:xfrm>
          <a:prstGeom prst="wedgeRoundRectCallout">
            <a:avLst>
              <a:gd name="adj1" fmla="val -65162"/>
              <a:gd name="adj2" fmla="val -94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644"/>
            <a:r>
              <a:rPr lang="en-US" sz="900">
                <a:solidFill>
                  <a:srgbClr val="1A1A1A"/>
                </a:solidFill>
                <a:latin typeface="Segoe UI"/>
              </a:rPr>
              <a:t>Bellis </a:t>
            </a:r>
            <a:r>
              <a:rPr lang="en-US" sz="900" err="1">
                <a:solidFill>
                  <a:srgbClr val="1A1A1A"/>
                </a:solidFill>
                <a:latin typeface="Segoe UI"/>
              </a:rPr>
              <a:t>Perenis</a:t>
            </a:r>
            <a:endParaRPr lang="en-US" sz="900">
              <a:solidFill>
                <a:srgbClr val="1A1A1A"/>
              </a:solidFill>
              <a:latin typeface="Segoe UI"/>
            </a:endParaRPr>
          </a:p>
        </p:txBody>
      </p:sp>
    </p:spTree>
    <p:extLst>
      <p:ext uri="{BB962C8B-B14F-4D97-AF65-F5344CB8AC3E}">
        <p14:creationId xmlns:p14="http://schemas.microsoft.com/office/powerpoint/2010/main" val="20668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
                            </p:stCondLst>
                            <p:childTnLst>
                              <p:par>
                                <p:cTn id="70" presetID="8" presetClass="emph" presetSubtype="0" fill="hold" nodeType="afterEffect">
                                  <p:stCondLst>
                                    <p:cond delay="0"/>
                                  </p:stCondLst>
                                  <p:childTnLst>
                                    <p:animRot by="21600000">
                                      <p:cBhvr>
                                        <p:cTn id="71" dur="2000" fill="hold"/>
                                        <p:tgtEl>
                                          <p:spTgt spid="42"/>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43"/>
                                        </p:tgtEl>
                                        <p:attrNameLst>
                                          <p:attrName>r</p:attrName>
                                        </p:attrNameLst>
                                      </p:cBhvr>
                                    </p:animRot>
                                  </p:childTnLst>
                                </p:cTn>
                              </p:par>
                              <p:par>
                                <p:cTn id="74" presetID="42" presetClass="path" presetSubtype="0" accel="50000" decel="50000" fill="hold" nodeType="withEffect">
                                  <p:stCondLst>
                                    <p:cond delay="0"/>
                                  </p:stCondLst>
                                  <p:childTnLst>
                                    <p:animMotion origin="layout" path="M -2.5E-6 1.11111E-6 L 0.13308 -0.04699 " pathEditMode="relative" rAng="0" ptsTypes="AA">
                                      <p:cBhvr>
                                        <p:cTn id="75" dur="2000" fill="hold"/>
                                        <p:tgtEl>
                                          <p:spTgt spid="15"/>
                                        </p:tgtEl>
                                        <p:attrNameLst>
                                          <p:attrName>ppt_x</p:attrName>
                                          <p:attrName>ppt_y</p:attrName>
                                        </p:attrNameLst>
                                      </p:cBhvr>
                                      <p:rCtr x="6654" y="-2361"/>
                                    </p:animMotion>
                                  </p:childTnLst>
                                </p:cTn>
                              </p:par>
                              <p:par>
                                <p:cTn id="76" presetID="42" presetClass="path" presetSubtype="0" accel="50000" decel="50000" fill="hold" nodeType="withEffect">
                                  <p:stCondLst>
                                    <p:cond delay="0"/>
                                  </p:stCondLst>
                                  <p:childTnLst>
                                    <p:animMotion origin="layout" path="M -1.45833E-6 -2.59259E-6 L 0.21771 0.03866 " pathEditMode="relative" rAng="0" ptsTypes="AA">
                                      <p:cBhvr>
                                        <p:cTn id="77" dur="2000" fill="hold"/>
                                        <p:tgtEl>
                                          <p:spTgt spid="24"/>
                                        </p:tgtEl>
                                        <p:attrNameLst>
                                          <p:attrName>ppt_x</p:attrName>
                                          <p:attrName>ppt_y</p:attrName>
                                        </p:attrNameLst>
                                      </p:cBhvr>
                                      <p:rCtr x="10885" y="1921"/>
                                    </p:animMotion>
                                  </p:childTnLst>
                                </p:cTn>
                              </p:par>
                              <p:par>
                                <p:cTn id="78" presetID="42" presetClass="path" presetSubtype="0" accel="50000" decel="50000" fill="hold" nodeType="withEffect">
                                  <p:stCondLst>
                                    <p:cond delay="0"/>
                                  </p:stCondLst>
                                  <p:childTnLst>
                                    <p:animMotion origin="layout" path="M 8.33333E-7 2.59259E-6 L 0.1849 0.19074 " pathEditMode="relative" rAng="0" ptsTypes="AA">
                                      <p:cBhvr>
                                        <p:cTn id="79" dur="2000" fill="hold"/>
                                        <p:tgtEl>
                                          <p:spTgt spid="26"/>
                                        </p:tgtEl>
                                        <p:attrNameLst>
                                          <p:attrName>ppt_x</p:attrName>
                                          <p:attrName>ppt_y</p:attrName>
                                        </p:attrNameLst>
                                      </p:cBhvr>
                                      <p:rCtr x="9245" y="9537"/>
                                    </p:animMotion>
                                  </p:childTnLst>
                                </p:cTn>
                              </p:par>
                              <p:par>
                                <p:cTn id="80" presetID="42" presetClass="path" presetSubtype="0" accel="50000" decel="50000" fill="hold" nodeType="withEffect">
                                  <p:stCondLst>
                                    <p:cond delay="0"/>
                                  </p:stCondLst>
                                  <p:childTnLst>
                                    <p:animMotion origin="layout" path="M -3.54167E-6 -2.96296E-6 L -0.03398 0.22084 " pathEditMode="relative" rAng="0" ptsTypes="AA">
                                      <p:cBhvr>
                                        <p:cTn id="81" dur="2000" fill="hold"/>
                                        <p:tgtEl>
                                          <p:spTgt spid="7"/>
                                        </p:tgtEl>
                                        <p:attrNameLst>
                                          <p:attrName>ppt_x</p:attrName>
                                          <p:attrName>ppt_y</p:attrName>
                                        </p:attrNameLst>
                                      </p:cBhvr>
                                      <p:rCtr x="-1706" y="11042"/>
                                    </p:animMotion>
                                  </p:childTnLst>
                                </p:cTn>
                              </p:par>
                              <p:par>
                                <p:cTn id="82" presetID="42" presetClass="path" presetSubtype="0" accel="50000" decel="50000" fill="hold" nodeType="withEffect">
                                  <p:stCondLst>
                                    <p:cond delay="0"/>
                                  </p:stCondLst>
                                  <p:childTnLst>
                                    <p:animMotion origin="layout" path="M 3.95833E-6 2.96296E-6 L 0.18997 -0.23519 " pathEditMode="relative" rAng="0" ptsTypes="AA">
                                      <p:cBhvr>
                                        <p:cTn id="83" dur="2000" fill="hold"/>
                                        <p:tgtEl>
                                          <p:spTgt spid="13"/>
                                        </p:tgtEl>
                                        <p:attrNameLst>
                                          <p:attrName>ppt_x</p:attrName>
                                          <p:attrName>ppt_y</p:attrName>
                                        </p:attrNameLst>
                                      </p:cBhvr>
                                      <p:rCtr x="9492" y="-11759"/>
                                    </p:animMotion>
                                  </p:childTnLst>
                                </p:cTn>
                              </p:par>
                              <p:par>
                                <p:cTn id="84" presetID="42" presetClass="path" presetSubtype="0" accel="50000" decel="50000" fill="hold" nodeType="withEffect">
                                  <p:stCondLst>
                                    <p:cond delay="0"/>
                                  </p:stCondLst>
                                  <p:childTnLst>
                                    <p:animMotion origin="layout" path="M 6.25E-7 3.7037E-7 L -0.16797 0.1831 " pathEditMode="relative" rAng="0" ptsTypes="AA">
                                      <p:cBhvr>
                                        <p:cTn id="85" dur="2000" fill="hold"/>
                                        <p:tgtEl>
                                          <p:spTgt spid="5"/>
                                        </p:tgtEl>
                                        <p:attrNameLst>
                                          <p:attrName>ppt_x</p:attrName>
                                          <p:attrName>ppt_y</p:attrName>
                                        </p:attrNameLst>
                                      </p:cBhvr>
                                      <p:rCtr x="-8398" y="9144"/>
                                    </p:animMotion>
                                  </p:childTnLst>
                                </p:cTn>
                              </p:par>
                              <p:par>
                                <p:cTn id="86" presetID="42" presetClass="path" presetSubtype="0" accel="50000" decel="50000" fill="hold" nodeType="withEffect">
                                  <p:stCondLst>
                                    <p:cond delay="0"/>
                                  </p:stCondLst>
                                  <p:childTnLst>
                                    <p:animMotion origin="layout" path="M -4.375E-6 4.07407E-6 L -0.12369 -0.27616 " pathEditMode="relative" rAng="0" ptsTypes="AA">
                                      <p:cBhvr>
                                        <p:cTn id="87" dur="2000" fill="hold"/>
                                        <p:tgtEl>
                                          <p:spTgt spid="27"/>
                                        </p:tgtEl>
                                        <p:attrNameLst>
                                          <p:attrName>ppt_x</p:attrName>
                                          <p:attrName>ppt_y</p:attrName>
                                        </p:attrNameLst>
                                      </p:cBhvr>
                                      <p:rCtr x="-6185" y="-13819"/>
                                    </p:animMotion>
                                  </p:childTnLst>
                                </p:cTn>
                              </p:par>
                              <p:par>
                                <p:cTn id="88" presetID="42" presetClass="path" presetSubtype="0" accel="50000" decel="50000" fill="hold" nodeType="withEffect">
                                  <p:stCondLst>
                                    <p:cond delay="0"/>
                                  </p:stCondLst>
                                  <p:childTnLst>
                                    <p:animMotion origin="layout" path="M -3.95833E-6 2.96296E-6 L 0.05899 -0.33403 " pathEditMode="relative" rAng="0" ptsTypes="AA">
                                      <p:cBhvr>
                                        <p:cTn id="89" dur="2000" fill="hold"/>
                                        <p:tgtEl>
                                          <p:spTgt spid="8"/>
                                        </p:tgtEl>
                                        <p:attrNameLst>
                                          <p:attrName>ppt_x</p:attrName>
                                          <p:attrName>ppt_y</p:attrName>
                                        </p:attrNameLst>
                                      </p:cBhvr>
                                      <p:rCtr x="2943" y="-16713"/>
                                    </p:animMotion>
                                  </p:childTnLst>
                                </p:cTn>
                              </p:par>
                              <p:par>
                                <p:cTn id="90" presetID="42" presetClass="path" presetSubtype="0" accel="50000" decel="50000" fill="hold" nodeType="withEffect">
                                  <p:stCondLst>
                                    <p:cond delay="0"/>
                                  </p:stCondLst>
                                  <p:childTnLst>
                                    <p:animMotion origin="layout" path="M 4.58333E-6 1.85185E-6 L -0.20638 -0.09213 " pathEditMode="relative" rAng="0" ptsTypes="AA">
                                      <p:cBhvr>
                                        <p:cTn id="91" dur="2000" fill="hold"/>
                                        <p:tgtEl>
                                          <p:spTgt spid="64"/>
                                        </p:tgtEl>
                                        <p:attrNameLst>
                                          <p:attrName>ppt_x</p:attrName>
                                          <p:attrName>ppt_y</p:attrName>
                                        </p:attrNameLst>
                                      </p:cBhvr>
                                      <p:rCtr x="-10326" y="-4606"/>
                                    </p:animMotion>
                                  </p:childTnLst>
                                </p:cTn>
                              </p:par>
                              <p:par>
                                <p:cTn id="92" presetID="42" presetClass="path" presetSubtype="0" accel="50000" decel="50000" fill="hold" grpId="1" nodeType="withEffect">
                                  <p:stCondLst>
                                    <p:cond delay="0"/>
                                  </p:stCondLst>
                                  <p:childTnLst>
                                    <p:animMotion origin="layout" path="M -4.16667E-7 3.33333E-6 L 0.12813 -0.03542 " pathEditMode="relative" rAng="0" ptsTypes="AA">
                                      <p:cBhvr>
                                        <p:cTn id="93" dur="2000" fill="hold"/>
                                        <p:tgtEl>
                                          <p:spTgt spid="17"/>
                                        </p:tgtEl>
                                        <p:attrNameLst>
                                          <p:attrName>ppt_x</p:attrName>
                                          <p:attrName>ppt_y</p:attrName>
                                        </p:attrNameLst>
                                      </p:cBhvr>
                                      <p:rCtr x="6406" y="-1782"/>
                                    </p:animMotion>
                                  </p:childTnLst>
                                </p:cTn>
                              </p:par>
                              <p:par>
                                <p:cTn id="94" presetID="42" presetClass="path" presetSubtype="0" accel="50000" decel="50000" fill="hold" grpId="1" nodeType="withEffect">
                                  <p:stCondLst>
                                    <p:cond delay="0"/>
                                  </p:stCondLst>
                                  <p:childTnLst>
                                    <p:animMotion origin="layout" path="M -4.79167E-6 2.22222E-6 L 0.21928 0.03125 " pathEditMode="relative" rAng="0" ptsTypes="AA">
                                      <p:cBhvr>
                                        <p:cTn id="95" dur="2000" fill="hold"/>
                                        <p:tgtEl>
                                          <p:spTgt spid="30"/>
                                        </p:tgtEl>
                                        <p:attrNameLst>
                                          <p:attrName>ppt_x</p:attrName>
                                          <p:attrName>ppt_y</p:attrName>
                                        </p:attrNameLst>
                                      </p:cBhvr>
                                      <p:rCtr x="10964" y="1551"/>
                                    </p:animMotion>
                                  </p:childTnLst>
                                </p:cTn>
                              </p:par>
                              <p:par>
                                <p:cTn id="96" presetID="42" presetClass="path" presetSubtype="0" accel="50000" decel="50000" fill="hold" grpId="1" nodeType="withEffect">
                                  <p:stCondLst>
                                    <p:cond delay="0"/>
                                  </p:stCondLst>
                                  <p:childTnLst>
                                    <p:animMotion origin="layout" path="M -3.75E-6 2.96296E-6 L 0.19375 0.20185 " pathEditMode="relative" rAng="0" ptsTypes="AA">
                                      <p:cBhvr>
                                        <p:cTn id="97" dur="2000" fill="hold"/>
                                        <p:tgtEl>
                                          <p:spTgt spid="32"/>
                                        </p:tgtEl>
                                        <p:attrNameLst>
                                          <p:attrName>ppt_x</p:attrName>
                                          <p:attrName>ppt_y</p:attrName>
                                        </p:attrNameLst>
                                      </p:cBhvr>
                                      <p:rCtr x="9687" y="10093"/>
                                    </p:animMotion>
                                  </p:childTnLst>
                                </p:cTn>
                              </p:par>
                              <p:par>
                                <p:cTn id="98" presetID="42" presetClass="path" presetSubtype="0" accel="50000" decel="50000" fill="hold" grpId="1" nodeType="withEffect">
                                  <p:stCondLst>
                                    <p:cond delay="0"/>
                                  </p:stCondLst>
                                  <p:childTnLst>
                                    <p:animMotion origin="layout" path="M -3.95833E-6 4.81481E-6 L -0.03932 0.24768 " pathEditMode="relative" rAng="0" ptsTypes="AA">
                                      <p:cBhvr>
                                        <p:cTn id="99" dur="2000" fill="hold"/>
                                        <p:tgtEl>
                                          <p:spTgt spid="10"/>
                                        </p:tgtEl>
                                        <p:attrNameLst>
                                          <p:attrName>ppt_x</p:attrName>
                                          <p:attrName>ppt_y</p:attrName>
                                        </p:attrNameLst>
                                      </p:cBhvr>
                                      <p:rCtr x="-1966" y="12384"/>
                                    </p:animMotion>
                                  </p:childTnLst>
                                </p:cTn>
                              </p:par>
                              <p:par>
                                <p:cTn id="100" presetID="42" presetClass="path" presetSubtype="0" accel="50000" decel="50000" fill="hold" grpId="1" nodeType="withEffect">
                                  <p:stCondLst>
                                    <p:cond delay="0"/>
                                  </p:stCondLst>
                                  <p:childTnLst>
                                    <p:animMotion origin="layout" path="M 5E-6 -4.07407E-6 L -0.16928 0.2132 " pathEditMode="relative" rAng="0" ptsTypes="AA">
                                      <p:cBhvr>
                                        <p:cTn id="101" dur="2000" fill="hold"/>
                                        <p:tgtEl>
                                          <p:spTgt spid="9"/>
                                        </p:tgtEl>
                                        <p:attrNameLst>
                                          <p:attrName>ppt_x</p:attrName>
                                          <p:attrName>ppt_y</p:attrName>
                                        </p:attrNameLst>
                                      </p:cBhvr>
                                      <p:rCtr x="-8464" y="10648"/>
                                    </p:animMotion>
                                  </p:childTnLst>
                                </p:cTn>
                              </p:par>
                              <p:par>
                                <p:cTn id="102" presetID="42" presetClass="path" presetSubtype="0" accel="50000" decel="50000" fill="hold" grpId="1" nodeType="withEffect">
                                  <p:stCondLst>
                                    <p:cond delay="0"/>
                                  </p:stCondLst>
                                  <p:childTnLst>
                                    <p:animMotion origin="layout" path="M 2.29167E-6 2.22222E-6 L 0.20052 -0.24398 " pathEditMode="relative" rAng="0" ptsTypes="AA">
                                      <p:cBhvr>
                                        <p:cTn id="103" dur="2000" fill="hold"/>
                                        <p:tgtEl>
                                          <p:spTgt spid="16"/>
                                        </p:tgtEl>
                                        <p:attrNameLst>
                                          <p:attrName>ppt_x</p:attrName>
                                          <p:attrName>ppt_y</p:attrName>
                                        </p:attrNameLst>
                                      </p:cBhvr>
                                      <p:rCtr x="10026" y="-12199"/>
                                    </p:animMotion>
                                  </p:childTnLst>
                                </p:cTn>
                              </p:par>
                              <p:par>
                                <p:cTn id="104" presetID="42" presetClass="path" presetSubtype="0" accel="50000" decel="50000" fill="hold" grpId="1" nodeType="withEffect">
                                  <p:stCondLst>
                                    <p:cond delay="0"/>
                                  </p:stCondLst>
                                  <p:childTnLst>
                                    <p:animMotion origin="layout" path="M -2.08333E-6 1.11111E-6 L -0.13034 -0.29005 " pathEditMode="relative" rAng="0" ptsTypes="AA">
                                      <p:cBhvr>
                                        <p:cTn id="105" dur="2000" fill="hold"/>
                                        <p:tgtEl>
                                          <p:spTgt spid="31"/>
                                        </p:tgtEl>
                                        <p:attrNameLst>
                                          <p:attrName>ppt_x</p:attrName>
                                          <p:attrName>ppt_y</p:attrName>
                                        </p:attrNameLst>
                                      </p:cBhvr>
                                      <p:rCtr x="-6523" y="-14514"/>
                                    </p:animMotion>
                                  </p:childTnLst>
                                </p:cTn>
                              </p:par>
                              <p:par>
                                <p:cTn id="106" presetID="42" presetClass="path" presetSubtype="0" accel="50000" decel="50000" fill="hold" grpId="1" nodeType="withEffect">
                                  <p:stCondLst>
                                    <p:cond delay="0"/>
                                  </p:stCondLst>
                                  <p:childTnLst>
                                    <p:animMotion origin="layout" path="M -2.08333E-7 2.22222E-6 L 0.05859 -0.29722 " pathEditMode="relative" rAng="0" ptsTypes="AA">
                                      <p:cBhvr>
                                        <p:cTn id="107" dur="2000" fill="hold"/>
                                        <p:tgtEl>
                                          <p:spTgt spid="11"/>
                                        </p:tgtEl>
                                        <p:attrNameLst>
                                          <p:attrName>ppt_x</p:attrName>
                                          <p:attrName>ppt_y</p:attrName>
                                        </p:attrNameLst>
                                      </p:cBhvr>
                                      <p:rCtr x="2930" y="-14861"/>
                                    </p:animMotion>
                                  </p:childTnLst>
                                </p:cTn>
                              </p:par>
                              <p:par>
                                <p:cTn id="108" presetID="42" presetClass="path" presetSubtype="0" accel="50000" decel="50000" fill="hold" grpId="1" nodeType="withEffect">
                                  <p:stCondLst>
                                    <p:cond delay="0"/>
                                  </p:stCondLst>
                                  <p:childTnLst>
                                    <p:animMotion origin="layout" path="M 2.91667E-6 1.11111E-6 L -0.2194 -0.07917 " pathEditMode="relative" rAng="0" ptsTypes="AA">
                                      <p:cBhvr>
                                        <p:cTn id="109" dur="2000" fill="hold"/>
                                        <p:tgtEl>
                                          <p:spTgt spid="65"/>
                                        </p:tgtEl>
                                        <p:attrNameLst>
                                          <p:attrName>ppt_x</p:attrName>
                                          <p:attrName>ppt_y</p:attrName>
                                        </p:attrNameLst>
                                      </p:cBhvr>
                                      <p:rCtr x="-10977" y="-3958"/>
                                    </p:animMotion>
                                  </p:childTnLst>
                                </p:cTn>
                              </p:par>
                              <p:par>
                                <p:cTn id="110" presetID="10" presetClass="exit" presetSubtype="0" fill="hold" nodeType="withEffect">
                                  <p:stCondLst>
                                    <p:cond delay="0"/>
                                  </p:stCondLst>
                                  <p:childTnLst>
                                    <p:animEffect transition="out" filter="fade">
                                      <p:cBhvr>
                                        <p:cTn id="111" dur="2250"/>
                                        <p:tgtEl>
                                          <p:spTgt spid="15"/>
                                        </p:tgtEl>
                                      </p:cBhvr>
                                    </p:animEffect>
                                    <p:set>
                                      <p:cBhvr>
                                        <p:cTn id="112" dur="1" fill="hold">
                                          <p:stCondLst>
                                            <p:cond delay="2249"/>
                                          </p:stCondLst>
                                        </p:cTn>
                                        <p:tgtEl>
                                          <p:spTgt spid="1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250"/>
                                        <p:tgtEl>
                                          <p:spTgt spid="24"/>
                                        </p:tgtEl>
                                      </p:cBhvr>
                                    </p:animEffect>
                                    <p:set>
                                      <p:cBhvr>
                                        <p:cTn id="115" dur="1" fill="hold">
                                          <p:stCondLst>
                                            <p:cond delay="2249"/>
                                          </p:stCondLst>
                                        </p:cTn>
                                        <p:tgtEl>
                                          <p:spTgt spid="2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250"/>
                                        <p:tgtEl>
                                          <p:spTgt spid="26"/>
                                        </p:tgtEl>
                                      </p:cBhvr>
                                    </p:animEffect>
                                    <p:set>
                                      <p:cBhvr>
                                        <p:cTn id="118" dur="1" fill="hold">
                                          <p:stCondLst>
                                            <p:cond delay="2249"/>
                                          </p:stCondLst>
                                        </p:cTn>
                                        <p:tgtEl>
                                          <p:spTgt spid="2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250"/>
                                        <p:tgtEl>
                                          <p:spTgt spid="7"/>
                                        </p:tgtEl>
                                      </p:cBhvr>
                                    </p:animEffect>
                                    <p:set>
                                      <p:cBhvr>
                                        <p:cTn id="121" dur="1" fill="hold">
                                          <p:stCondLst>
                                            <p:cond delay="2249"/>
                                          </p:stCondLst>
                                        </p:cTn>
                                        <p:tgtEl>
                                          <p:spTgt spid="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250"/>
                                        <p:tgtEl>
                                          <p:spTgt spid="13"/>
                                        </p:tgtEl>
                                      </p:cBhvr>
                                    </p:animEffect>
                                    <p:set>
                                      <p:cBhvr>
                                        <p:cTn id="124" dur="1" fill="hold">
                                          <p:stCondLst>
                                            <p:cond delay="2249"/>
                                          </p:stCondLst>
                                        </p:cTn>
                                        <p:tgtEl>
                                          <p:spTgt spid="1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250"/>
                                        <p:tgtEl>
                                          <p:spTgt spid="5"/>
                                        </p:tgtEl>
                                      </p:cBhvr>
                                    </p:animEffect>
                                    <p:set>
                                      <p:cBhvr>
                                        <p:cTn id="127" dur="1" fill="hold">
                                          <p:stCondLst>
                                            <p:cond delay="2249"/>
                                          </p:stCondLst>
                                        </p:cTn>
                                        <p:tgtEl>
                                          <p:spTgt spid="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250"/>
                                        <p:tgtEl>
                                          <p:spTgt spid="27"/>
                                        </p:tgtEl>
                                      </p:cBhvr>
                                    </p:animEffect>
                                    <p:set>
                                      <p:cBhvr>
                                        <p:cTn id="130" dur="1" fill="hold">
                                          <p:stCondLst>
                                            <p:cond delay="2249"/>
                                          </p:stCondLst>
                                        </p:cTn>
                                        <p:tgtEl>
                                          <p:spTgt spid="2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250"/>
                                        <p:tgtEl>
                                          <p:spTgt spid="8"/>
                                        </p:tgtEl>
                                      </p:cBhvr>
                                    </p:animEffect>
                                    <p:set>
                                      <p:cBhvr>
                                        <p:cTn id="133" dur="1" fill="hold">
                                          <p:stCondLst>
                                            <p:cond delay="2249"/>
                                          </p:stCondLst>
                                        </p:cTn>
                                        <p:tgtEl>
                                          <p:spTgt spid="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250"/>
                                        <p:tgtEl>
                                          <p:spTgt spid="64"/>
                                        </p:tgtEl>
                                      </p:cBhvr>
                                    </p:animEffect>
                                    <p:set>
                                      <p:cBhvr>
                                        <p:cTn id="136" dur="1" fill="hold">
                                          <p:stCondLst>
                                            <p:cond delay="2249"/>
                                          </p:stCondLst>
                                        </p:cTn>
                                        <p:tgtEl>
                                          <p:spTgt spid="6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2250"/>
                                        <p:tgtEl>
                                          <p:spTgt spid="17"/>
                                        </p:tgtEl>
                                      </p:cBhvr>
                                    </p:animEffect>
                                    <p:set>
                                      <p:cBhvr>
                                        <p:cTn id="139" dur="1" fill="hold">
                                          <p:stCondLst>
                                            <p:cond delay="2249"/>
                                          </p:stCondLst>
                                        </p:cTn>
                                        <p:tgtEl>
                                          <p:spTgt spid="17"/>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2250"/>
                                        <p:tgtEl>
                                          <p:spTgt spid="30"/>
                                        </p:tgtEl>
                                      </p:cBhvr>
                                    </p:animEffect>
                                    <p:set>
                                      <p:cBhvr>
                                        <p:cTn id="142" dur="1" fill="hold">
                                          <p:stCondLst>
                                            <p:cond delay="2249"/>
                                          </p:stCondLst>
                                        </p:cTn>
                                        <p:tgtEl>
                                          <p:spTgt spid="30"/>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2250"/>
                                        <p:tgtEl>
                                          <p:spTgt spid="32"/>
                                        </p:tgtEl>
                                      </p:cBhvr>
                                    </p:animEffect>
                                    <p:set>
                                      <p:cBhvr>
                                        <p:cTn id="145" dur="1" fill="hold">
                                          <p:stCondLst>
                                            <p:cond delay="2249"/>
                                          </p:stCondLst>
                                        </p:cTn>
                                        <p:tgtEl>
                                          <p:spTgt spid="32"/>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250"/>
                                        <p:tgtEl>
                                          <p:spTgt spid="10"/>
                                        </p:tgtEl>
                                      </p:cBhvr>
                                    </p:animEffect>
                                    <p:set>
                                      <p:cBhvr>
                                        <p:cTn id="148" dur="1" fill="hold">
                                          <p:stCondLst>
                                            <p:cond delay="2249"/>
                                          </p:stCondLst>
                                        </p:cTn>
                                        <p:tgtEl>
                                          <p:spTgt spid="10"/>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250"/>
                                        <p:tgtEl>
                                          <p:spTgt spid="9"/>
                                        </p:tgtEl>
                                      </p:cBhvr>
                                    </p:animEffect>
                                    <p:set>
                                      <p:cBhvr>
                                        <p:cTn id="151" dur="1" fill="hold">
                                          <p:stCondLst>
                                            <p:cond delay="2249"/>
                                          </p:stCondLst>
                                        </p:cTn>
                                        <p:tgtEl>
                                          <p:spTgt spid="9"/>
                                        </p:tgtEl>
                                        <p:attrNameLst>
                                          <p:attrName>style.visibility</p:attrName>
                                        </p:attrNameLst>
                                      </p:cBhvr>
                                      <p:to>
                                        <p:strVal val="hidden"/>
                                      </p:to>
                                    </p:set>
                                  </p:childTnLst>
                                </p:cTn>
                              </p:par>
                              <p:par>
                                <p:cTn id="152" presetID="10" presetClass="exit" presetSubtype="0" fill="hold" grpId="2" nodeType="withEffect">
                                  <p:stCondLst>
                                    <p:cond delay="0"/>
                                  </p:stCondLst>
                                  <p:childTnLst>
                                    <p:animEffect transition="out" filter="fade">
                                      <p:cBhvr>
                                        <p:cTn id="153" dur="2250"/>
                                        <p:tgtEl>
                                          <p:spTgt spid="16"/>
                                        </p:tgtEl>
                                      </p:cBhvr>
                                    </p:animEffect>
                                    <p:set>
                                      <p:cBhvr>
                                        <p:cTn id="154" dur="1" fill="hold">
                                          <p:stCondLst>
                                            <p:cond delay="2249"/>
                                          </p:stCondLst>
                                        </p:cTn>
                                        <p:tgtEl>
                                          <p:spTgt spid="16"/>
                                        </p:tgtEl>
                                        <p:attrNameLst>
                                          <p:attrName>style.visibility</p:attrName>
                                        </p:attrNameLst>
                                      </p:cBhvr>
                                      <p:to>
                                        <p:strVal val="hidden"/>
                                      </p:to>
                                    </p:set>
                                  </p:childTnLst>
                                </p:cTn>
                              </p:par>
                              <p:par>
                                <p:cTn id="155" presetID="10" presetClass="exit" presetSubtype="0" fill="hold" grpId="2" nodeType="withEffect">
                                  <p:stCondLst>
                                    <p:cond delay="0"/>
                                  </p:stCondLst>
                                  <p:childTnLst>
                                    <p:animEffect transition="out" filter="fade">
                                      <p:cBhvr>
                                        <p:cTn id="156" dur="2250"/>
                                        <p:tgtEl>
                                          <p:spTgt spid="31"/>
                                        </p:tgtEl>
                                      </p:cBhvr>
                                    </p:animEffect>
                                    <p:set>
                                      <p:cBhvr>
                                        <p:cTn id="157" dur="1" fill="hold">
                                          <p:stCondLst>
                                            <p:cond delay="2249"/>
                                          </p:stCondLst>
                                        </p:cTn>
                                        <p:tgtEl>
                                          <p:spTgt spid="31"/>
                                        </p:tgtEl>
                                        <p:attrNameLst>
                                          <p:attrName>style.visibility</p:attrName>
                                        </p:attrNameLst>
                                      </p:cBhvr>
                                      <p:to>
                                        <p:strVal val="hidden"/>
                                      </p:to>
                                    </p:set>
                                  </p:childTnLst>
                                </p:cTn>
                              </p:par>
                              <p:par>
                                <p:cTn id="158" presetID="10" presetClass="exit" presetSubtype="0" fill="hold" grpId="2" nodeType="withEffect">
                                  <p:stCondLst>
                                    <p:cond delay="0"/>
                                  </p:stCondLst>
                                  <p:childTnLst>
                                    <p:animEffect transition="out" filter="fade">
                                      <p:cBhvr>
                                        <p:cTn id="159" dur="2250"/>
                                        <p:tgtEl>
                                          <p:spTgt spid="11"/>
                                        </p:tgtEl>
                                      </p:cBhvr>
                                    </p:animEffect>
                                    <p:set>
                                      <p:cBhvr>
                                        <p:cTn id="160" dur="1" fill="hold">
                                          <p:stCondLst>
                                            <p:cond delay="2249"/>
                                          </p:stCondLst>
                                        </p:cTn>
                                        <p:tgtEl>
                                          <p:spTgt spid="11"/>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2250"/>
                                        <p:tgtEl>
                                          <p:spTgt spid="65"/>
                                        </p:tgtEl>
                                      </p:cBhvr>
                                    </p:animEffect>
                                    <p:set>
                                      <p:cBhvr>
                                        <p:cTn id="163" dur="1" fill="hold">
                                          <p:stCondLst>
                                            <p:cond delay="2249"/>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42"/>
                                        </p:tgtEl>
                                      </p:cBhvr>
                                    </p:animEffect>
                                    <p:set>
                                      <p:cBhvr>
                                        <p:cTn id="168" dur="1" fill="hold">
                                          <p:stCondLst>
                                            <p:cond delay="499"/>
                                          </p:stCondLst>
                                        </p:cTn>
                                        <p:tgtEl>
                                          <p:spTgt spid="4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3"/>
                                        </p:tgtEl>
                                      </p:cBhvr>
                                    </p:animEffect>
                                    <p:set>
                                      <p:cBhvr>
                                        <p:cTn id="171" dur="1" fill="hold">
                                          <p:stCondLst>
                                            <p:cond delay="499"/>
                                          </p:stCondLst>
                                        </p:cTn>
                                        <p:tgtEl>
                                          <p:spTgt spid="4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 calcmode="lin" valueType="num">
                                      <p:cBhvr additive="base">
                                        <p:cTn id="179" dur="500" fill="hold"/>
                                        <p:tgtEl>
                                          <p:spTgt spid="27"/>
                                        </p:tgtEl>
                                        <p:attrNameLst>
                                          <p:attrName>ppt_x</p:attrName>
                                        </p:attrNameLst>
                                      </p:cBhvr>
                                      <p:tavLst>
                                        <p:tav tm="0">
                                          <p:val>
                                            <p:strVal val="#ppt_x"/>
                                          </p:val>
                                        </p:tav>
                                        <p:tav tm="100000">
                                          <p:val>
                                            <p:strVal val="#ppt_x"/>
                                          </p:val>
                                        </p:tav>
                                      </p:tavLst>
                                    </p:anim>
                                    <p:anim calcmode="lin" valueType="num">
                                      <p:cBhvr additive="base">
                                        <p:cTn id="180" dur="500" fill="hold"/>
                                        <p:tgtEl>
                                          <p:spTgt spid="27"/>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75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P spid="10" grpId="2"/>
      <p:bldP spid="11" grpId="0"/>
      <p:bldP spid="11" grpId="1"/>
      <p:bldP spid="11" grpId="2"/>
      <p:bldP spid="16" grpId="0"/>
      <p:bldP spid="16" grpId="1"/>
      <p:bldP spid="16" grpId="2"/>
      <p:bldP spid="17" grpId="0"/>
      <p:bldP spid="17" grpId="1"/>
      <p:bldP spid="17" grpId="2"/>
      <p:bldP spid="30" grpId="0"/>
      <p:bldP spid="30" grpId="1"/>
      <p:bldP spid="30" grpId="2"/>
      <p:bldP spid="31" grpId="0"/>
      <p:bldP spid="31" grpId="1"/>
      <p:bldP spid="31" grpId="2"/>
      <p:bldP spid="32" grpId="0"/>
      <p:bldP spid="32" grpId="1"/>
      <p:bldP spid="32" grpId="2"/>
      <p:bldP spid="65" grpId="0"/>
      <p:bldP spid="65" grpId="1"/>
      <p:bldP spid="65" grpId="2"/>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Techniques</a:t>
            </a:r>
          </a:p>
        </p:txBody>
      </p:sp>
      <p:pic>
        <p:nvPicPr>
          <p:cNvPr id="5" name="Picture 4" descr="Text&#10;&#10;Description automatically generated">
            <a:extLst>
              <a:ext uri="{FF2B5EF4-FFF2-40B4-BE49-F238E27FC236}">
                <a16:creationId xmlns:a16="http://schemas.microsoft.com/office/drawing/2014/main" id="{F34AEA41-8625-3543-9ABD-7618DE6A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990" y="2029458"/>
            <a:ext cx="3304224" cy="174068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455F05-A1F9-AD4F-B29D-4D1B09FFE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1" y="2019614"/>
            <a:ext cx="3399011" cy="1750530"/>
          </a:xfrm>
          <a:prstGeom prst="rect">
            <a:avLst/>
          </a:prstGeom>
        </p:spPr>
      </p:pic>
      <p:pic>
        <p:nvPicPr>
          <p:cNvPr id="10" name="Picture 9" descr="Text&#10;&#10;Description automatically generated">
            <a:extLst>
              <a:ext uri="{FF2B5EF4-FFF2-40B4-BE49-F238E27FC236}">
                <a16:creationId xmlns:a16="http://schemas.microsoft.com/office/drawing/2014/main" id="{C8BB7A13-4BB9-DF4D-85B4-29BA42965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005" y="3868791"/>
            <a:ext cx="3665908" cy="1750530"/>
          </a:xfrm>
          <a:prstGeom prst="rect">
            <a:avLst/>
          </a:prstGeom>
        </p:spPr>
      </p:pic>
      <p:sp>
        <p:nvSpPr>
          <p:cNvPr id="2" name="Rectangle 1">
            <a:extLst>
              <a:ext uri="{FF2B5EF4-FFF2-40B4-BE49-F238E27FC236}">
                <a16:creationId xmlns:a16="http://schemas.microsoft.com/office/drawing/2014/main" id="{71B12A12-0C66-4E3A-80D8-8D8CD2E4C6AF}"/>
              </a:ext>
            </a:extLst>
          </p:cNvPr>
          <p:cNvSpPr/>
          <p:nvPr/>
        </p:nvSpPr>
        <p:spPr>
          <a:xfrm>
            <a:off x="754380" y="1783681"/>
            <a:ext cx="7543800" cy="2085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Tree>
    <p:extLst>
      <p:ext uri="{BB962C8B-B14F-4D97-AF65-F5344CB8AC3E}">
        <p14:creationId xmlns:p14="http://schemas.microsoft.com/office/powerpoint/2010/main" val="3858399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582348" y="1758141"/>
          <a:ext cx="2302296" cy="2390198"/>
        </p:xfrm>
        <a:graphic>
          <a:graphicData uri="http://schemas.openxmlformats.org/drawingml/2006/table">
            <a:tbl>
              <a:tblPr firstRow="1" bandRow="1">
                <a:tableStyleId>{5940675A-B579-460E-94D1-54222C63F5DA}</a:tableStyleId>
              </a:tblPr>
              <a:tblGrid>
                <a:gridCol w="1130315">
                  <a:extLst>
                    <a:ext uri="{9D8B030D-6E8A-4147-A177-3AD203B41FA5}">
                      <a16:colId xmlns:a16="http://schemas.microsoft.com/office/drawing/2014/main" val="1346378996"/>
                    </a:ext>
                  </a:extLst>
                </a:gridCol>
                <a:gridCol w="1171981">
                  <a:extLst>
                    <a:ext uri="{9D8B030D-6E8A-4147-A177-3AD203B41FA5}">
                      <a16:colId xmlns:a16="http://schemas.microsoft.com/office/drawing/2014/main" val="4033911449"/>
                    </a:ext>
                  </a:extLst>
                </a:gridCol>
              </a:tblGrid>
              <a:tr h="721658">
                <a:tc>
                  <a:txBody>
                    <a:bodyPr/>
                    <a:lstStyle/>
                    <a:p>
                      <a:pPr algn="ctr"/>
                      <a:endParaRPr lang="en-US" sz="1800" b="0">
                        <a:solidFill>
                          <a:srgbClr val="40CDF5"/>
                        </a:solidFill>
                      </a:endParaRPr>
                    </a:p>
                  </a:txBody>
                  <a:tcPr marL="68570" marR="68570" marT="34285" marB="34285" anchor="b">
                    <a:solidFill>
                      <a:schemeClr val="accent1"/>
                    </a:solidFill>
                  </a:tcPr>
                </a:tc>
                <a:tc>
                  <a:txBody>
                    <a:bodyPr/>
                    <a:lstStyle/>
                    <a:p>
                      <a:pPr algn="ctr"/>
                      <a:endParaRPr lang="en-US" sz="1800" b="0">
                        <a:solidFill>
                          <a:srgbClr val="40CDF5"/>
                        </a:solidFill>
                      </a:endParaRPr>
                    </a:p>
                  </a:txBody>
                  <a:tcPr marL="68570" marR="68570" marT="34285" marB="34285" anchor="b">
                    <a:solidFill>
                      <a:schemeClr val="accent1"/>
                    </a:solidFill>
                  </a:tcPr>
                </a:tc>
                <a:extLst>
                  <a:ext uri="{0D108BD9-81ED-4DB2-BD59-A6C34878D82A}">
                    <a16:rowId xmlns:a16="http://schemas.microsoft.com/office/drawing/2014/main" val="2721455304"/>
                  </a:ext>
                </a:extLst>
              </a:tr>
              <a:tr h="278090">
                <a:tc>
                  <a:txBody>
                    <a:bodyPr/>
                    <a:lstStyle/>
                    <a:p>
                      <a:pPr algn="ctr" fontAlgn="b"/>
                      <a:r>
                        <a:rPr lang="en-US" sz="1500" b="0" i="0" u="none" strike="noStrike">
                          <a:solidFill>
                            <a:srgbClr val="000000"/>
                          </a:solidFill>
                          <a:effectLst/>
                          <a:latin typeface="+mn-lt"/>
                        </a:rPr>
                        <a:t>56</a:t>
                      </a:r>
                    </a:p>
                  </a:txBody>
                  <a:tcPr marL="3572" marR="3572" marT="3572" marB="0" anchor="b"/>
                </a:tc>
                <a:tc>
                  <a:txBody>
                    <a:bodyPr/>
                    <a:lstStyle/>
                    <a:p>
                      <a:pPr algn="ctr" fontAlgn="b"/>
                      <a:r>
                        <a:rPr lang="en-US" sz="1500" b="0" i="0" u="none" strike="noStrike">
                          <a:solidFill>
                            <a:srgbClr val="000000"/>
                          </a:solidFill>
                          <a:effectLst/>
                          <a:latin typeface="+mn-lt"/>
                        </a:rPr>
                        <a:t>115</a:t>
                      </a:r>
                    </a:p>
                  </a:txBody>
                  <a:tcPr marL="3572" marR="3572" marT="3572" marB="0" anchor="b"/>
                </a:tc>
                <a:extLst>
                  <a:ext uri="{0D108BD9-81ED-4DB2-BD59-A6C34878D82A}">
                    <a16:rowId xmlns:a16="http://schemas.microsoft.com/office/drawing/2014/main" val="1132297154"/>
                  </a:ext>
                </a:extLst>
              </a:tr>
              <a:tr h="278090">
                <a:tc>
                  <a:txBody>
                    <a:bodyPr/>
                    <a:lstStyle/>
                    <a:p>
                      <a:pPr algn="ctr" fontAlgn="b"/>
                      <a:r>
                        <a:rPr lang="en-US" sz="1500" b="0" i="0" u="none" strike="noStrike">
                          <a:solidFill>
                            <a:srgbClr val="000000"/>
                          </a:solidFill>
                          <a:effectLst/>
                          <a:latin typeface="+mn-lt"/>
                        </a:rPr>
                        <a:t>61</a:t>
                      </a:r>
                    </a:p>
                  </a:txBody>
                  <a:tcPr marL="3572" marR="3572" marT="3572" marB="0" anchor="b"/>
                </a:tc>
                <a:tc>
                  <a:txBody>
                    <a:bodyPr/>
                    <a:lstStyle/>
                    <a:p>
                      <a:pPr algn="ctr" fontAlgn="b"/>
                      <a:r>
                        <a:rPr lang="en-US" sz="1500" b="0" i="0" u="none" strike="noStrike">
                          <a:solidFill>
                            <a:srgbClr val="000000"/>
                          </a:solidFill>
                          <a:effectLst/>
                          <a:latin typeface="+mn-lt"/>
                        </a:rPr>
                        <a:t>126</a:t>
                      </a:r>
                    </a:p>
                  </a:txBody>
                  <a:tcPr marL="3572" marR="3572" marT="3572" marB="0" anchor="b"/>
                </a:tc>
                <a:extLst>
                  <a:ext uri="{0D108BD9-81ED-4DB2-BD59-A6C34878D82A}">
                    <a16:rowId xmlns:a16="http://schemas.microsoft.com/office/drawing/2014/main" val="3889848011"/>
                  </a:ext>
                </a:extLst>
              </a:tr>
              <a:tr h="278090">
                <a:tc>
                  <a:txBody>
                    <a:bodyPr/>
                    <a:lstStyle/>
                    <a:p>
                      <a:pPr algn="ctr" fontAlgn="b"/>
                      <a:r>
                        <a:rPr lang="en-US" sz="1500" b="0" i="0" u="none" strike="noStrike">
                          <a:solidFill>
                            <a:srgbClr val="000000"/>
                          </a:solidFill>
                          <a:effectLst/>
                          <a:latin typeface="+mn-lt"/>
                        </a:rPr>
                        <a:t>67</a:t>
                      </a:r>
                    </a:p>
                  </a:txBody>
                  <a:tcPr marL="3572" marR="3572" marT="3572" marB="0" anchor="b"/>
                </a:tc>
                <a:tc>
                  <a:txBody>
                    <a:bodyPr/>
                    <a:lstStyle/>
                    <a:p>
                      <a:pPr algn="ctr" fontAlgn="b"/>
                      <a:r>
                        <a:rPr lang="en-US" sz="1500" b="0" i="0" u="none" strike="noStrike">
                          <a:solidFill>
                            <a:srgbClr val="000000"/>
                          </a:solidFill>
                          <a:effectLst/>
                          <a:latin typeface="+mn-lt"/>
                        </a:rPr>
                        <a:t>137</a:t>
                      </a:r>
                    </a:p>
                  </a:txBody>
                  <a:tcPr marL="3572" marR="3572" marT="3572" marB="0" anchor="b"/>
                </a:tc>
                <a:extLst>
                  <a:ext uri="{0D108BD9-81ED-4DB2-BD59-A6C34878D82A}">
                    <a16:rowId xmlns:a16="http://schemas.microsoft.com/office/drawing/2014/main" val="1928910409"/>
                  </a:ext>
                </a:extLst>
              </a:tr>
              <a:tr h="278090">
                <a:tc>
                  <a:txBody>
                    <a:bodyPr/>
                    <a:lstStyle/>
                    <a:p>
                      <a:pPr algn="ctr" fontAlgn="b"/>
                      <a:r>
                        <a:rPr lang="en-US" sz="1500" b="0" i="0" u="none" strike="noStrike">
                          <a:solidFill>
                            <a:srgbClr val="000000"/>
                          </a:solidFill>
                          <a:effectLst/>
                          <a:latin typeface="+mn-lt"/>
                        </a:rPr>
                        <a:t>72</a:t>
                      </a:r>
                    </a:p>
                  </a:txBody>
                  <a:tcPr marL="3572" marR="3572" marT="3572" marB="0" anchor="b"/>
                </a:tc>
                <a:tc>
                  <a:txBody>
                    <a:bodyPr/>
                    <a:lstStyle/>
                    <a:p>
                      <a:pPr algn="ctr" fontAlgn="b"/>
                      <a:r>
                        <a:rPr lang="en-US" sz="1500" b="0" i="0" u="none" strike="noStrike">
                          <a:solidFill>
                            <a:srgbClr val="000000"/>
                          </a:solidFill>
                          <a:effectLst/>
                          <a:latin typeface="+mn-lt"/>
                        </a:rPr>
                        <a:t>140</a:t>
                      </a:r>
                    </a:p>
                  </a:txBody>
                  <a:tcPr marL="3572" marR="3572" marT="3572" marB="0" anchor="b"/>
                </a:tc>
                <a:extLst>
                  <a:ext uri="{0D108BD9-81ED-4DB2-BD59-A6C34878D82A}">
                    <a16:rowId xmlns:a16="http://schemas.microsoft.com/office/drawing/2014/main" val="2921977110"/>
                  </a:ext>
                </a:extLst>
              </a:tr>
              <a:tr h="278090">
                <a:tc>
                  <a:txBody>
                    <a:bodyPr/>
                    <a:lstStyle/>
                    <a:p>
                      <a:pPr algn="ctr" fontAlgn="b"/>
                      <a:r>
                        <a:rPr lang="en-US" sz="1500" b="0" i="0" u="none" strike="noStrike">
                          <a:solidFill>
                            <a:srgbClr val="000000"/>
                          </a:solidFill>
                          <a:effectLst/>
                          <a:latin typeface="+mn-lt"/>
                        </a:rPr>
                        <a:t>76</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315773606"/>
                  </a:ext>
                </a:extLst>
              </a:tr>
              <a:tr h="278090">
                <a:tc>
                  <a:txBody>
                    <a:bodyPr/>
                    <a:lstStyle/>
                    <a:p>
                      <a:pPr algn="ctr" fontAlgn="b"/>
                      <a:r>
                        <a:rPr lang="en-US" sz="1500" b="0" i="0" u="none" strike="noStrike">
                          <a:solidFill>
                            <a:srgbClr val="000000"/>
                          </a:solidFill>
                          <a:effectLst/>
                          <a:latin typeface="+mn-lt"/>
                        </a:rPr>
                        <a:t>82</a:t>
                      </a:r>
                    </a:p>
                  </a:txBody>
                  <a:tcPr marL="3572" marR="3572" marT="3572" marB="0" anchor="b"/>
                </a:tc>
                <a:tc>
                  <a:txBody>
                    <a:bodyPr/>
                    <a:lstStyle/>
                    <a:p>
                      <a:pPr algn="ctr" fontAlgn="b"/>
                      <a:r>
                        <a:rPr lang="en-US" sz="1500" b="0" i="0" u="none" strike="noStrike">
                          <a:solidFill>
                            <a:srgbClr val="000000"/>
                          </a:solidFill>
                          <a:effectLst/>
                          <a:latin typeface="+mn-lt"/>
                        </a:rPr>
                        <a:t>156</a:t>
                      </a:r>
                    </a:p>
                  </a:txBody>
                  <a:tcPr marL="3572" marR="3572" marT="3572"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1927961" y="1792149"/>
            <a:ext cx="596904" cy="465112"/>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822626" y="1758140"/>
            <a:ext cx="668762" cy="534774"/>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4402340" y="1758140"/>
          <a:ext cx="3950028" cy="335135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582348" y="4148341"/>
          <a:ext cx="2302296" cy="1390450"/>
        </p:xfrm>
        <a:graphic>
          <a:graphicData uri="http://schemas.openxmlformats.org/drawingml/2006/table">
            <a:tbl>
              <a:tblPr firstRow="1" bandRow="1">
                <a:tableStyleId>{5940675A-B579-460E-94D1-54222C63F5DA}</a:tableStyleId>
              </a:tblPr>
              <a:tblGrid>
                <a:gridCol w="1130315">
                  <a:extLst>
                    <a:ext uri="{9D8B030D-6E8A-4147-A177-3AD203B41FA5}">
                      <a16:colId xmlns:a16="http://schemas.microsoft.com/office/drawing/2014/main" val="1346378996"/>
                    </a:ext>
                  </a:extLst>
                </a:gridCol>
                <a:gridCol w="1171981">
                  <a:extLst>
                    <a:ext uri="{9D8B030D-6E8A-4147-A177-3AD203B41FA5}">
                      <a16:colId xmlns:a16="http://schemas.microsoft.com/office/drawing/2014/main" val="4033911449"/>
                    </a:ext>
                  </a:extLst>
                </a:gridCol>
              </a:tblGrid>
              <a:tr h="278090">
                <a:tc>
                  <a:txBody>
                    <a:bodyPr/>
                    <a:lstStyle/>
                    <a:p>
                      <a:pPr algn="ctr" rtl="0" fontAlgn="b"/>
                      <a:r>
                        <a:rPr lang="en-US" sz="1500" b="0" i="0" u="none" strike="noStrike">
                          <a:solidFill>
                            <a:srgbClr val="000000"/>
                          </a:solidFill>
                          <a:effectLst/>
                          <a:latin typeface="Segoe UI" panose="020B0502040204020203" pitchFamily="34" charset="0"/>
                        </a:rPr>
                        <a:t>54</a:t>
                      </a:r>
                    </a:p>
                  </a:txBody>
                  <a:tcPr marL="3572" marR="3572" marT="3572" marB="0" anchor="b"/>
                </a:tc>
                <a:tc>
                  <a:txBody>
                    <a:bodyPr/>
                    <a:lstStyle/>
                    <a:p>
                      <a:pPr algn="ctr" fontAlgn="b"/>
                      <a:r>
                        <a:rPr lang="en-US" sz="1500" b="0" i="0" u="none" strike="noStrike">
                          <a:solidFill>
                            <a:srgbClr val="000000"/>
                          </a:solidFill>
                          <a:effectLst/>
                          <a:latin typeface="+mn-lt"/>
                        </a:rPr>
                        <a:t>114</a:t>
                      </a:r>
                    </a:p>
                  </a:txBody>
                  <a:tcPr marL="3572" marR="3572" marT="3572" marB="0" anchor="b"/>
                </a:tc>
                <a:extLst>
                  <a:ext uri="{0D108BD9-81ED-4DB2-BD59-A6C34878D82A}">
                    <a16:rowId xmlns:a16="http://schemas.microsoft.com/office/drawing/2014/main" val="1132297154"/>
                  </a:ext>
                </a:extLst>
              </a:tr>
              <a:tr h="278090">
                <a:tc>
                  <a:txBody>
                    <a:bodyPr/>
                    <a:lstStyle/>
                    <a:p>
                      <a:pPr algn="ctr" rtl="0" fontAlgn="b"/>
                      <a:r>
                        <a:rPr lang="en-US" sz="1500" b="0" i="0" u="none" strike="noStrike">
                          <a:solidFill>
                            <a:srgbClr val="000000"/>
                          </a:solidFill>
                          <a:effectLst/>
                          <a:latin typeface="Segoe UI" panose="020B0502040204020203" pitchFamily="34" charset="0"/>
                        </a:rPr>
                        <a:t>62</a:t>
                      </a:r>
                    </a:p>
                  </a:txBody>
                  <a:tcPr marL="3572" marR="3572" marT="3572" marB="0" anchor="b"/>
                </a:tc>
                <a:tc>
                  <a:txBody>
                    <a:bodyPr/>
                    <a:lstStyle/>
                    <a:p>
                      <a:pPr algn="ctr" fontAlgn="b"/>
                      <a:r>
                        <a:rPr lang="en-US" sz="1500" b="0" i="0" u="none" strike="noStrike">
                          <a:solidFill>
                            <a:srgbClr val="000000"/>
                          </a:solidFill>
                          <a:effectLst/>
                          <a:latin typeface="+mn-lt"/>
                        </a:rPr>
                        <a:t>129</a:t>
                      </a:r>
                    </a:p>
                  </a:txBody>
                  <a:tcPr marL="3572" marR="3572" marT="3572" marB="0" anchor="b"/>
                </a:tc>
                <a:extLst>
                  <a:ext uri="{0D108BD9-81ED-4DB2-BD59-A6C34878D82A}">
                    <a16:rowId xmlns:a16="http://schemas.microsoft.com/office/drawing/2014/main" val="3889848011"/>
                  </a:ext>
                </a:extLst>
              </a:tr>
              <a:tr h="278090">
                <a:tc>
                  <a:txBody>
                    <a:bodyPr/>
                    <a:lstStyle/>
                    <a:p>
                      <a:pPr algn="ctr" rtl="0" fontAlgn="b"/>
                      <a:r>
                        <a:rPr lang="en-US" sz="1500" b="0" i="0" u="none" strike="noStrike">
                          <a:solidFill>
                            <a:srgbClr val="000000"/>
                          </a:solidFill>
                          <a:effectLst/>
                          <a:latin typeface="Segoe UI" panose="020B0502040204020203" pitchFamily="34" charset="0"/>
                        </a:rPr>
                        <a:t>68</a:t>
                      </a:r>
                    </a:p>
                  </a:txBody>
                  <a:tcPr marL="3572" marR="3572" marT="3572" marB="0" anchor="b"/>
                </a:tc>
                <a:tc>
                  <a:txBody>
                    <a:bodyPr/>
                    <a:lstStyle/>
                    <a:p>
                      <a:pPr algn="ctr" fontAlgn="b"/>
                      <a:r>
                        <a:rPr lang="en-US" sz="1500" b="0" i="0" u="none" strike="noStrike">
                          <a:solidFill>
                            <a:srgbClr val="000000"/>
                          </a:solidFill>
                          <a:effectLst/>
                          <a:latin typeface="+mn-lt"/>
                        </a:rPr>
                        <a:t>130</a:t>
                      </a:r>
                    </a:p>
                  </a:txBody>
                  <a:tcPr marL="3572" marR="3572" marT="3572" marB="0" anchor="b"/>
                </a:tc>
                <a:extLst>
                  <a:ext uri="{0D108BD9-81ED-4DB2-BD59-A6C34878D82A}">
                    <a16:rowId xmlns:a16="http://schemas.microsoft.com/office/drawing/2014/main" val="1928910409"/>
                  </a:ext>
                </a:extLst>
              </a:tr>
              <a:tr h="278090">
                <a:tc>
                  <a:txBody>
                    <a:bodyPr/>
                    <a:lstStyle/>
                    <a:p>
                      <a:pPr algn="ctr" rtl="0" fontAlgn="b"/>
                      <a:r>
                        <a:rPr lang="en-US" sz="1500" b="0" i="0" u="none" strike="noStrike">
                          <a:solidFill>
                            <a:srgbClr val="000000"/>
                          </a:solidFill>
                          <a:effectLst/>
                          <a:latin typeface="Segoe UI" panose="020B0502040204020203" pitchFamily="34" charset="0"/>
                        </a:rPr>
                        <a:t>74</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2921977110"/>
                  </a:ext>
                </a:extLst>
              </a:tr>
              <a:tr h="278090">
                <a:tc>
                  <a:txBody>
                    <a:bodyPr/>
                    <a:lstStyle/>
                    <a:p>
                      <a:pPr algn="ctr" rtl="0" fontAlgn="b"/>
                      <a:r>
                        <a:rPr lang="en-US" sz="1500" b="0" i="0" u="none" strike="noStrike">
                          <a:solidFill>
                            <a:srgbClr val="000000"/>
                          </a:solidFill>
                          <a:effectLst/>
                          <a:latin typeface="Segoe UI" panose="020B0502040204020203" pitchFamily="34" charset="0"/>
                        </a:rPr>
                        <a:t>80</a:t>
                      </a:r>
                    </a:p>
                  </a:txBody>
                  <a:tcPr marL="3572" marR="3572" marT="3572" marB="0" anchor="b"/>
                </a:tc>
                <a:tc>
                  <a:txBody>
                    <a:bodyPr/>
                    <a:lstStyle/>
                    <a:p>
                      <a:pPr algn="ctr" fontAlgn="b"/>
                      <a:r>
                        <a:rPr lang="en-US" sz="1500" b="0" i="0" u="none" strike="noStrike">
                          <a:solidFill>
                            <a:srgbClr val="000000"/>
                          </a:solidFill>
                          <a:effectLst/>
                          <a:latin typeface="+mn-lt"/>
                        </a:rPr>
                        <a:t>154</a:t>
                      </a:r>
                    </a:p>
                  </a:txBody>
                  <a:tcPr marL="3572" marR="3572" marT="3572"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57984" y="3048891"/>
            <a:ext cx="690895" cy="23083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24571" y="4807200"/>
            <a:ext cx="856004" cy="23083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2924419" y="3517659"/>
          <a:ext cx="1171981" cy="2112108"/>
        </p:xfrm>
        <a:graphic>
          <a:graphicData uri="http://schemas.openxmlformats.org/drawingml/2006/table">
            <a:tbl>
              <a:tblPr firstRow="1" bandRow="1">
                <a:tableStyleId>{5940675A-B579-460E-94D1-54222C63F5DA}</a:tableStyleId>
              </a:tblPr>
              <a:tblGrid>
                <a:gridCol w="1171981">
                  <a:extLst>
                    <a:ext uri="{9D8B030D-6E8A-4147-A177-3AD203B41FA5}">
                      <a16:colId xmlns:a16="http://schemas.microsoft.com/office/drawing/2014/main" val="4033911449"/>
                    </a:ext>
                  </a:extLst>
                </a:gridCol>
              </a:tblGrid>
              <a:tr h="721658">
                <a:tc>
                  <a:txBody>
                    <a:bodyPr/>
                    <a:lstStyle/>
                    <a:p>
                      <a:pPr algn="ctr"/>
                      <a:r>
                        <a:rPr lang="cy-GB" sz="1800" b="0">
                          <a:solidFill>
                            <a:srgbClr val="40CDF5"/>
                          </a:solidFill>
                        </a:rPr>
                        <a:t>ŷ</a:t>
                      </a:r>
                      <a:endParaRPr lang="en-US" sz="1800" b="0">
                        <a:solidFill>
                          <a:srgbClr val="40CDF5"/>
                        </a:solidFill>
                      </a:endParaRPr>
                    </a:p>
                  </a:txBody>
                  <a:tcPr marL="68570" marR="68570" marT="34285" marB="34285" anchor="b">
                    <a:solidFill>
                      <a:schemeClr val="accent1"/>
                    </a:solidFill>
                  </a:tcPr>
                </a:tc>
                <a:extLst>
                  <a:ext uri="{0D108BD9-81ED-4DB2-BD59-A6C34878D82A}">
                    <a16:rowId xmlns:a16="http://schemas.microsoft.com/office/drawing/2014/main" val="2721455304"/>
                  </a:ext>
                </a:extLst>
              </a:tr>
              <a:tr h="27809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116</a:t>
                      </a:r>
                    </a:p>
                  </a:txBody>
                  <a:tcPr marL="3572" marR="3572" marT="3572" marB="0" anchor="b"/>
                </a:tc>
                <a:extLst>
                  <a:ext uri="{0D108BD9-81ED-4DB2-BD59-A6C34878D82A}">
                    <a16:rowId xmlns:a16="http://schemas.microsoft.com/office/drawing/2014/main" val="1132297154"/>
                  </a:ext>
                </a:extLst>
              </a:tr>
              <a:tr h="27809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128</a:t>
                      </a:r>
                    </a:p>
                  </a:txBody>
                  <a:tcPr marL="3572" marR="3572" marT="3572" marB="0" anchor="b"/>
                </a:tc>
                <a:extLst>
                  <a:ext uri="{0D108BD9-81ED-4DB2-BD59-A6C34878D82A}">
                    <a16:rowId xmlns:a16="http://schemas.microsoft.com/office/drawing/2014/main" val="3889848011"/>
                  </a:ext>
                </a:extLst>
              </a:tr>
              <a:tr h="27809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137</a:t>
                      </a:r>
                    </a:p>
                  </a:txBody>
                  <a:tcPr marL="3572" marR="3572" marT="3572" marB="0" anchor="b"/>
                </a:tc>
                <a:extLst>
                  <a:ext uri="{0D108BD9-81ED-4DB2-BD59-A6C34878D82A}">
                    <a16:rowId xmlns:a16="http://schemas.microsoft.com/office/drawing/2014/main" val="1928910409"/>
                  </a:ext>
                </a:extLst>
              </a:tr>
              <a:tr h="27809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146</a:t>
                      </a:r>
                    </a:p>
                  </a:txBody>
                  <a:tcPr marL="3572" marR="3572" marT="3572" marB="0" anchor="b"/>
                </a:tc>
                <a:extLst>
                  <a:ext uri="{0D108BD9-81ED-4DB2-BD59-A6C34878D82A}">
                    <a16:rowId xmlns:a16="http://schemas.microsoft.com/office/drawing/2014/main" val="2921977110"/>
                  </a:ext>
                </a:extLst>
              </a:tr>
              <a:tr h="27809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155</a:t>
                      </a:r>
                    </a:p>
                  </a:txBody>
                  <a:tcPr marL="3572" marR="3572" marT="3572"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3260986" y="3533520"/>
            <a:ext cx="436017" cy="415498"/>
          </a:xfrm>
          <a:prstGeom prst="rect">
            <a:avLst/>
          </a:prstGeom>
          <a:noFill/>
        </p:spPr>
        <p:txBody>
          <a:bodyPr wrap="none" lIns="0" tIns="0" rIns="0" bIns="0" rtlCol="0">
            <a:spAutoFit/>
          </a:bodyPr>
          <a:lstStyle/>
          <a:p>
            <a:pPr defTabSz="685644"/>
            <a:r>
              <a:rPr lang="en-US" sz="2700" i="1">
                <a:solidFill>
                  <a:srgbClr val="FFFFFF"/>
                </a:solidFill>
                <a:latin typeface="Calibri Light" panose="020F0302020204030204" pitchFamily="34" charset="0"/>
                <a:cs typeface="Calibri Light" panose="020F0302020204030204" pitchFamily="34" charset="0"/>
              </a:rPr>
              <a:t>f</a:t>
            </a:r>
            <a:r>
              <a:rPr lang="en-US" sz="2700">
                <a:solidFill>
                  <a:srgbClr val="FFFFFF"/>
                </a:solidFill>
                <a:latin typeface="Segoe UI"/>
              </a:rPr>
              <a:t>(</a:t>
            </a:r>
            <a:r>
              <a:rPr lang="en-US" sz="2100">
                <a:solidFill>
                  <a:srgbClr val="FFFFFF"/>
                </a:solidFill>
                <a:latin typeface="Segoe UI"/>
              </a:rPr>
              <a:t>x</a:t>
            </a:r>
            <a:r>
              <a:rPr lang="en-US" sz="2700">
                <a:solidFill>
                  <a:srgbClr val="FFFFFF"/>
                </a:solidFill>
                <a:latin typeface="Segoe UI"/>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4402341" y="1758140"/>
          <a:ext cx="3963250" cy="3351354"/>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4995889" y="1837190"/>
            <a:ext cx="3138900" cy="2276701"/>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5010286" y="3770559"/>
            <a:ext cx="342505" cy="324594"/>
          </a:xfrm>
          <a:prstGeom prst="ellipse">
            <a:avLst/>
          </a:prstGeom>
          <a:solidFill>
            <a:schemeClr val="bg1"/>
          </a:solidFill>
          <a:ln w="38100">
            <a:solidFill>
              <a:srgbClr val="40CDF5"/>
            </a:solidFill>
          </a:ln>
        </p:spPr>
        <p:txBody>
          <a:bodyPr wrap="square" lIns="0" tIns="0" rIns="0" bIns="0" rtlCol="0">
            <a:spAutoFit/>
          </a:bodyPr>
          <a:lstStyle/>
          <a:p>
            <a:pPr algn="ctr" defTabSz="685644"/>
            <a:r>
              <a:rPr lang="en-US" sz="1500">
                <a:solidFill>
                  <a:srgbClr val="0078D4"/>
                </a:solidFill>
                <a:latin typeface="Segoe UI"/>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5694793" y="3868495"/>
            <a:ext cx="2074286" cy="415498"/>
          </a:xfrm>
          <a:prstGeom prst="rect">
            <a:avLst/>
          </a:prstGeom>
          <a:noFill/>
        </p:spPr>
        <p:txBody>
          <a:bodyPr wrap="none" lIns="0" tIns="0" rIns="0" bIns="0" rtlCol="0">
            <a:spAutoFit/>
          </a:bodyPr>
          <a:lstStyle/>
          <a:p>
            <a:pPr defTabSz="685644"/>
            <a:r>
              <a:rPr lang="en-US" sz="2700" i="1">
                <a:gradFill>
                  <a:gsLst>
                    <a:gs pos="2917">
                      <a:srgbClr val="1A1A1A"/>
                    </a:gs>
                    <a:gs pos="30000">
                      <a:srgbClr val="1A1A1A"/>
                    </a:gs>
                  </a:gsLst>
                  <a:lin ang="5400000" scaled="0"/>
                </a:gradFill>
                <a:latin typeface="Calibri Light" panose="020F0302020204030204" pitchFamily="34" charset="0"/>
                <a:cs typeface="Calibri Light" panose="020F0302020204030204" pitchFamily="34" charset="0"/>
              </a:rPr>
              <a:t>f</a:t>
            </a:r>
            <a:r>
              <a:rPr lang="en-US" sz="2700">
                <a:gradFill>
                  <a:gsLst>
                    <a:gs pos="2917">
                      <a:srgbClr val="1A1A1A"/>
                    </a:gs>
                    <a:gs pos="30000">
                      <a:srgbClr val="1A1A1A"/>
                    </a:gs>
                  </a:gsLst>
                  <a:lin ang="5400000" scaled="0"/>
                </a:gradFill>
                <a:latin typeface="Segoe UI"/>
              </a:rPr>
              <a:t>(</a:t>
            </a:r>
            <a:r>
              <a:rPr lang="en-US" sz="2100" i="1">
                <a:gradFill>
                  <a:gsLst>
                    <a:gs pos="2917">
                      <a:srgbClr val="1A1A1A"/>
                    </a:gs>
                    <a:gs pos="30000">
                      <a:srgbClr val="1A1A1A"/>
                    </a:gs>
                  </a:gsLst>
                  <a:lin ang="5400000" scaled="0"/>
                </a:gradFill>
                <a:latin typeface="Segoe UI"/>
              </a:rPr>
              <a:t>x</a:t>
            </a:r>
            <a:r>
              <a:rPr lang="en-US" sz="2700">
                <a:gradFill>
                  <a:gsLst>
                    <a:gs pos="2917">
                      <a:srgbClr val="1A1A1A"/>
                    </a:gs>
                    <a:gs pos="30000">
                      <a:srgbClr val="1A1A1A"/>
                    </a:gs>
                  </a:gsLst>
                  <a:lin ang="5400000" scaled="0"/>
                </a:gradFill>
                <a:latin typeface="Segoe UI"/>
              </a:rPr>
              <a:t>)=35 + 1.5</a:t>
            </a:r>
            <a:r>
              <a:rPr lang="en-US" sz="2700" i="1">
                <a:gradFill>
                  <a:gsLst>
                    <a:gs pos="2917">
                      <a:srgbClr val="1A1A1A"/>
                    </a:gs>
                    <a:gs pos="30000">
                      <a:srgbClr val="1A1A1A"/>
                    </a:gs>
                  </a:gsLst>
                  <a:lin ang="5400000" scaled="0"/>
                </a:gradFill>
                <a:latin typeface="Segoe UI"/>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5726534" y="3317273"/>
            <a:ext cx="736129" cy="552030"/>
            <a:chOff x="7635597" y="3632983"/>
            <a:chExt cx="981644" cy="736145"/>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8" cy="307820"/>
            </a:xfrm>
            <a:prstGeom prst="rect">
              <a:avLst/>
            </a:prstGeom>
            <a:noFill/>
            <a:ln w="38100">
              <a:noFill/>
            </a:ln>
          </p:spPr>
          <p:txBody>
            <a:bodyPr wrap="square" lIns="0" tIns="0" rIns="0" bIns="0" rtlCol="0">
              <a:spAutoFit/>
            </a:bodyPr>
            <a:lstStyle/>
            <a:p>
              <a:pPr algn="ctr" defTabSz="685644"/>
              <a:r>
                <a:rPr lang="en-US" sz="1500">
                  <a:solidFill>
                    <a:srgbClr val="0078D4"/>
                  </a:solidFill>
                  <a:latin typeface="Segoe UI"/>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3" y="3795904"/>
              <a:ext cx="456738" cy="307820"/>
            </a:xfrm>
            <a:prstGeom prst="rect">
              <a:avLst/>
            </a:prstGeom>
            <a:noFill/>
            <a:ln w="38100">
              <a:noFill/>
            </a:ln>
          </p:spPr>
          <p:txBody>
            <a:bodyPr wrap="square" lIns="0" tIns="0" rIns="0" bIns="0" rtlCol="0">
              <a:spAutoFit/>
            </a:bodyPr>
            <a:lstStyle/>
            <a:p>
              <a:pPr algn="ctr" defTabSz="685644"/>
              <a:r>
                <a:rPr lang="en-US" sz="1500">
                  <a:solidFill>
                    <a:srgbClr val="0078D4"/>
                  </a:solidFill>
                  <a:latin typeface="Segoe UI"/>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6823709" y="2208874"/>
            <a:ext cx="825561" cy="645463"/>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113322" y="2162080"/>
            <a:ext cx="1269578" cy="300082"/>
          </a:xfrm>
          <a:prstGeom prst="rect">
            <a:avLst/>
          </a:prstGeom>
          <a:noFill/>
        </p:spPr>
        <p:txBody>
          <a:bodyPr wrap="none" lIns="0" tIns="0" rIns="0" bIns="0" rtlCol="0">
            <a:spAutoFit/>
          </a:bodyPr>
          <a:lstStyle/>
          <a:p>
            <a:pPr defTabSz="685644"/>
            <a:r>
              <a:rPr lang="en-US" sz="1950">
                <a:solidFill>
                  <a:srgbClr val="40CDF5"/>
                </a:solidFill>
                <a:latin typeface="Segoe UI"/>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288030" y="4227390"/>
            <a:ext cx="2623169" cy="1440594"/>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185531" y="2508367"/>
            <a:ext cx="2731776" cy="1673984"/>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7400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0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nvGraphicFramePr>
        <p:xfrm>
          <a:off x="4994611" y="2285484"/>
          <a:ext cx="3905098" cy="29525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extLst>
              <p:ext uri="{D42A27DB-BD31-4B8C-83A1-F6EECF244321}">
                <p14:modId xmlns:p14="http://schemas.microsoft.com/office/powerpoint/2010/main" val="1479652059"/>
              </p:ext>
            </p:extLst>
          </p:nvPr>
        </p:nvGraphicFramePr>
        <p:xfrm>
          <a:off x="458424" y="1069594"/>
          <a:ext cx="1950108" cy="3537027"/>
        </p:xfrm>
        <a:graphic>
          <a:graphicData uri="http://schemas.openxmlformats.org/drawingml/2006/table">
            <a:tbl>
              <a:tblPr firstRow="1" bandRow="1">
                <a:tableStyleId>{5C22544A-7EE6-4342-B048-85BDC9FD1C3A}</a:tableStyleId>
              </a:tblPr>
              <a:tblGrid>
                <a:gridCol w="975054">
                  <a:extLst>
                    <a:ext uri="{9D8B030D-6E8A-4147-A177-3AD203B41FA5}">
                      <a16:colId xmlns:a16="http://schemas.microsoft.com/office/drawing/2014/main" val="2052576846"/>
                    </a:ext>
                  </a:extLst>
                </a:gridCol>
                <a:gridCol w="975054">
                  <a:extLst>
                    <a:ext uri="{9D8B030D-6E8A-4147-A177-3AD203B41FA5}">
                      <a16:colId xmlns:a16="http://schemas.microsoft.com/office/drawing/2014/main" val="614486847"/>
                    </a:ext>
                  </a:extLst>
                </a:gridCol>
              </a:tblGrid>
              <a:tr h="1022477">
                <a:tc>
                  <a:txBody>
                    <a:bodyPr/>
                    <a:lstStyle/>
                    <a:p>
                      <a:endParaRPr lang="en-US" sz="1400" dirty="0"/>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400"/>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502910">
                <a:tc>
                  <a:txBody>
                    <a:bodyPr/>
                    <a:lstStyle/>
                    <a:p>
                      <a:pPr algn="ctr"/>
                      <a:r>
                        <a:rPr lang="en-US" sz="1400"/>
                        <a:t>[4,2,3.2,10]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[6,3,1.7,12]</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[5,2,3.5,11]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[4,1,2.9,10]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[7,4,2.1,11]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p:txBody>
          <a:bodyPr/>
          <a:lstStyle/>
          <a:p>
            <a:r>
              <a:rPr lang="en-US"/>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1571621" y="1199861"/>
            <a:ext cx="854170" cy="553672"/>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562927" y="1046077"/>
            <a:ext cx="758474" cy="724256"/>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806629" y="1716169"/>
            <a:ext cx="1131720" cy="300082"/>
          </a:xfrm>
          <a:prstGeom prst="rect">
            <a:avLst/>
          </a:prstGeom>
          <a:noFill/>
        </p:spPr>
        <p:txBody>
          <a:bodyPr wrap="none" lIns="0" tIns="0" rIns="0" bIns="0" rtlCol="0">
            <a:spAutoFit/>
          </a:bodyPr>
          <a:lstStyle/>
          <a:p>
            <a:pPr defTabSz="685644"/>
            <a:r>
              <a:rPr lang="en-US" sz="1950" dirty="0">
                <a:solidFill>
                  <a:srgbClr val="40CDF5"/>
                </a:solidFill>
                <a:latin typeface="Segoe UI"/>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extLst>
              <p:ext uri="{D42A27DB-BD31-4B8C-83A1-F6EECF244321}">
                <p14:modId xmlns:p14="http://schemas.microsoft.com/office/powerpoint/2010/main" val="4081390916"/>
              </p:ext>
            </p:extLst>
          </p:nvPr>
        </p:nvGraphicFramePr>
        <p:xfrm>
          <a:off x="487719" y="4616637"/>
          <a:ext cx="1950108" cy="1790660"/>
        </p:xfrm>
        <a:graphic>
          <a:graphicData uri="http://schemas.openxmlformats.org/drawingml/2006/table">
            <a:tbl>
              <a:tblPr firstRow="1" bandRow="1">
                <a:tableStyleId>{5C22544A-7EE6-4342-B048-85BDC9FD1C3A}</a:tableStyleId>
              </a:tblPr>
              <a:tblGrid>
                <a:gridCol w="975054">
                  <a:extLst>
                    <a:ext uri="{9D8B030D-6E8A-4147-A177-3AD203B41FA5}">
                      <a16:colId xmlns:a16="http://schemas.microsoft.com/office/drawing/2014/main" val="2052576846"/>
                    </a:ext>
                  </a:extLst>
                </a:gridCol>
                <a:gridCol w="975054">
                  <a:extLst>
                    <a:ext uri="{9D8B030D-6E8A-4147-A177-3AD203B41FA5}">
                      <a16:colId xmlns:a16="http://schemas.microsoft.com/office/drawing/2014/main" val="614486847"/>
                    </a:ext>
                  </a:extLst>
                </a:gridCol>
              </a:tblGrid>
              <a:tr h="27809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[3,1,2.8,10]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[7,3,1.8,11]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[4,8,2.5,10]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50291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[4,1,3,1,11]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nvGraphicFramePr>
        <p:xfrm>
          <a:off x="4994611" y="2282569"/>
          <a:ext cx="3905098" cy="295257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extLst>
              <p:ext uri="{D42A27DB-BD31-4B8C-83A1-F6EECF244321}">
                <p14:modId xmlns:p14="http://schemas.microsoft.com/office/powerpoint/2010/main" val="336137477"/>
              </p:ext>
            </p:extLst>
          </p:nvPr>
        </p:nvGraphicFramePr>
        <p:xfrm>
          <a:off x="2523827" y="4177685"/>
          <a:ext cx="1757235" cy="2037465"/>
        </p:xfrm>
        <a:graphic>
          <a:graphicData uri="http://schemas.openxmlformats.org/drawingml/2006/table">
            <a:tbl>
              <a:tblPr firstRow="1" bandRow="1">
                <a:tableStyleId>{5C22544A-7EE6-4342-B048-85BDC9FD1C3A}</a:tableStyleId>
              </a:tblPr>
              <a:tblGrid>
                <a:gridCol w="585745">
                  <a:extLst>
                    <a:ext uri="{9D8B030D-6E8A-4147-A177-3AD203B41FA5}">
                      <a16:colId xmlns:a16="http://schemas.microsoft.com/office/drawing/2014/main" val="2052576846"/>
                    </a:ext>
                  </a:extLst>
                </a:gridCol>
                <a:gridCol w="585745">
                  <a:extLst>
                    <a:ext uri="{9D8B030D-6E8A-4147-A177-3AD203B41FA5}">
                      <a16:colId xmlns:a16="http://schemas.microsoft.com/office/drawing/2014/main" val="614486847"/>
                    </a:ext>
                  </a:extLst>
                </a:gridCol>
                <a:gridCol w="585745">
                  <a:extLst>
                    <a:ext uri="{9D8B030D-6E8A-4147-A177-3AD203B41FA5}">
                      <a16:colId xmlns:a16="http://schemas.microsoft.com/office/drawing/2014/main" val="723001237"/>
                    </a:ext>
                  </a:extLst>
                </a:gridCol>
              </a:tblGrid>
              <a:tr h="47139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dirty="0">
                          <a:solidFill>
                            <a:srgbClr val="40CDF5"/>
                          </a:solidFill>
                          <a:latin typeface="+mn-lt"/>
                          <a:ea typeface="+mn-ea"/>
                          <a:cs typeface="+mn-cs"/>
                        </a:rPr>
                        <a:t>P(0)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1800" b="0">
                          <a:solidFill>
                            <a:srgbClr val="40CDF5"/>
                          </a:solidFill>
                        </a:rPr>
                        <a:t>ŷ</a:t>
                      </a:r>
                      <a:endParaRPr lang="en-US" sz="1800" b="0">
                        <a:solidFill>
                          <a:srgbClr val="40CDF5"/>
                        </a:solidFill>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387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0.2</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n-lt"/>
                          <a:ea typeface="+mn-ea"/>
                          <a:cs typeface="+mn-cs"/>
                        </a:rPr>
                        <a:t>0.8</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9282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0.9</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9282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0.6</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0.4</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9282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0.3</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0.7</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0</a:t>
                      </a: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5790414" y="2434459"/>
            <a:ext cx="2732636" cy="2512031"/>
            <a:chOff x="7720781" y="2102756"/>
            <a:chExt cx="3644032" cy="3349849"/>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554077"/>
              <a:chOff x="6236158" y="4983250"/>
              <a:chExt cx="1206789" cy="554077"/>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554077"/>
              </a:xfrm>
              <a:prstGeom prst="rect">
                <a:avLst/>
              </a:prstGeom>
              <a:noFill/>
            </p:spPr>
            <p:txBody>
              <a:bodyPr wrap="square">
                <a:spAutoFit/>
              </a:bodyPr>
              <a:lstStyle/>
              <a:p>
                <a:pPr algn="ctr" defTabSz="685644"/>
                <a:r>
                  <a:rPr lang="en-US" sz="1050">
                    <a:solidFill>
                      <a:srgbClr val="1A1A1A"/>
                    </a:solidFill>
                    <a:latin typeface="Segoe UI"/>
                  </a:rPr>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751116" y="2924908"/>
              <a:ext cx="1406908" cy="338603"/>
              <a:chOff x="6036039" y="4965630"/>
              <a:chExt cx="1406908" cy="338603"/>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036039" y="4965630"/>
                <a:ext cx="1329968" cy="338603"/>
              </a:xfrm>
              <a:prstGeom prst="rect">
                <a:avLst/>
              </a:prstGeom>
              <a:noFill/>
            </p:spPr>
            <p:txBody>
              <a:bodyPr wrap="square">
                <a:spAutoFit/>
              </a:bodyPr>
              <a:lstStyle/>
              <a:p>
                <a:pPr algn="ctr" defTabSz="685644"/>
                <a:r>
                  <a:rPr lang="en-US" sz="1050" dirty="0">
                    <a:solidFill>
                      <a:srgbClr val="1A1A1A"/>
                    </a:solidFill>
                    <a:latin typeface="Segoe UI"/>
                  </a:rPr>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554077"/>
              <a:chOff x="6236158" y="4983250"/>
              <a:chExt cx="1206789" cy="55407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554077"/>
              </a:xfrm>
              <a:prstGeom prst="rect">
                <a:avLst/>
              </a:prstGeom>
              <a:noFill/>
            </p:spPr>
            <p:txBody>
              <a:bodyPr wrap="square">
                <a:spAutoFit/>
              </a:bodyPr>
              <a:lstStyle/>
              <a:p>
                <a:pPr algn="ctr" defTabSz="685644"/>
                <a:r>
                  <a:rPr lang="en-US" sz="1050">
                    <a:solidFill>
                      <a:srgbClr val="1A1A1A"/>
                    </a:solidFill>
                    <a:latin typeface="Segoe UI"/>
                  </a:rPr>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554077"/>
              <a:chOff x="6236158" y="4983250"/>
              <a:chExt cx="1206789" cy="554077"/>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554077"/>
              </a:xfrm>
              <a:prstGeom prst="rect">
                <a:avLst/>
              </a:prstGeom>
              <a:noFill/>
            </p:spPr>
            <p:txBody>
              <a:bodyPr wrap="square">
                <a:spAutoFit/>
              </a:bodyPr>
              <a:lstStyle/>
              <a:p>
                <a:pPr algn="ctr" defTabSz="685644"/>
                <a:r>
                  <a:rPr lang="en-US" sz="1050">
                    <a:solidFill>
                      <a:srgbClr val="1A1A1A"/>
                    </a:solidFill>
                    <a:latin typeface="Segoe UI"/>
                  </a:rPr>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554077"/>
              <a:chOff x="6236158" y="4983250"/>
              <a:chExt cx="1206789" cy="554077"/>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554077"/>
              </a:xfrm>
              <a:prstGeom prst="rect">
                <a:avLst/>
              </a:prstGeom>
              <a:noFill/>
            </p:spPr>
            <p:txBody>
              <a:bodyPr wrap="square">
                <a:spAutoFit/>
              </a:bodyPr>
              <a:lstStyle/>
              <a:p>
                <a:pPr algn="ctr" defTabSz="685644"/>
                <a:r>
                  <a:rPr lang="en-US" sz="1050">
                    <a:solidFill>
                      <a:srgbClr val="1A1A1A"/>
                    </a:solidFill>
                    <a:latin typeface="Segoe UI"/>
                  </a:rPr>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6078812" y="2493519"/>
            <a:ext cx="1838365" cy="2383653"/>
            <a:chOff x="8105366" y="2181514"/>
            <a:chExt cx="2451501" cy="3178656"/>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554077"/>
              <a:chOff x="6662632" y="5187478"/>
              <a:chExt cx="1206789" cy="554077"/>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554077"/>
              </a:xfrm>
              <a:prstGeom prst="rect">
                <a:avLst/>
              </a:prstGeom>
              <a:noFill/>
            </p:spPr>
            <p:txBody>
              <a:bodyPr wrap="square">
                <a:spAutoFit/>
              </a:bodyPr>
              <a:lstStyle/>
              <a:p>
                <a:pPr algn="ctr" defTabSz="685644"/>
                <a:r>
                  <a:rPr lang="en-US" sz="1050">
                    <a:solidFill>
                      <a:srgbClr val="1A1A1A"/>
                    </a:solidFill>
                    <a:latin typeface="Segoe UI"/>
                  </a:rPr>
                  <a:t>[3,1,2.8,10]</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109601" y="2181514"/>
              <a:ext cx="1447266" cy="339346"/>
              <a:chOff x="5494610" y="4789482"/>
              <a:chExt cx="1447266" cy="339346"/>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494610" y="4790225"/>
                <a:ext cx="1295139" cy="338603"/>
              </a:xfrm>
              <a:prstGeom prst="rect">
                <a:avLst/>
              </a:prstGeom>
              <a:noFill/>
            </p:spPr>
            <p:txBody>
              <a:bodyPr wrap="square">
                <a:spAutoFit/>
              </a:bodyPr>
              <a:lstStyle/>
              <a:p>
                <a:pPr algn="ctr" defTabSz="685644"/>
                <a:r>
                  <a:rPr lang="en-US" sz="1050" dirty="0">
                    <a:solidFill>
                      <a:srgbClr val="1A1A1A"/>
                    </a:solidFill>
                    <a:latin typeface="Segoe UI"/>
                  </a:rPr>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553472" y="3358003"/>
              <a:ext cx="1465323" cy="554077"/>
              <a:chOff x="5903949" y="4983203"/>
              <a:chExt cx="1465323" cy="554077"/>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5903949" y="4983203"/>
                <a:ext cx="1018534" cy="554077"/>
              </a:xfrm>
              <a:prstGeom prst="rect">
                <a:avLst/>
              </a:prstGeom>
              <a:noFill/>
            </p:spPr>
            <p:txBody>
              <a:bodyPr wrap="square">
                <a:spAutoFit/>
              </a:bodyPr>
              <a:lstStyle/>
              <a:p>
                <a:pPr algn="ctr" defTabSz="685644"/>
                <a:r>
                  <a:rPr lang="en-US" sz="1050" dirty="0">
                    <a:solidFill>
                      <a:srgbClr val="1A1A1A"/>
                    </a:solidFill>
                    <a:latin typeface="Segoe UI"/>
                  </a:rPr>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8" y="3663988"/>
              <a:ext cx="1206788" cy="554077"/>
              <a:chOff x="6331504" y="4983249"/>
              <a:chExt cx="1206788" cy="554077"/>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4" y="4983249"/>
                <a:ext cx="1018534" cy="554077"/>
              </a:xfrm>
              <a:prstGeom prst="rect">
                <a:avLst/>
              </a:prstGeom>
              <a:noFill/>
            </p:spPr>
            <p:txBody>
              <a:bodyPr wrap="square">
                <a:spAutoFit/>
              </a:bodyPr>
              <a:lstStyle/>
              <a:p>
                <a:pPr algn="ctr" defTabSz="685644"/>
                <a:r>
                  <a:rPr lang="en-US" sz="1050" dirty="0">
                    <a:solidFill>
                      <a:srgbClr val="1A1A1A"/>
                    </a:solidFill>
                    <a:latin typeface="Segoe UI"/>
                  </a:rPr>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3090497" y="1509063"/>
            <a:ext cx="2013838" cy="2128148"/>
            <a:chOff x="8410757" y="4672554"/>
            <a:chExt cx="1912283"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98942" cy="21919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98942" cy="21919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98942" cy="21919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98942" cy="21919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8138289" y="5682553"/>
              <a:ext cx="764127" cy="219191"/>
            </a:xfrm>
            <a:prstGeom prst="rect">
              <a:avLst/>
            </a:prstGeom>
            <a:noFill/>
          </p:spPr>
          <p:txBody>
            <a:bodyPr wrap="none" lIns="0" tIns="0" rIns="0" bIns="0" rtlCol="0">
              <a:spAutoFit/>
            </a:bodyPr>
            <a:lstStyle/>
            <a:p>
              <a:pPr defTabSz="685644"/>
              <a:r>
                <a:rPr lang="en-US" sz="1500" dirty="0">
                  <a:solidFill>
                    <a:srgbClr val="40CDF5"/>
                  </a:solidFill>
                  <a:latin typeface="Segoe UI"/>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503837" cy="219192"/>
            </a:xfrm>
            <a:prstGeom prst="rect">
              <a:avLst/>
            </a:prstGeom>
            <a:noFill/>
          </p:spPr>
          <p:txBody>
            <a:bodyPr wrap="none" lIns="0" tIns="0" rIns="0" bIns="0" rtlCol="0">
              <a:spAutoFit/>
            </a:bodyPr>
            <a:lstStyle/>
            <a:p>
              <a:pPr defTabSz="685644"/>
              <a:r>
                <a:rPr lang="en-US" sz="1500" dirty="0">
                  <a:solidFill>
                    <a:srgbClr val="40CDF5"/>
                  </a:solidFill>
                  <a:latin typeface="Segoe UI"/>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3799333" y="2167011"/>
            <a:ext cx="206788" cy="461665"/>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4563801" y="2952042"/>
            <a:ext cx="206788" cy="461665"/>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3809507" y="2954766"/>
            <a:ext cx="206788" cy="461665"/>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4563762" y="2151610"/>
            <a:ext cx="206788" cy="461665"/>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7915109" y="2493519"/>
            <a:ext cx="864019" cy="184666"/>
          </a:xfrm>
          <a:prstGeom prst="rect">
            <a:avLst/>
          </a:prstGeom>
          <a:solidFill>
            <a:schemeClr val="bg1"/>
          </a:solidFill>
          <a:ln w="12700">
            <a:noFill/>
          </a:ln>
        </p:spPr>
        <p:txBody>
          <a:bodyPr wrap="none" lIns="0" tIns="0" rIns="0" bIns="0" rtlCol="0">
            <a:spAutoFit/>
          </a:bodyPr>
          <a:lstStyle/>
          <a:p>
            <a:pPr defTabSz="685644"/>
            <a:r>
              <a:rPr lang="en-US" sz="1200">
                <a:solidFill>
                  <a:srgbClr val="00BCF2"/>
                </a:solidFill>
                <a:latin typeface="Segoe UI"/>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7545734" y="3387759"/>
            <a:ext cx="971216" cy="184666"/>
          </a:xfrm>
          <a:prstGeom prst="rect">
            <a:avLst/>
          </a:prstGeom>
          <a:solidFill>
            <a:schemeClr val="bg1"/>
          </a:solidFill>
          <a:ln w="12700">
            <a:noFill/>
          </a:ln>
        </p:spPr>
        <p:txBody>
          <a:bodyPr wrap="square" lIns="0" tIns="0" rIns="0" bIns="0" rtlCol="0">
            <a:spAutoFit/>
          </a:bodyPr>
          <a:lstStyle/>
          <a:p>
            <a:pPr defTabSz="685644"/>
            <a:r>
              <a:rPr lang="en-US" sz="1200">
                <a:solidFill>
                  <a:srgbClr val="00BCF2"/>
                </a:solidFill>
                <a:latin typeface="Segoe UI"/>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7465567" y="3641587"/>
            <a:ext cx="971216" cy="369332"/>
          </a:xfrm>
          <a:prstGeom prst="rect">
            <a:avLst/>
          </a:prstGeom>
          <a:solidFill>
            <a:schemeClr val="bg1"/>
          </a:solidFill>
          <a:ln w="12700">
            <a:noFill/>
          </a:ln>
        </p:spPr>
        <p:txBody>
          <a:bodyPr wrap="square" lIns="0" tIns="0" rIns="0" bIns="0" rtlCol="0">
            <a:spAutoFit/>
          </a:bodyPr>
          <a:lstStyle/>
          <a:p>
            <a:pPr defTabSz="685644"/>
            <a:r>
              <a:rPr lang="en-US" sz="1200">
                <a:solidFill>
                  <a:srgbClr val="00BCF2"/>
                </a:solidFill>
                <a:latin typeface="Segoe UI"/>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7001634" y="4467313"/>
            <a:ext cx="971216" cy="184666"/>
          </a:xfrm>
          <a:prstGeom prst="rect">
            <a:avLst/>
          </a:prstGeom>
          <a:solidFill>
            <a:schemeClr val="bg1"/>
          </a:solidFill>
          <a:ln w="12700">
            <a:noFill/>
          </a:ln>
        </p:spPr>
        <p:txBody>
          <a:bodyPr wrap="square" lIns="0" tIns="0" rIns="0" bIns="0" rtlCol="0">
            <a:spAutoFit/>
          </a:bodyPr>
          <a:lstStyle/>
          <a:p>
            <a:pPr defTabSz="685644"/>
            <a:r>
              <a:rPr lang="en-US" sz="1200">
                <a:solidFill>
                  <a:srgbClr val="00BCF2"/>
                </a:solidFill>
                <a:latin typeface="Segoe UI"/>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3591795" y="2167012"/>
            <a:ext cx="1384832" cy="1246696"/>
            <a:chOff x="6032076" y="5097352"/>
            <a:chExt cx="1846703" cy="1662497"/>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827267" cy="615641"/>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827267" cy="615641"/>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6" y="6144208"/>
              <a:ext cx="275756" cy="615641"/>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51511" cy="615641"/>
            </a:xfrm>
            <a:prstGeom prst="rect">
              <a:avLst/>
            </a:prstGeom>
            <a:solidFill>
              <a:schemeClr val="bg1"/>
            </a:solidFill>
          </p:spPr>
          <p:txBody>
            <a:bodyPr wrap="none" lIns="0" tIns="0" rIns="0" bIns="0" rtlCol="0">
              <a:spAutoFit/>
            </a:bodyPr>
            <a:lstStyle/>
            <a:p>
              <a:pPr defTabSz="685644"/>
              <a:r>
                <a:rPr lang="en-US" sz="3000">
                  <a:gradFill>
                    <a:gsLst>
                      <a:gs pos="2917">
                        <a:srgbClr val="1A1A1A"/>
                      </a:gs>
                      <a:gs pos="30000">
                        <a:srgbClr val="1A1A1A"/>
                      </a:gs>
                    </a:gsLst>
                    <a:lin ang="5400000" scaled="0"/>
                  </a:gradFill>
                  <a:latin typeface="Segoe UI"/>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3487549" y="2016459"/>
            <a:ext cx="1617215" cy="1623473"/>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57984" y="3313584"/>
            <a:ext cx="690895" cy="23083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7217" y="4848847"/>
            <a:ext cx="856004" cy="230832"/>
          </a:xfrm>
          <a:prstGeom prst="rect">
            <a:avLst/>
          </a:prstGeom>
          <a:noFill/>
        </p:spPr>
        <p:txBody>
          <a:bodyPr wrap="none" lIns="0" tIns="0" rIns="0" bIns="0" rtlCol="0">
            <a:spAutoFit/>
          </a:bodyPr>
          <a:lstStyle/>
          <a:p>
            <a:pPr defTabSz="685644"/>
            <a:r>
              <a:rPr lang="en-US" sz="1500">
                <a:gradFill>
                  <a:gsLst>
                    <a:gs pos="2917">
                      <a:srgbClr val="1A1A1A"/>
                    </a:gs>
                    <a:gs pos="30000">
                      <a:srgbClr val="1A1A1A"/>
                    </a:gs>
                  </a:gsLst>
                  <a:lin ang="5400000" scaled="0"/>
                </a:gradFill>
                <a:latin typeface="Segoe UI"/>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288030" y="4306811"/>
            <a:ext cx="2265356" cy="1142984"/>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288030" y="2874208"/>
            <a:ext cx="2239856" cy="1389611"/>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1842613" y="4662516"/>
            <a:ext cx="2279933" cy="252052"/>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6264" y="4624877"/>
            <a:ext cx="327330" cy="327330"/>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9243" y="5424254"/>
            <a:ext cx="327330" cy="327330"/>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1861946" y="4983090"/>
            <a:ext cx="2241311" cy="325664"/>
            <a:chOff x="2506268" y="5660089"/>
            <a:chExt cx="2988837" cy="434280"/>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06268" y="566008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155704" y="5758252"/>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66304" y="5019063"/>
            <a:ext cx="327330" cy="327330"/>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1823324" y="5431340"/>
            <a:ext cx="2279933" cy="252052"/>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1842613" y="5846505"/>
            <a:ext cx="2279933" cy="310908"/>
            <a:chOff x="2512824" y="4919400"/>
            <a:chExt cx="3040342" cy="414603"/>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19400"/>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6304" y="5846505"/>
            <a:ext cx="327330" cy="327330"/>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5817633" y="3594809"/>
            <a:ext cx="3082076"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0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864102" y="1832879"/>
          <a:ext cx="2212950" cy="3604720"/>
        </p:xfrm>
        <a:graphic>
          <a:graphicData uri="http://schemas.openxmlformats.org/drawingml/2006/table">
            <a:tbl>
              <a:tblPr firstRow="1" bandRow="1">
                <a:tableStyleId>{5940675A-B579-460E-94D1-54222C63F5DA}</a:tableStyleId>
              </a:tblPr>
              <a:tblGrid>
                <a:gridCol w="737650">
                  <a:extLst>
                    <a:ext uri="{9D8B030D-6E8A-4147-A177-3AD203B41FA5}">
                      <a16:colId xmlns:a16="http://schemas.microsoft.com/office/drawing/2014/main" val="2191130923"/>
                    </a:ext>
                  </a:extLst>
                </a:gridCol>
                <a:gridCol w="737650">
                  <a:extLst>
                    <a:ext uri="{9D8B030D-6E8A-4147-A177-3AD203B41FA5}">
                      <a16:colId xmlns:a16="http://schemas.microsoft.com/office/drawing/2014/main" val="2861135263"/>
                    </a:ext>
                  </a:extLst>
                </a:gridCol>
                <a:gridCol w="737650">
                  <a:extLst>
                    <a:ext uri="{9D8B030D-6E8A-4147-A177-3AD203B41FA5}">
                      <a16:colId xmlns:a16="http://schemas.microsoft.com/office/drawing/2014/main" val="3800788712"/>
                    </a:ext>
                  </a:extLst>
                </a:gridCol>
              </a:tblGrid>
              <a:tr h="514960">
                <a:tc>
                  <a:txBody>
                    <a:bodyPr/>
                    <a:lstStyle/>
                    <a:p>
                      <a:endParaRPr lang="en-US" sz="1400"/>
                    </a:p>
                  </a:txBody>
                  <a:tcPr marL="68570" marR="68570" marT="34285" marB="34285">
                    <a:solidFill>
                      <a:srgbClr val="0078D4"/>
                    </a:solidFill>
                  </a:tcPr>
                </a:tc>
                <a:tc>
                  <a:txBody>
                    <a:bodyPr/>
                    <a:lstStyle/>
                    <a:p>
                      <a:endParaRPr lang="en-US" sz="1400">
                        <a:solidFill>
                          <a:schemeClr val="bg1"/>
                        </a:solidFill>
                      </a:endParaRPr>
                    </a:p>
                  </a:txBody>
                  <a:tcPr marL="68570" marR="68570" marT="34285" marB="34285">
                    <a:solidFill>
                      <a:srgbClr val="0078D4"/>
                    </a:solidFill>
                  </a:tcPr>
                </a:tc>
                <a:tc>
                  <a:txBody>
                    <a:bodyPr/>
                    <a:lstStyle/>
                    <a:p>
                      <a:endParaRPr lang="en-US" sz="1400">
                        <a:solidFill>
                          <a:schemeClr val="bg1"/>
                        </a:solidFill>
                      </a:endParaRPr>
                    </a:p>
                  </a:txBody>
                  <a:tcPr marL="68570" marR="68570" marT="34285" marB="34285">
                    <a:solidFill>
                      <a:srgbClr val="0078D4"/>
                    </a:solidFill>
                  </a:tcPr>
                </a:tc>
                <a:extLst>
                  <a:ext uri="{0D108BD9-81ED-4DB2-BD59-A6C34878D82A}">
                    <a16:rowId xmlns:a16="http://schemas.microsoft.com/office/drawing/2014/main" val="1346192477"/>
                  </a:ext>
                </a:extLst>
              </a:tr>
              <a:tr h="514960">
                <a:tc>
                  <a:txBody>
                    <a:bodyPr/>
                    <a:lstStyle/>
                    <a:p>
                      <a:endParaRPr lang="en-US" sz="1400"/>
                    </a:p>
                  </a:txBody>
                  <a:tcPr marL="68570" marR="68570" marT="34285" marB="34285"/>
                </a:tc>
                <a:tc>
                  <a:txBody>
                    <a:bodyPr/>
                    <a:lstStyle/>
                    <a:p>
                      <a:pPr algn="ctr"/>
                      <a:r>
                        <a:rPr lang="en-US" sz="2100"/>
                        <a:t>6</a:t>
                      </a:r>
                    </a:p>
                  </a:txBody>
                  <a:tcPr marL="68570" marR="68570" marT="34285" marB="34285" anchor="ctr"/>
                </a:tc>
                <a:tc>
                  <a:txBody>
                    <a:bodyPr/>
                    <a:lstStyle/>
                    <a:p>
                      <a:pPr algn="ctr"/>
                      <a:r>
                        <a:rPr lang="en-US" sz="2100"/>
                        <a:t>3</a:t>
                      </a:r>
                    </a:p>
                  </a:txBody>
                  <a:tcPr marL="68570" marR="68570" marT="34285" marB="34285" anchor="ctr"/>
                </a:tc>
                <a:extLst>
                  <a:ext uri="{0D108BD9-81ED-4DB2-BD59-A6C34878D82A}">
                    <a16:rowId xmlns:a16="http://schemas.microsoft.com/office/drawing/2014/main" val="1708467768"/>
                  </a:ext>
                </a:extLst>
              </a:tr>
              <a:tr h="514960">
                <a:tc>
                  <a:txBody>
                    <a:bodyPr/>
                    <a:lstStyle/>
                    <a:p>
                      <a:endParaRPr lang="en-US" sz="1400"/>
                    </a:p>
                  </a:txBody>
                  <a:tcPr marL="68570" marR="68570" marT="34285" marB="34285"/>
                </a:tc>
                <a:tc>
                  <a:txBody>
                    <a:bodyPr/>
                    <a:lstStyle/>
                    <a:p>
                      <a:pPr algn="ctr"/>
                      <a:r>
                        <a:rPr lang="en-US" sz="2100"/>
                        <a:t>5</a:t>
                      </a:r>
                    </a:p>
                  </a:txBody>
                  <a:tcPr marL="68570" marR="68570" marT="34285" marB="34285" anchor="ctr"/>
                </a:tc>
                <a:tc>
                  <a:txBody>
                    <a:bodyPr/>
                    <a:lstStyle/>
                    <a:p>
                      <a:pPr algn="ctr"/>
                      <a:r>
                        <a:rPr lang="en-US" sz="2100"/>
                        <a:t>3</a:t>
                      </a:r>
                    </a:p>
                  </a:txBody>
                  <a:tcPr marL="68570" marR="68570" marT="34285" marB="34285" anchor="ctr"/>
                </a:tc>
                <a:extLst>
                  <a:ext uri="{0D108BD9-81ED-4DB2-BD59-A6C34878D82A}">
                    <a16:rowId xmlns:a16="http://schemas.microsoft.com/office/drawing/2014/main" val="151053799"/>
                  </a:ext>
                </a:extLst>
              </a:tr>
              <a:tr h="514960">
                <a:tc>
                  <a:txBody>
                    <a:bodyPr/>
                    <a:lstStyle/>
                    <a:p>
                      <a:endParaRPr lang="en-US" sz="1400"/>
                    </a:p>
                  </a:txBody>
                  <a:tcPr marL="68570" marR="68570" marT="34285" marB="34285"/>
                </a:tc>
                <a:tc>
                  <a:txBody>
                    <a:bodyPr/>
                    <a:lstStyle/>
                    <a:p>
                      <a:pPr algn="ctr"/>
                      <a:r>
                        <a:rPr lang="en-US" sz="2100"/>
                        <a:t>2</a:t>
                      </a:r>
                    </a:p>
                  </a:txBody>
                  <a:tcPr marL="68570" marR="68570" marT="34285" marB="34285" anchor="ctr"/>
                </a:tc>
                <a:tc>
                  <a:txBody>
                    <a:bodyPr/>
                    <a:lstStyle/>
                    <a:p>
                      <a:pPr algn="ctr"/>
                      <a:r>
                        <a:rPr lang="en-US" sz="2100"/>
                        <a:t>3</a:t>
                      </a:r>
                    </a:p>
                  </a:txBody>
                  <a:tcPr marL="68570" marR="68570" marT="34285" marB="34285" anchor="ctr"/>
                </a:tc>
                <a:extLst>
                  <a:ext uri="{0D108BD9-81ED-4DB2-BD59-A6C34878D82A}">
                    <a16:rowId xmlns:a16="http://schemas.microsoft.com/office/drawing/2014/main" val="3650558588"/>
                  </a:ext>
                </a:extLst>
              </a:tr>
              <a:tr h="514960">
                <a:tc>
                  <a:txBody>
                    <a:bodyPr/>
                    <a:lstStyle/>
                    <a:p>
                      <a:endParaRPr lang="en-US" sz="1400"/>
                    </a:p>
                  </a:txBody>
                  <a:tcPr marL="68570" marR="68570" marT="34285" marB="34285"/>
                </a:tc>
                <a:tc>
                  <a:txBody>
                    <a:bodyPr/>
                    <a:lstStyle/>
                    <a:p>
                      <a:pPr algn="ctr"/>
                      <a:r>
                        <a:rPr lang="en-US" sz="2100"/>
                        <a:t>1</a:t>
                      </a:r>
                    </a:p>
                  </a:txBody>
                  <a:tcPr marL="68570" marR="68570" marT="34285" marB="34285" anchor="ctr"/>
                </a:tc>
                <a:tc>
                  <a:txBody>
                    <a:bodyPr/>
                    <a:lstStyle/>
                    <a:p>
                      <a:pPr algn="ctr"/>
                      <a:r>
                        <a:rPr lang="en-US" sz="2100"/>
                        <a:t>3</a:t>
                      </a:r>
                    </a:p>
                  </a:txBody>
                  <a:tcPr marL="68570" marR="68570" marT="34285" marB="34285" anchor="ctr"/>
                </a:tc>
                <a:extLst>
                  <a:ext uri="{0D108BD9-81ED-4DB2-BD59-A6C34878D82A}">
                    <a16:rowId xmlns:a16="http://schemas.microsoft.com/office/drawing/2014/main" val="3354592381"/>
                  </a:ext>
                </a:extLst>
              </a:tr>
              <a:tr h="514960">
                <a:tc>
                  <a:txBody>
                    <a:bodyPr/>
                    <a:lstStyle/>
                    <a:p>
                      <a:endParaRPr lang="en-US" sz="1400"/>
                    </a:p>
                  </a:txBody>
                  <a:tcPr marL="68570" marR="68570" marT="34285" marB="34285"/>
                </a:tc>
                <a:tc>
                  <a:txBody>
                    <a:bodyPr/>
                    <a:lstStyle/>
                    <a:p>
                      <a:pPr algn="ctr"/>
                      <a:r>
                        <a:rPr lang="en-US" sz="2100"/>
                        <a:t>3</a:t>
                      </a:r>
                    </a:p>
                  </a:txBody>
                  <a:tcPr marL="68570" marR="68570" marT="34285" marB="34285" anchor="ctr"/>
                </a:tc>
                <a:tc>
                  <a:txBody>
                    <a:bodyPr/>
                    <a:lstStyle/>
                    <a:p>
                      <a:pPr algn="ctr"/>
                      <a:r>
                        <a:rPr lang="en-US" sz="2100"/>
                        <a:t>8</a:t>
                      </a:r>
                    </a:p>
                  </a:txBody>
                  <a:tcPr marL="68570" marR="68570" marT="34285" marB="34285" anchor="ctr"/>
                </a:tc>
                <a:extLst>
                  <a:ext uri="{0D108BD9-81ED-4DB2-BD59-A6C34878D82A}">
                    <a16:rowId xmlns:a16="http://schemas.microsoft.com/office/drawing/2014/main" val="4214214232"/>
                  </a:ext>
                </a:extLst>
              </a:tr>
              <a:tr h="514960">
                <a:tc>
                  <a:txBody>
                    <a:bodyPr/>
                    <a:lstStyle/>
                    <a:p>
                      <a:endParaRPr lang="en-US" sz="1400"/>
                    </a:p>
                  </a:txBody>
                  <a:tcPr marL="68570" marR="68570" marT="34285" marB="34285"/>
                </a:tc>
                <a:tc>
                  <a:txBody>
                    <a:bodyPr/>
                    <a:lstStyle/>
                    <a:p>
                      <a:pPr algn="ctr"/>
                      <a:r>
                        <a:rPr lang="en-US" sz="2100"/>
                        <a:t>4</a:t>
                      </a:r>
                    </a:p>
                  </a:txBody>
                  <a:tcPr marL="68570" marR="68570" marT="34285" marB="34285" anchor="ctr"/>
                </a:tc>
                <a:tc>
                  <a:txBody>
                    <a:bodyPr/>
                    <a:lstStyle/>
                    <a:p>
                      <a:pPr algn="ctr"/>
                      <a:r>
                        <a:rPr lang="en-US" sz="2100"/>
                        <a:t>8</a:t>
                      </a:r>
                    </a:p>
                  </a:txBody>
                  <a:tcPr marL="68570" marR="68570" marT="34285" marB="34285"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967579" y="2340061"/>
            <a:ext cx="493499" cy="3062438"/>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4099280" y="1906948"/>
          <a:ext cx="3909888" cy="3436880"/>
        </p:xfrm>
        <a:graphic>
          <a:graphicData uri="http://schemas.openxmlformats.org/drawingml/2006/table">
            <a:tbl>
              <a:tblPr firstRow="1" bandRow="1">
                <a:tableStyleId>{5940675A-B579-460E-94D1-54222C63F5DA}</a:tableStyleId>
              </a:tblPr>
              <a:tblGrid>
                <a:gridCol w="488736">
                  <a:extLst>
                    <a:ext uri="{9D8B030D-6E8A-4147-A177-3AD203B41FA5}">
                      <a16:colId xmlns:a16="http://schemas.microsoft.com/office/drawing/2014/main" val="971543475"/>
                    </a:ext>
                  </a:extLst>
                </a:gridCol>
                <a:gridCol w="488736">
                  <a:extLst>
                    <a:ext uri="{9D8B030D-6E8A-4147-A177-3AD203B41FA5}">
                      <a16:colId xmlns:a16="http://schemas.microsoft.com/office/drawing/2014/main" val="3602129700"/>
                    </a:ext>
                  </a:extLst>
                </a:gridCol>
                <a:gridCol w="488736">
                  <a:extLst>
                    <a:ext uri="{9D8B030D-6E8A-4147-A177-3AD203B41FA5}">
                      <a16:colId xmlns:a16="http://schemas.microsoft.com/office/drawing/2014/main" val="1616394696"/>
                    </a:ext>
                  </a:extLst>
                </a:gridCol>
                <a:gridCol w="488736">
                  <a:extLst>
                    <a:ext uri="{9D8B030D-6E8A-4147-A177-3AD203B41FA5}">
                      <a16:colId xmlns:a16="http://schemas.microsoft.com/office/drawing/2014/main" val="2552138734"/>
                    </a:ext>
                  </a:extLst>
                </a:gridCol>
                <a:gridCol w="488736">
                  <a:extLst>
                    <a:ext uri="{9D8B030D-6E8A-4147-A177-3AD203B41FA5}">
                      <a16:colId xmlns:a16="http://schemas.microsoft.com/office/drawing/2014/main" val="84701042"/>
                    </a:ext>
                  </a:extLst>
                </a:gridCol>
                <a:gridCol w="488736">
                  <a:extLst>
                    <a:ext uri="{9D8B030D-6E8A-4147-A177-3AD203B41FA5}">
                      <a16:colId xmlns:a16="http://schemas.microsoft.com/office/drawing/2014/main" val="3490938243"/>
                    </a:ext>
                  </a:extLst>
                </a:gridCol>
                <a:gridCol w="488736">
                  <a:extLst>
                    <a:ext uri="{9D8B030D-6E8A-4147-A177-3AD203B41FA5}">
                      <a16:colId xmlns:a16="http://schemas.microsoft.com/office/drawing/2014/main" val="3823730284"/>
                    </a:ext>
                  </a:extLst>
                </a:gridCol>
                <a:gridCol w="488736">
                  <a:extLst>
                    <a:ext uri="{9D8B030D-6E8A-4147-A177-3AD203B41FA5}">
                      <a16:colId xmlns:a16="http://schemas.microsoft.com/office/drawing/2014/main" val="1281961075"/>
                    </a:ext>
                  </a:extLst>
                </a:gridCol>
              </a:tblGrid>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429610">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70" marR="68570" marT="34285" marB="34285">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5771" y="1796255"/>
            <a:ext cx="543806" cy="543806"/>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1631366" y="1871575"/>
            <a:ext cx="439868" cy="439868"/>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4095442" y="1911772"/>
            <a:ext cx="3541451" cy="2945775"/>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4178254" y="2953148"/>
            <a:ext cx="3364157" cy="1653395"/>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4175789" y="2031616"/>
            <a:ext cx="3180049" cy="231933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4838155" y="2780629"/>
            <a:ext cx="1971638" cy="1338257"/>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4296681" y="1967357"/>
            <a:ext cx="3034579" cy="2478839"/>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5347619" y="2132257"/>
            <a:ext cx="1576459" cy="2090746"/>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4345115" y="1958872"/>
            <a:ext cx="3004252" cy="2387203"/>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endParaRPr lang="en-US" sz="1324">
                <a:solidFill>
                  <a:srgbClr val="FFFFFF"/>
                </a:solidFill>
                <a:latin typeface="Segoe UI"/>
              </a:endParaRPr>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4783861" y="2059532"/>
            <a:ext cx="2112953" cy="2137497"/>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4331809" y="1701096"/>
            <a:ext cx="2971484" cy="2528761"/>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12088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4"/>
            <a:ext cx="7968568" cy="2097912"/>
          </a:xfrm>
          <a:prstGeom prst="rect">
            <a:avLst/>
          </a:prstGeom>
        </p:spPr>
        <p:txBody>
          <a:bodyPr>
            <a:normAutofit fontScale="90000"/>
          </a:bodyPr>
          <a:lstStyle/>
          <a:p>
            <a:pPr>
              <a:defRPr sz="2800"/>
            </a:pPr>
            <a:r>
              <a:rPr lang="en-PK" sz="2800" u="sng" dirty="0"/>
              <a:t>  </a:t>
            </a:r>
            <a:br>
              <a:rPr lang="en-PK" sz="2800" u="sng" dirty="0"/>
            </a:br>
            <a:r>
              <a:rPr lang="en-PK" sz="3600" b="1" u="sng" dirty="0"/>
              <a:t>GETTING TO KNOW YOUR DATA</a:t>
            </a:r>
            <a:br>
              <a:rPr lang="en-US" dirty="0"/>
            </a:br>
            <a:br>
              <a:rPr lang="en-US" dirty="0"/>
            </a:br>
            <a:br>
              <a:rPr lang="en-US" dirty="0"/>
            </a:br>
            <a:r>
              <a:rPr lang="en-US" dirty="0"/>
              <a:t>TYPES OF DATASETS</a:t>
            </a:r>
            <a:br>
              <a:rPr dirty="0"/>
            </a:br>
            <a:endParaRPr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extLst>
      <p:ext uri="{BB962C8B-B14F-4D97-AF65-F5344CB8AC3E}">
        <p14:creationId xmlns:p14="http://schemas.microsoft.com/office/powerpoint/2010/main" val="13404829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4"/>
            <a:ext cx="7968568" cy="2097912"/>
          </a:xfrm>
          <a:prstGeom prst="rect">
            <a:avLst/>
          </a:prstGeom>
        </p:spPr>
        <p:txBody>
          <a:bodyPr>
            <a:normAutofit fontScale="90000"/>
          </a:bodyPr>
          <a:lstStyle/>
          <a:p>
            <a:pPr>
              <a:defRPr sz="2800"/>
            </a:pPr>
            <a:r>
              <a:rPr lang="en-PK" sz="2800" u="sng" dirty="0"/>
              <a:t>  </a:t>
            </a:r>
            <a:br>
              <a:rPr lang="en-PK" sz="2800" u="sng" dirty="0"/>
            </a:br>
            <a:r>
              <a:rPr lang="en-PK" sz="3600" b="1" u="sng" dirty="0"/>
              <a:t>GETTING TO KNOW YOUR DATA</a:t>
            </a:r>
            <a:br>
              <a:rPr lang="en-US" dirty="0"/>
            </a:br>
            <a:br>
              <a:rPr lang="en-US" dirty="0"/>
            </a:br>
            <a:br>
              <a:rPr lang="en-US" dirty="0"/>
            </a:br>
            <a:r>
              <a:rPr lang="en-US" dirty="0"/>
              <a:t>ATTRIBUTE TYPES</a:t>
            </a:r>
            <a:br>
              <a:rPr dirty="0"/>
            </a:br>
            <a:endParaRPr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FC4D-7E38-4C50-AB52-04D760537D64}"/>
              </a:ext>
            </a:extLst>
          </p:cNvPr>
          <p:cNvSpPr>
            <a:spLocks noGrp="1"/>
          </p:cNvSpPr>
          <p:nvPr>
            <p:ph type="title"/>
          </p:nvPr>
        </p:nvSpPr>
        <p:spPr/>
        <p:txBody>
          <a:bodyPr/>
          <a:lstStyle/>
          <a:p>
            <a:r>
              <a:rPr lang="en-US" dirty="0"/>
              <a:t>Data Objects</a:t>
            </a:r>
            <a:endParaRPr lang="en-PK" dirty="0"/>
          </a:p>
        </p:txBody>
      </p:sp>
      <p:sp>
        <p:nvSpPr>
          <p:cNvPr id="3" name="Content Placeholder 2">
            <a:extLst>
              <a:ext uri="{FF2B5EF4-FFF2-40B4-BE49-F238E27FC236}">
                <a16:creationId xmlns:a16="http://schemas.microsoft.com/office/drawing/2014/main" id="{5DE82EFB-25EF-4B6F-9EE4-7B52CDC98F8D}"/>
              </a:ext>
            </a:extLst>
          </p:cNvPr>
          <p:cNvSpPr>
            <a:spLocks noGrp="1"/>
          </p:cNvSpPr>
          <p:nvPr>
            <p:ph idx="1"/>
          </p:nvPr>
        </p:nvSpPr>
        <p:spPr/>
        <p:txBody>
          <a:bodyPr/>
          <a:lstStyle/>
          <a:p>
            <a:r>
              <a:rPr lang="en-US" dirty="0"/>
              <a:t>Data sets are made up of data objects</a:t>
            </a:r>
          </a:p>
          <a:p>
            <a:r>
              <a:rPr lang="en-US" dirty="0"/>
              <a:t>A </a:t>
            </a:r>
            <a:r>
              <a:rPr lang="en-US" b="1" dirty="0"/>
              <a:t>data object</a:t>
            </a:r>
            <a:r>
              <a:rPr lang="en-US" dirty="0"/>
              <a:t> represents an entity</a:t>
            </a:r>
          </a:p>
          <a:p>
            <a:r>
              <a:rPr lang="en-US" dirty="0"/>
              <a:t>Examples:</a:t>
            </a:r>
          </a:p>
          <a:p>
            <a:pPr lvl="1"/>
            <a:r>
              <a:rPr lang="en-US" b="1" dirty="0"/>
              <a:t>Sales Database: </a:t>
            </a:r>
            <a:r>
              <a:rPr lang="en-US" dirty="0"/>
              <a:t>Customers, store items, sales</a:t>
            </a:r>
          </a:p>
          <a:p>
            <a:pPr lvl="1"/>
            <a:r>
              <a:rPr lang="en-US" b="1" dirty="0"/>
              <a:t>Medical Database: </a:t>
            </a:r>
            <a:r>
              <a:rPr lang="en-US" dirty="0"/>
              <a:t>Patients, treatments</a:t>
            </a:r>
          </a:p>
          <a:p>
            <a:pPr lvl="1"/>
            <a:r>
              <a:rPr lang="en-US" b="1" dirty="0"/>
              <a:t>University Database: </a:t>
            </a:r>
            <a:r>
              <a:rPr lang="en-US" dirty="0"/>
              <a:t>Students, professors, courses</a:t>
            </a:r>
          </a:p>
          <a:p>
            <a:pPr lvl="1"/>
            <a:endParaRPr lang="en-US" dirty="0"/>
          </a:p>
          <a:p>
            <a:r>
              <a:rPr lang="en-US" dirty="0"/>
              <a:t>Data objects are described by </a:t>
            </a:r>
            <a:r>
              <a:rPr lang="en-US" b="1" dirty="0"/>
              <a:t>attributes</a:t>
            </a:r>
            <a:endParaRPr lang="en-PK" dirty="0"/>
          </a:p>
        </p:txBody>
      </p:sp>
      <p:sp>
        <p:nvSpPr>
          <p:cNvPr id="4" name="Slide Number Placeholder 3">
            <a:extLst>
              <a:ext uri="{FF2B5EF4-FFF2-40B4-BE49-F238E27FC236}">
                <a16:creationId xmlns:a16="http://schemas.microsoft.com/office/drawing/2014/main" id="{50C8A96C-CF5C-4FC9-BD67-11DCDD42C82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21</a:t>
            </a:fld>
            <a:endParaRPr lang="en-US"/>
          </a:p>
        </p:txBody>
      </p:sp>
      <p:sp>
        <p:nvSpPr>
          <p:cNvPr id="5" name="TextBox 4">
            <a:extLst>
              <a:ext uri="{FF2B5EF4-FFF2-40B4-BE49-F238E27FC236}">
                <a16:creationId xmlns:a16="http://schemas.microsoft.com/office/drawing/2014/main" id="{55C003F6-D15E-4B57-B868-2C00453568EF}"/>
              </a:ext>
            </a:extLst>
          </p:cNvPr>
          <p:cNvSpPr txBox="1"/>
          <p:nvPr/>
        </p:nvSpPr>
        <p:spPr>
          <a:xfrm>
            <a:off x="739939" y="4017168"/>
            <a:ext cx="7664117" cy="369332"/>
          </a:xfrm>
          <a:prstGeom prst="rect">
            <a:avLst/>
          </a:prstGeom>
          <a:noFill/>
          <a:ln>
            <a:solidFill>
              <a:schemeClr val="accent1"/>
            </a:solidFill>
          </a:ln>
        </p:spPr>
        <p:txBody>
          <a:bodyPr wrap="square" rtlCol="0">
            <a:spAutoFit/>
          </a:bodyPr>
          <a:lstStyle/>
          <a:p>
            <a:pPr algn="ctr"/>
            <a:r>
              <a:rPr lang="en-US" b="1" dirty="0">
                <a:solidFill>
                  <a:srgbClr val="FF00FF"/>
                </a:solidFill>
              </a:rPr>
              <a:t>Also called: </a:t>
            </a:r>
            <a:r>
              <a:rPr lang="en-US" i="1" dirty="0">
                <a:solidFill>
                  <a:srgbClr val="FF00FF"/>
                </a:solidFill>
              </a:rPr>
              <a:t>samples, examples, instances, data points, objects, records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4D8F07A-C6CB-40A2-9061-83563107BDAE}"/>
                  </a:ext>
                </a:extLst>
              </p:cNvPr>
              <p:cNvSpPr txBox="1"/>
              <p:nvPr/>
            </p:nvSpPr>
            <p:spPr>
              <a:xfrm>
                <a:off x="2529036" y="5586829"/>
                <a:ext cx="4085924" cy="646331"/>
              </a:xfrm>
              <a:prstGeom prst="rect">
                <a:avLst/>
              </a:prstGeom>
              <a:noFill/>
              <a:ln>
                <a:solidFill>
                  <a:schemeClr val="accent1"/>
                </a:solidFill>
              </a:ln>
            </p:spPr>
            <p:txBody>
              <a:bodyPr wrap="square" rtlCol="0">
                <a:spAutoFit/>
              </a:bodyPr>
              <a:lstStyle/>
              <a:p>
                <a:pPr algn="ctr"/>
                <a:r>
                  <a:rPr lang="en-US" b="1" dirty="0">
                    <a:solidFill>
                      <a:srgbClr val="FF00FF"/>
                    </a:solidFill>
                  </a:rPr>
                  <a:t>Dataset Rows </a:t>
                </a:r>
                <a14:m>
                  <m:oMath xmlns:m="http://schemas.openxmlformats.org/officeDocument/2006/math">
                    <m:r>
                      <a:rPr lang="en-US" b="1" i="1">
                        <a:solidFill>
                          <a:srgbClr val="FF00FF"/>
                        </a:solidFill>
                        <a:latin typeface="Cambria Math" panose="02040503050406030204" pitchFamily="18" charset="0"/>
                      </a:rPr>
                      <m:t>→ </m:t>
                    </m:r>
                  </m:oMath>
                </a14:m>
                <a:r>
                  <a:rPr lang="en-US" b="1" dirty="0">
                    <a:solidFill>
                      <a:srgbClr val="FF00FF"/>
                    </a:solidFill>
                  </a:rPr>
                  <a:t>Data Objects</a:t>
                </a:r>
              </a:p>
              <a:p>
                <a:pPr algn="ctr"/>
                <a:r>
                  <a:rPr lang="en-US" b="1" dirty="0">
                    <a:solidFill>
                      <a:srgbClr val="FF00FF"/>
                    </a:solidFill>
                  </a:rPr>
                  <a:t>Dataset Columns </a:t>
                </a:r>
                <a14:m>
                  <m:oMath xmlns:m="http://schemas.openxmlformats.org/officeDocument/2006/math">
                    <m:r>
                      <a:rPr lang="en-US" b="1" i="1">
                        <a:solidFill>
                          <a:srgbClr val="FF00FF"/>
                        </a:solidFill>
                        <a:latin typeface="Cambria Math" panose="02040503050406030204" pitchFamily="18" charset="0"/>
                      </a:rPr>
                      <m:t>→ </m:t>
                    </m:r>
                  </m:oMath>
                </a14:m>
                <a:r>
                  <a:rPr lang="en-US" b="1" dirty="0">
                    <a:solidFill>
                      <a:srgbClr val="FF00FF"/>
                    </a:solidFill>
                  </a:rPr>
                  <a:t>Attributes</a:t>
                </a:r>
                <a:endParaRPr lang="en-US" i="1" dirty="0">
                  <a:solidFill>
                    <a:srgbClr val="FF00FF"/>
                  </a:solidFill>
                </a:endParaRPr>
              </a:p>
            </p:txBody>
          </p:sp>
        </mc:Choice>
        <mc:Fallback>
          <p:sp>
            <p:nvSpPr>
              <p:cNvPr id="6" name="TextBox 5">
                <a:extLst>
                  <a:ext uri="{FF2B5EF4-FFF2-40B4-BE49-F238E27FC236}">
                    <a16:creationId xmlns:a16="http://schemas.microsoft.com/office/drawing/2014/main" id="{94D8F07A-C6CB-40A2-9061-83563107BDAE}"/>
                  </a:ext>
                </a:extLst>
              </p:cNvPr>
              <p:cNvSpPr txBox="1">
                <a:spLocks noRot="1" noChangeAspect="1" noMove="1" noResize="1" noEditPoints="1" noAdjustHandles="1" noChangeArrowheads="1" noChangeShapeType="1" noTextEdit="1"/>
              </p:cNvSpPr>
              <p:nvPr/>
            </p:nvSpPr>
            <p:spPr>
              <a:xfrm>
                <a:off x="2529036" y="5586829"/>
                <a:ext cx="4085924" cy="646331"/>
              </a:xfrm>
              <a:prstGeom prst="rect">
                <a:avLst/>
              </a:prstGeom>
              <a:blipFill>
                <a:blip r:embed="rId2"/>
                <a:stretch>
                  <a:fillRect t="-3774" b="-11321"/>
                </a:stretch>
              </a:blipFill>
              <a:ln>
                <a:solidFill>
                  <a:schemeClr val="accent1"/>
                </a:solidFill>
              </a:ln>
            </p:spPr>
            <p:txBody>
              <a:bodyPr/>
              <a:lstStyle/>
              <a:p>
                <a:r>
                  <a:rPr lang="en-PK">
                    <a:noFill/>
                  </a:rPr>
                  <a:t> </a:t>
                </a:r>
              </a:p>
            </p:txBody>
          </p:sp>
        </mc:Fallback>
      </mc:AlternateContent>
      <p:sp>
        <p:nvSpPr>
          <p:cNvPr id="7" name="TextBox 6">
            <a:extLst>
              <a:ext uri="{FF2B5EF4-FFF2-40B4-BE49-F238E27FC236}">
                <a16:creationId xmlns:a16="http://schemas.microsoft.com/office/drawing/2014/main" id="{447F8A9D-FEA5-4494-934E-6F3C2F48E014}"/>
              </a:ext>
            </a:extLst>
          </p:cNvPr>
          <p:cNvSpPr txBox="1"/>
          <p:nvPr/>
        </p:nvSpPr>
        <p:spPr>
          <a:xfrm>
            <a:off x="739940" y="4994731"/>
            <a:ext cx="7664117" cy="369332"/>
          </a:xfrm>
          <a:prstGeom prst="rect">
            <a:avLst/>
          </a:prstGeom>
          <a:noFill/>
          <a:ln>
            <a:solidFill>
              <a:schemeClr val="accent1"/>
            </a:solidFill>
          </a:ln>
        </p:spPr>
        <p:txBody>
          <a:bodyPr wrap="square" rtlCol="0">
            <a:spAutoFit/>
          </a:bodyPr>
          <a:lstStyle/>
          <a:p>
            <a:pPr algn="ctr"/>
            <a:r>
              <a:rPr lang="en-US" b="1" dirty="0">
                <a:solidFill>
                  <a:srgbClr val="FF00FF"/>
                </a:solidFill>
              </a:rPr>
              <a:t>Also called: </a:t>
            </a:r>
            <a:r>
              <a:rPr lang="en-US" i="1" dirty="0">
                <a:solidFill>
                  <a:srgbClr val="FF00FF"/>
                </a:solidFill>
              </a:rPr>
              <a:t>dimensions, features, variables</a:t>
            </a:r>
          </a:p>
        </p:txBody>
      </p:sp>
    </p:spTree>
    <p:extLst>
      <p:ext uri="{BB962C8B-B14F-4D97-AF65-F5344CB8AC3E}">
        <p14:creationId xmlns:p14="http://schemas.microsoft.com/office/powerpoint/2010/main" val="14060929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7709D8FD-7AA9-B4A7-932D-E42705D24A65}"/>
              </a:ext>
            </a:extLst>
          </p:cNvPr>
          <p:cNvSpPr>
            <a:spLocks noGrp="1" noChangeArrowheads="1"/>
          </p:cNvSpPr>
          <p:nvPr>
            <p:ph type="title"/>
          </p:nvPr>
        </p:nvSpPr>
        <p:spPr/>
        <p:txBody>
          <a:bodyPr/>
          <a:lstStyle/>
          <a:p>
            <a:r>
              <a:rPr lang="en-US" altLang="en-PK"/>
              <a:t>EXAMPLE</a:t>
            </a:r>
          </a:p>
        </p:txBody>
      </p:sp>
      <p:graphicFrame>
        <p:nvGraphicFramePr>
          <p:cNvPr id="5" name="Content Placeholder 4">
            <a:extLst>
              <a:ext uri="{FF2B5EF4-FFF2-40B4-BE49-F238E27FC236}">
                <a16:creationId xmlns:a16="http://schemas.microsoft.com/office/drawing/2014/main" id="{CC93B6B1-4AAA-94A0-0486-14FBE082EBBE}"/>
              </a:ext>
            </a:extLst>
          </p:cNvPr>
          <p:cNvGraphicFramePr>
            <a:graphicFrameLocks noGrp="1"/>
          </p:cNvGraphicFramePr>
          <p:nvPr>
            <p:ph idx="1"/>
          </p:nvPr>
        </p:nvGraphicFramePr>
        <p:xfrm>
          <a:off x="1406525" y="1524000"/>
          <a:ext cx="6781800" cy="4084636"/>
        </p:xfrm>
        <a:graphic>
          <a:graphicData uri="http://schemas.openxmlformats.org/drawingml/2006/table">
            <a:tbl>
              <a:tblPr firstRow="1" bandRow="1">
                <a:tableStyleId>{5C22544A-7EE6-4342-B048-85BDC9FD1C3A}</a:tableStyleId>
              </a:tblPr>
              <a:tblGrid>
                <a:gridCol w="1336548">
                  <a:extLst>
                    <a:ext uri="{9D8B030D-6E8A-4147-A177-3AD203B41FA5}">
                      <a16:colId xmlns:a16="http://schemas.microsoft.com/office/drawing/2014/main" val="20000"/>
                    </a:ext>
                  </a:extLst>
                </a:gridCol>
                <a:gridCol w="924052">
                  <a:extLst>
                    <a:ext uri="{9D8B030D-6E8A-4147-A177-3AD203B41FA5}">
                      <a16:colId xmlns:a16="http://schemas.microsoft.com/office/drawing/2014/main" val="20001"/>
                    </a:ext>
                  </a:extLst>
                </a:gridCol>
                <a:gridCol w="980948">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178052">
                  <a:extLst>
                    <a:ext uri="{9D8B030D-6E8A-4147-A177-3AD203B41FA5}">
                      <a16:colId xmlns:a16="http://schemas.microsoft.com/office/drawing/2014/main" val="20005"/>
                    </a:ext>
                  </a:extLst>
                </a:gridCol>
              </a:tblGrid>
              <a:tr h="929712">
                <a:tc>
                  <a:txBody>
                    <a:bodyPr/>
                    <a:lstStyle/>
                    <a:p>
                      <a:endParaRPr lang="en-US" sz="1800" dirty="0"/>
                    </a:p>
                  </a:txBody>
                  <a:tcPr marT="45724" marB="45724"/>
                </a:tc>
                <a:tc>
                  <a:txBody>
                    <a:bodyPr/>
                    <a:lstStyle/>
                    <a:p>
                      <a:r>
                        <a:rPr lang="en-US" sz="1800" dirty="0"/>
                        <a:t>Name</a:t>
                      </a:r>
                    </a:p>
                  </a:txBody>
                  <a:tcPr marT="45724" marB="45724"/>
                </a:tc>
                <a:tc>
                  <a:txBody>
                    <a:bodyPr/>
                    <a:lstStyle/>
                    <a:p>
                      <a:r>
                        <a:rPr lang="en-US" sz="1800" dirty="0"/>
                        <a:t>Age </a:t>
                      </a:r>
                    </a:p>
                  </a:txBody>
                  <a:tcPr marT="45724" marB="45724"/>
                </a:tc>
                <a:tc>
                  <a:txBody>
                    <a:bodyPr/>
                    <a:lstStyle/>
                    <a:p>
                      <a:r>
                        <a:rPr lang="en-US" sz="1800" dirty="0"/>
                        <a:t>Location </a:t>
                      </a:r>
                    </a:p>
                  </a:txBody>
                  <a:tcPr marT="45724" marB="45724"/>
                </a:tc>
                <a:tc>
                  <a:txBody>
                    <a:bodyPr/>
                    <a:lstStyle/>
                    <a:p>
                      <a:r>
                        <a:rPr lang="en-US" sz="1800" dirty="0"/>
                        <a:t>gender</a:t>
                      </a:r>
                    </a:p>
                  </a:txBody>
                  <a:tcPr marT="45724" marB="45724"/>
                </a:tc>
                <a:tc>
                  <a:txBody>
                    <a:bodyPr/>
                    <a:lstStyle/>
                    <a:p>
                      <a:r>
                        <a:rPr lang="en-US" sz="1800" dirty="0"/>
                        <a:t>Marital status</a:t>
                      </a:r>
                    </a:p>
                  </a:txBody>
                  <a:tcPr marT="45724" marB="45724"/>
                </a:tc>
                <a:extLst>
                  <a:ext uri="{0D108BD9-81ED-4DB2-BD59-A6C34878D82A}">
                    <a16:rowId xmlns:a16="http://schemas.microsoft.com/office/drawing/2014/main" val="10000"/>
                  </a:ext>
                </a:extLst>
              </a:tr>
              <a:tr h="929712">
                <a:tc>
                  <a:txBody>
                    <a:bodyPr/>
                    <a:lstStyle/>
                    <a:p>
                      <a:pPr marL="914400" lvl="2" algn="r" defTabSz="914400" rtl="1" eaLnBrk="1" latinLnBrk="0" hangingPunct="1"/>
                      <a:r>
                        <a:rPr lang="en-US" sz="1800" dirty="0"/>
                        <a:t>s1</a:t>
                      </a:r>
                    </a:p>
                  </a:txBody>
                  <a:tcPr marT="45724" marB="45724"/>
                </a:tc>
                <a:tc>
                  <a:txBody>
                    <a:bodyPr/>
                    <a:lstStyle/>
                    <a:p>
                      <a:r>
                        <a:rPr lang="en-US" sz="1800" dirty="0" err="1"/>
                        <a:t>xyz</a:t>
                      </a:r>
                      <a:endParaRPr lang="en-US" sz="1800" dirty="0"/>
                    </a:p>
                  </a:txBody>
                  <a:tcPr marT="45724" marB="45724"/>
                </a:tc>
                <a:tc>
                  <a:txBody>
                    <a:bodyPr/>
                    <a:lstStyle/>
                    <a:p>
                      <a:r>
                        <a:rPr lang="en-US" sz="1800" dirty="0"/>
                        <a:t>25</a:t>
                      </a:r>
                    </a:p>
                  </a:txBody>
                  <a:tcPr marT="45724" marB="45724"/>
                </a:tc>
                <a:tc>
                  <a:txBody>
                    <a:bodyPr/>
                    <a:lstStyle/>
                    <a:p>
                      <a:r>
                        <a:rPr lang="en-US" sz="1800" dirty="0"/>
                        <a:t>DHA</a:t>
                      </a:r>
                    </a:p>
                  </a:txBody>
                  <a:tcPr marT="45724" marB="45724"/>
                </a:tc>
                <a:tc>
                  <a:txBody>
                    <a:bodyPr/>
                    <a:lstStyle/>
                    <a:p>
                      <a:r>
                        <a:rPr lang="en-US" sz="1800" dirty="0"/>
                        <a:t>M</a:t>
                      </a:r>
                    </a:p>
                  </a:txBody>
                  <a:tcPr marT="45724" marB="45724"/>
                </a:tc>
                <a:tc>
                  <a:txBody>
                    <a:bodyPr/>
                    <a:lstStyle/>
                    <a:p>
                      <a:r>
                        <a:rPr lang="en-US" sz="1800" dirty="0"/>
                        <a:t>U</a:t>
                      </a:r>
                    </a:p>
                  </a:txBody>
                  <a:tcPr marT="45724" marB="45724"/>
                </a:tc>
                <a:extLst>
                  <a:ext uri="{0D108BD9-81ED-4DB2-BD59-A6C34878D82A}">
                    <a16:rowId xmlns:a16="http://schemas.microsoft.com/office/drawing/2014/main" val="10001"/>
                  </a:ext>
                </a:extLst>
              </a:tr>
              <a:tr h="929712">
                <a:tc>
                  <a:txBody>
                    <a:bodyPr/>
                    <a:lstStyle/>
                    <a:p>
                      <a:r>
                        <a:rPr lang="en-US" sz="1800" dirty="0"/>
                        <a:t>s2</a:t>
                      </a:r>
                    </a:p>
                  </a:txBody>
                  <a:tcPr marT="45724" marB="45724"/>
                </a:tc>
                <a:tc>
                  <a:txBody>
                    <a:bodyPr/>
                    <a:lstStyle/>
                    <a:p>
                      <a:r>
                        <a:rPr lang="en-US" sz="1800" dirty="0" err="1"/>
                        <a:t>abc</a:t>
                      </a:r>
                      <a:endParaRPr lang="en-US" sz="1800" dirty="0"/>
                    </a:p>
                  </a:txBody>
                  <a:tcPr marT="45724" marB="45724"/>
                </a:tc>
                <a:tc>
                  <a:txBody>
                    <a:bodyPr/>
                    <a:lstStyle/>
                    <a:p>
                      <a:r>
                        <a:rPr lang="en-US" sz="1800" dirty="0"/>
                        <a:t>34</a:t>
                      </a:r>
                    </a:p>
                  </a:txBody>
                  <a:tcPr marT="45724" marB="45724"/>
                </a:tc>
                <a:tc>
                  <a:txBody>
                    <a:bodyPr/>
                    <a:lstStyle/>
                    <a:p>
                      <a:r>
                        <a:rPr lang="en-US" sz="1800" dirty="0"/>
                        <a:t>JT</a:t>
                      </a:r>
                    </a:p>
                  </a:txBody>
                  <a:tcPr marT="45724" marB="45724"/>
                </a:tc>
                <a:tc>
                  <a:txBody>
                    <a:bodyPr/>
                    <a:lstStyle/>
                    <a:p>
                      <a:r>
                        <a:rPr lang="en-US" sz="1800" dirty="0"/>
                        <a:t>F</a:t>
                      </a:r>
                    </a:p>
                  </a:txBody>
                  <a:tcPr marT="45724" marB="45724"/>
                </a:tc>
                <a:tc>
                  <a:txBody>
                    <a:bodyPr/>
                    <a:lstStyle/>
                    <a:p>
                      <a:r>
                        <a:rPr lang="en-US" sz="1800" dirty="0"/>
                        <a:t>M</a:t>
                      </a:r>
                    </a:p>
                  </a:txBody>
                  <a:tcPr marT="45724" marB="45724"/>
                </a:tc>
                <a:extLst>
                  <a:ext uri="{0D108BD9-81ED-4DB2-BD59-A6C34878D82A}">
                    <a16:rowId xmlns:a16="http://schemas.microsoft.com/office/drawing/2014/main" val="10002"/>
                  </a:ext>
                </a:extLst>
              </a:tr>
              <a:tr h="929712">
                <a:tc>
                  <a:txBody>
                    <a:bodyPr/>
                    <a:lstStyle/>
                    <a:p>
                      <a:r>
                        <a:rPr lang="en-US" sz="1800" dirty="0"/>
                        <a:t>s3</a:t>
                      </a:r>
                    </a:p>
                  </a:txBody>
                  <a:tcPr marT="45724" marB="45724"/>
                </a:tc>
                <a:tc>
                  <a:txBody>
                    <a:bodyPr/>
                    <a:lstStyle/>
                    <a:p>
                      <a:r>
                        <a:rPr lang="en-US" sz="1800" dirty="0" err="1"/>
                        <a:t>qwe</a:t>
                      </a:r>
                      <a:endParaRPr lang="en-US" sz="1800" dirty="0"/>
                    </a:p>
                  </a:txBody>
                  <a:tcPr marT="45724" marB="45724"/>
                </a:tc>
                <a:tc>
                  <a:txBody>
                    <a:bodyPr/>
                    <a:lstStyle/>
                    <a:p>
                      <a:r>
                        <a:rPr lang="en-US" sz="1800" dirty="0"/>
                        <a:t>29</a:t>
                      </a:r>
                    </a:p>
                  </a:txBody>
                  <a:tcPr marT="45724" marB="45724"/>
                </a:tc>
                <a:tc>
                  <a:txBody>
                    <a:bodyPr/>
                    <a:lstStyle/>
                    <a:p>
                      <a:r>
                        <a:rPr lang="en-US" sz="1800" dirty="0"/>
                        <a:t>JT</a:t>
                      </a:r>
                    </a:p>
                  </a:txBody>
                  <a:tcPr marT="45724" marB="45724"/>
                </a:tc>
                <a:tc>
                  <a:txBody>
                    <a:bodyPr/>
                    <a:lstStyle/>
                    <a:p>
                      <a:r>
                        <a:rPr lang="en-US" sz="1800" dirty="0"/>
                        <a:t>M</a:t>
                      </a:r>
                    </a:p>
                  </a:txBody>
                  <a:tcPr marT="45724" marB="45724"/>
                </a:tc>
                <a:tc>
                  <a:txBody>
                    <a:bodyPr/>
                    <a:lstStyle/>
                    <a:p>
                      <a:r>
                        <a:rPr lang="en-US" sz="1800" dirty="0"/>
                        <a:t>M</a:t>
                      </a:r>
                    </a:p>
                  </a:txBody>
                  <a:tcPr marT="45724" marB="45724"/>
                </a:tc>
                <a:extLst>
                  <a:ext uri="{0D108BD9-81ED-4DB2-BD59-A6C34878D82A}">
                    <a16:rowId xmlns:a16="http://schemas.microsoft.com/office/drawing/2014/main" val="10003"/>
                  </a:ext>
                </a:extLst>
              </a:tr>
              <a:tr h="365788">
                <a:tc>
                  <a:txBody>
                    <a:bodyPr/>
                    <a:lstStyle/>
                    <a:p>
                      <a:r>
                        <a:rPr lang="en-US" sz="1800" dirty="0"/>
                        <a:t>….</a:t>
                      </a:r>
                    </a:p>
                  </a:txBody>
                  <a:tcPr marT="45724" marB="45724"/>
                </a:tc>
                <a:tc>
                  <a:txBody>
                    <a:bodyPr/>
                    <a:lstStyle/>
                    <a:p>
                      <a:r>
                        <a:rPr lang="en-US" sz="1800" dirty="0"/>
                        <a:t>…</a:t>
                      </a:r>
                    </a:p>
                  </a:txBody>
                  <a:tcPr marT="45724" marB="45724"/>
                </a:tc>
                <a:tc>
                  <a:txBody>
                    <a:bodyPr/>
                    <a:lstStyle/>
                    <a:p>
                      <a:r>
                        <a:rPr lang="en-US" sz="1800" dirty="0"/>
                        <a:t>….</a:t>
                      </a:r>
                    </a:p>
                  </a:txBody>
                  <a:tcPr marT="45724" marB="45724"/>
                </a:tc>
                <a:tc>
                  <a:txBody>
                    <a:bodyPr/>
                    <a:lstStyle/>
                    <a:p>
                      <a:r>
                        <a:rPr lang="en-US" sz="1800" dirty="0"/>
                        <a:t>….</a:t>
                      </a:r>
                    </a:p>
                  </a:txBody>
                  <a:tcPr marT="45724" marB="45724"/>
                </a:tc>
                <a:tc>
                  <a:txBody>
                    <a:bodyPr/>
                    <a:lstStyle/>
                    <a:p>
                      <a:r>
                        <a:rPr lang="en-US" sz="1800" dirty="0"/>
                        <a:t>….</a:t>
                      </a:r>
                    </a:p>
                  </a:txBody>
                  <a:tcPr marT="45724" marB="45724"/>
                </a:tc>
                <a:tc>
                  <a:txBody>
                    <a:bodyPr/>
                    <a:lstStyle/>
                    <a:p>
                      <a:r>
                        <a:rPr lang="en-US" sz="1800" dirty="0"/>
                        <a:t>….</a:t>
                      </a:r>
                    </a:p>
                  </a:txBody>
                  <a:tcPr marT="45724" marB="45724"/>
                </a:tc>
                <a:extLst>
                  <a:ext uri="{0D108BD9-81ED-4DB2-BD59-A6C34878D82A}">
                    <a16:rowId xmlns:a16="http://schemas.microsoft.com/office/drawing/2014/main" val="10004"/>
                  </a:ext>
                </a:extLst>
              </a:tr>
            </a:tbl>
          </a:graphicData>
        </a:graphic>
      </p:graphicFrame>
      <p:sp>
        <p:nvSpPr>
          <p:cNvPr id="170030" name="Slide Number Placeholder 3">
            <a:extLst>
              <a:ext uri="{FF2B5EF4-FFF2-40B4-BE49-F238E27FC236}">
                <a16:creationId xmlns:a16="http://schemas.microsoft.com/office/drawing/2014/main" id="{B8707AE8-DF6E-A5FC-987D-E813E484E8D5}"/>
              </a:ext>
            </a:extLst>
          </p:cNvPr>
          <p:cNvSpPr>
            <a:spLocks noGrp="1" noChangeArrowheads="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04154AB9-8CF8-D04A-9FFE-07EA0E881B1D}" type="slidenum">
              <a:rPr lang="en-US" altLang="en-US" smtClean="0"/>
              <a:pPr/>
              <a:t>22</a:t>
            </a:fld>
            <a:endParaRPr lang="en-US" altLang="en-US" sz="12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a:extLst>
              <a:ext uri="{FF2B5EF4-FFF2-40B4-BE49-F238E27FC236}">
                <a16:creationId xmlns:a16="http://schemas.microsoft.com/office/drawing/2014/main" id="{180488A8-8267-DD11-717F-14EA79509D0B}"/>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23</a:t>
            </a:fld>
            <a:endParaRPr lang="en-US" altLang="en-US" sz="1200"/>
          </a:p>
        </p:txBody>
      </p:sp>
      <p:sp>
        <p:nvSpPr>
          <p:cNvPr id="25602" name="Rectangle 2">
            <a:extLst>
              <a:ext uri="{FF2B5EF4-FFF2-40B4-BE49-F238E27FC236}">
                <a16:creationId xmlns:a16="http://schemas.microsoft.com/office/drawing/2014/main" id="{60A672F3-D9DC-6742-686B-B83DE7403F59}"/>
              </a:ext>
            </a:extLst>
          </p:cNvPr>
          <p:cNvSpPr>
            <a:spLocks noGrp="1" noChangeArrowheads="1"/>
          </p:cNvSpPr>
          <p:nvPr>
            <p:ph type="title"/>
          </p:nvPr>
        </p:nvSpPr>
        <p:spPr/>
        <p:txBody>
          <a:bodyPr/>
          <a:lstStyle/>
          <a:p>
            <a:pPr eaLnBrk="1" hangingPunct="1"/>
            <a:r>
              <a:rPr lang="en-US" altLang="en-US"/>
              <a:t>Attributes</a:t>
            </a:r>
          </a:p>
        </p:txBody>
      </p:sp>
      <p:sp>
        <p:nvSpPr>
          <p:cNvPr id="25603" name="Rectangle 3">
            <a:extLst>
              <a:ext uri="{FF2B5EF4-FFF2-40B4-BE49-F238E27FC236}">
                <a16:creationId xmlns:a16="http://schemas.microsoft.com/office/drawing/2014/main" id="{5DD766C6-BBCE-0AAF-3A09-AD92142B2B2F}"/>
              </a:ext>
            </a:extLst>
          </p:cNvPr>
          <p:cNvSpPr>
            <a:spLocks noGrp="1" noChangeArrowheads="1"/>
          </p:cNvSpPr>
          <p:nvPr>
            <p:ph type="body" idx="1"/>
          </p:nvPr>
        </p:nvSpPr>
        <p:spPr>
          <a:xfrm>
            <a:off x="304800" y="1295400"/>
            <a:ext cx="8686800" cy="5181600"/>
          </a:xfrm>
        </p:spPr>
        <p:txBody>
          <a:bodyPr/>
          <a:lstStyle/>
          <a:p>
            <a:pPr eaLnBrk="1" hangingPunct="1"/>
            <a:r>
              <a:rPr lang="en-US" altLang="en-US" b="1" dirty="0"/>
              <a:t>Attribute (</a:t>
            </a:r>
            <a:r>
              <a:rPr lang="en-US" altLang="en-US" dirty="0"/>
              <a:t>or</a:t>
            </a:r>
            <a:r>
              <a:rPr lang="en-US" altLang="en-US" b="1" dirty="0"/>
              <a:t> dimensions, features, variables</a:t>
            </a:r>
            <a:r>
              <a:rPr lang="en-US" altLang="en-US" dirty="0"/>
              <a:t>): a data field, representing a characteristic or feature of a data object.</a:t>
            </a:r>
          </a:p>
          <a:p>
            <a:pPr lvl="1" eaLnBrk="1" hangingPunct="1"/>
            <a:r>
              <a:rPr lang="en-US" altLang="en-US" i="1" dirty="0"/>
              <a:t>E.g., customer _ID, name, address</a:t>
            </a:r>
          </a:p>
          <a:p>
            <a:pPr lvl="1" eaLnBrk="1" hangingPunct="1"/>
            <a:endParaRPr lang="en-US" altLang="en-US" i="1" dirty="0"/>
          </a:p>
          <a:p>
            <a:pPr eaLnBrk="1" hangingPunct="1"/>
            <a:r>
              <a:rPr lang="en-US" altLang="en-US" b="1" dirty="0"/>
              <a:t>Types of Attributes:</a:t>
            </a:r>
          </a:p>
          <a:p>
            <a:pPr lvl="1" eaLnBrk="1" hangingPunct="1"/>
            <a:r>
              <a:rPr lang="en-US" altLang="en-US" dirty="0"/>
              <a:t>Nominal</a:t>
            </a:r>
          </a:p>
          <a:p>
            <a:pPr lvl="1" eaLnBrk="1" hangingPunct="1"/>
            <a:r>
              <a:rPr lang="en-US" altLang="en-US" dirty="0"/>
              <a:t>Binary</a:t>
            </a:r>
          </a:p>
          <a:p>
            <a:pPr lvl="1" eaLnBrk="1" hangingPunct="1"/>
            <a:r>
              <a:rPr lang="en-US" altLang="en-US" dirty="0"/>
              <a:t>Ordinal</a:t>
            </a:r>
          </a:p>
          <a:p>
            <a:pPr lvl="1" eaLnBrk="1" hangingPunct="1"/>
            <a:r>
              <a:rPr lang="en-US" altLang="en-US" dirty="0"/>
              <a:t>Numeric: quantitative</a:t>
            </a:r>
          </a:p>
          <a:p>
            <a:pPr lvl="2" eaLnBrk="1" hangingPunct="1"/>
            <a:r>
              <a:rPr lang="en-US" altLang="en-US" sz="1600" dirty="0"/>
              <a:t>Interval-scaled</a:t>
            </a:r>
          </a:p>
          <a:p>
            <a:pPr lvl="2" eaLnBrk="1" hangingPunct="1"/>
            <a:r>
              <a:rPr lang="en-US" altLang="en-US" sz="1600" dirty="0"/>
              <a:t>Ratio-scaled</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a:extLst>
              <a:ext uri="{FF2B5EF4-FFF2-40B4-BE49-F238E27FC236}">
                <a16:creationId xmlns:a16="http://schemas.microsoft.com/office/drawing/2014/main" id="{606207D6-EDBC-CCF4-0460-4C7A1F7CB2F2}"/>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24</a:t>
            </a:fld>
            <a:endParaRPr lang="en-US" altLang="en-US" sz="1200"/>
          </a:p>
        </p:txBody>
      </p:sp>
      <p:sp>
        <p:nvSpPr>
          <p:cNvPr id="27650" name="Rectangle 2">
            <a:extLst>
              <a:ext uri="{FF2B5EF4-FFF2-40B4-BE49-F238E27FC236}">
                <a16:creationId xmlns:a16="http://schemas.microsoft.com/office/drawing/2014/main" id="{ED81A719-B2C7-753C-076E-91FF59509C48}"/>
              </a:ext>
            </a:extLst>
          </p:cNvPr>
          <p:cNvSpPr>
            <a:spLocks noGrp="1" noChangeArrowheads="1"/>
          </p:cNvSpPr>
          <p:nvPr>
            <p:ph type="title"/>
          </p:nvPr>
        </p:nvSpPr>
        <p:spPr/>
        <p:txBody>
          <a:bodyPr/>
          <a:lstStyle/>
          <a:p>
            <a:pPr eaLnBrk="1" hangingPunct="1"/>
            <a:r>
              <a:rPr lang="en-US" altLang="en-US">
                <a:solidFill>
                  <a:srgbClr val="170981"/>
                </a:solidFill>
              </a:rPr>
              <a:t>Qualitative Attribute Types</a:t>
            </a:r>
            <a:r>
              <a:rPr lang="en-US" altLang="en-US">
                <a:solidFill>
                  <a:schemeClr val="hlink"/>
                </a:solidFill>
              </a:rPr>
              <a:t> </a:t>
            </a:r>
          </a:p>
        </p:txBody>
      </p:sp>
      <p:sp>
        <p:nvSpPr>
          <p:cNvPr id="10244" name="Rectangle 3">
            <a:extLst>
              <a:ext uri="{FF2B5EF4-FFF2-40B4-BE49-F238E27FC236}">
                <a16:creationId xmlns:a16="http://schemas.microsoft.com/office/drawing/2014/main" id="{4286CC32-ACE1-380C-6EE9-6D93F7850A38}"/>
              </a:ext>
            </a:extLst>
          </p:cNvPr>
          <p:cNvSpPr>
            <a:spLocks noGrp="1" noChangeArrowheads="1"/>
          </p:cNvSpPr>
          <p:nvPr>
            <p:ph type="body" idx="1"/>
          </p:nvPr>
        </p:nvSpPr>
        <p:spPr/>
        <p:txBody>
          <a:bodyPr>
            <a:normAutofit lnSpcReduction="10000"/>
          </a:bodyPr>
          <a:lstStyle/>
          <a:p>
            <a:pPr marL="292100" indent="-292100" eaLnBrk="1" hangingPunct="1">
              <a:lnSpc>
                <a:spcPct val="90000"/>
              </a:lnSpc>
              <a:defRPr/>
            </a:pPr>
            <a:r>
              <a:rPr lang="en-US" altLang="en-US" sz="2000" b="1" dirty="0"/>
              <a:t>Nominal:</a:t>
            </a:r>
            <a:r>
              <a:rPr lang="en-US" altLang="en-US" sz="2000" dirty="0"/>
              <a:t> categories, states, or “names of things”</a:t>
            </a:r>
          </a:p>
          <a:p>
            <a:pPr marL="692150" lvl="1" indent="-292100" eaLnBrk="1" hangingPunct="1">
              <a:lnSpc>
                <a:spcPct val="90000"/>
              </a:lnSpc>
              <a:defRPr/>
            </a:pPr>
            <a:r>
              <a:rPr lang="en-US" altLang="en-US" sz="2000" dirty="0"/>
              <a:t>No meaningful order (enumerations)</a:t>
            </a:r>
          </a:p>
          <a:p>
            <a:pPr marL="749300" lvl="1" indent="-342900" eaLnBrk="1" hangingPunct="1">
              <a:lnSpc>
                <a:spcPct val="90000"/>
              </a:lnSpc>
              <a:defRPr/>
            </a:pPr>
            <a:r>
              <a:rPr lang="en-US" altLang="en-US" sz="2000" i="1" dirty="0" err="1"/>
              <a:t>Hair_color</a:t>
            </a:r>
            <a:r>
              <a:rPr lang="en-US" altLang="en-US" sz="2000" i="1" dirty="0"/>
              <a:t> = </a:t>
            </a:r>
            <a:r>
              <a:rPr lang="en-US" altLang="en-US" sz="2000" dirty="0"/>
              <a:t>{</a:t>
            </a:r>
            <a:r>
              <a:rPr lang="en-US" altLang="en-US" sz="2000" i="1" dirty="0"/>
              <a:t>auburn, black, blond, brown, grey, red, white</a:t>
            </a:r>
            <a:r>
              <a:rPr lang="en-US" altLang="en-US" sz="2000" dirty="0"/>
              <a:t>}</a:t>
            </a:r>
          </a:p>
          <a:p>
            <a:pPr marL="749300" lvl="1" indent="-342900" eaLnBrk="1" hangingPunct="1">
              <a:lnSpc>
                <a:spcPct val="90000"/>
              </a:lnSpc>
              <a:defRPr/>
            </a:pPr>
            <a:r>
              <a:rPr lang="en-US" altLang="en-US" sz="2000" dirty="0"/>
              <a:t>marital status, occupation, </a:t>
            </a:r>
            <a:r>
              <a:rPr lang="en-US" altLang="en-US" sz="2000" dirty="0">
                <a:solidFill>
                  <a:schemeClr val="accent1">
                    <a:lumMod val="50000"/>
                  </a:schemeClr>
                </a:solidFill>
              </a:rPr>
              <a:t>ID numbers, zip codes</a:t>
            </a:r>
          </a:p>
          <a:p>
            <a:pPr marL="749300" lvl="1" indent="-342900" eaLnBrk="1" hangingPunct="1">
              <a:lnSpc>
                <a:spcPct val="90000"/>
              </a:lnSpc>
              <a:defRPr/>
            </a:pPr>
            <a:r>
              <a:rPr lang="en-US" altLang="en-US" sz="2000" dirty="0"/>
              <a:t>Possible to represent with numbers (</a:t>
            </a:r>
            <a:r>
              <a:rPr lang="en-US" altLang="en-US" sz="2000" dirty="0" err="1"/>
              <a:t>haircolor</a:t>
            </a:r>
            <a:r>
              <a:rPr lang="en-US" altLang="en-US" sz="2000" dirty="0"/>
              <a:t>: black = 0 brown = 1 and so on)</a:t>
            </a:r>
          </a:p>
          <a:p>
            <a:pPr marL="749300" lvl="1" indent="-342900" eaLnBrk="1" hangingPunct="1">
              <a:lnSpc>
                <a:spcPct val="90000"/>
              </a:lnSpc>
              <a:defRPr/>
            </a:pPr>
            <a:r>
              <a:rPr lang="en-US" altLang="en-US" sz="2000" dirty="0"/>
              <a:t>May have integer value but not considered numeric ID vs age</a:t>
            </a:r>
          </a:p>
          <a:p>
            <a:pPr marL="749300" lvl="1" indent="-342900" eaLnBrk="1" hangingPunct="1">
              <a:lnSpc>
                <a:spcPct val="90000"/>
              </a:lnSpc>
              <a:defRPr/>
            </a:pPr>
            <a:r>
              <a:rPr lang="en-US" altLang="en-US" sz="2000" dirty="0"/>
              <a:t>No sense to find mean and median. Mode can be useful</a:t>
            </a:r>
          </a:p>
          <a:p>
            <a:pPr marL="292100" indent="-292100" eaLnBrk="1" hangingPunct="1">
              <a:lnSpc>
                <a:spcPct val="90000"/>
              </a:lnSpc>
              <a:defRPr/>
            </a:pPr>
            <a:r>
              <a:rPr lang="en-US" altLang="en-US" sz="2000" b="1" dirty="0"/>
              <a:t>Binary</a:t>
            </a:r>
          </a:p>
          <a:p>
            <a:pPr marL="749300" lvl="1" indent="-342900" eaLnBrk="1" hangingPunct="1">
              <a:lnSpc>
                <a:spcPct val="90000"/>
              </a:lnSpc>
              <a:defRPr/>
            </a:pPr>
            <a:r>
              <a:rPr lang="en-US" altLang="en-US" sz="2000" dirty="0"/>
              <a:t>Nominal attribute with only 2 states (0 and 1)</a:t>
            </a:r>
          </a:p>
          <a:p>
            <a:pPr marL="749300" lvl="1" indent="-342900" eaLnBrk="1" hangingPunct="1">
              <a:lnSpc>
                <a:spcPct val="90000"/>
              </a:lnSpc>
              <a:defRPr/>
            </a:pPr>
            <a:r>
              <a:rPr lang="en-US" altLang="en-US" sz="2000" u="sng" dirty="0"/>
              <a:t>Symmetric binary</a:t>
            </a:r>
            <a:r>
              <a:rPr lang="en-US" altLang="en-US" sz="2000" dirty="0"/>
              <a:t>: both outcomes equally important</a:t>
            </a:r>
          </a:p>
          <a:p>
            <a:pPr marL="1257300" lvl="2" indent="-393700" eaLnBrk="1" hangingPunct="1">
              <a:lnSpc>
                <a:spcPct val="90000"/>
              </a:lnSpc>
              <a:defRPr/>
            </a:pPr>
            <a:r>
              <a:rPr lang="en-US" altLang="en-US" sz="2000" dirty="0"/>
              <a:t>e.g., gender</a:t>
            </a:r>
          </a:p>
          <a:p>
            <a:pPr marL="749300" lvl="1" indent="-342900" eaLnBrk="1" hangingPunct="1">
              <a:lnSpc>
                <a:spcPct val="90000"/>
              </a:lnSpc>
              <a:defRPr/>
            </a:pPr>
            <a:r>
              <a:rPr lang="en-US" altLang="en-US" sz="2000" u="sng" dirty="0"/>
              <a:t>Asymmetric binary</a:t>
            </a:r>
            <a:r>
              <a:rPr lang="en-US" altLang="en-US" sz="2000" dirty="0"/>
              <a:t>: outcomes not equally important.  </a:t>
            </a:r>
          </a:p>
          <a:p>
            <a:pPr marL="1257300" lvl="2" indent="-393700" eaLnBrk="1" hangingPunct="1">
              <a:lnSpc>
                <a:spcPct val="90000"/>
              </a:lnSpc>
              <a:defRPr/>
            </a:pPr>
            <a:r>
              <a:rPr lang="en-US" altLang="en-US" sz="2000" dirty="0"/>
              <a:t>e.g., medical test (positive vs. negative)</a:t>
            </a:r>
          </a:p>
          <a:p>
            <a:pPr marL="1257300" lvl="2" indent="-393700" eaLnBrk="1" hangingPunct="1">
              <a:lnSpc>
                <a:spcPct val="90000"/>
              </a:lnSpc>
              <a:defRPr/>
            </a:pPr>
            <a:r>
              <a:rPr lang="en-US" altLang="en-US" sz="2000" dirty="0"/>
              <a:t>Convention: assign 1 to most important outcome (e.g., HIV)</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a:extLst>
              <a:ext uri="{FF2B5EF4-FFF2-40B4-BE49-F238E27FC236}">
                <a16:creationId xmlns:a16="http://schemas.microsoft.com/office/drawing/2014/main" id="{E1DFE1DB-BE75-6F9C-8E7A-4C49B45EB88D}"/>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25</a:t>
            </a:fld>
            <a:endParaRPr lang="en-US" altLang="en-US" sz="1200"/>
          </a:p>
        </p:txBody>
      </p:sp>
      <p:sp>
        <p:nvSpPr>
          <p:cNvPr id="29698" name="Rectangle 2">
            <a:extLst>
              <a:ext uri="{FF2B5EF4-FFF2-40B4-BE49-F238E27FC236}">
                <a16:creationId xmlns:a16="http://schemas.microsoft.com/office/drawing/2014/main" id="{4BE0B4F7-4F9F-901B-2CA9-6C6D1F39844F}"/>
              </a:ext>
            </a:extLst>
          </p:cNvPr>
          <p:cNvSpPr>
            <a:spLocks noGrp="1" noChangeArrowheads="1"/>
          </p:cNvSpPr>
          <p:nvPr>
            <p:ph type="title"/>
          </p:nvPr>
        </p:nvSpPr>
        <p:spPr/>
        <p:txBody>
          <a:bodyPr/>
          <a:lstStyle/>
          <a:p>
            <a:pPr eaLnBrk="1" hangingPunct="1"/>
            <a:r>
              <a:rPr lang="en-US" altLang="en-US">
                <a:solidFill>
                  <a:srgbClr val="170981"/>
                </a:solidFill>
              </a:rPr>
              <a:t>Qualitative Attribute Types</a:t>
            </a:r>
            <a:r>
              <a:rPr lang="en-US" altLang="en-US">
                <a:solidFill>
                  <a:schemeClr val="hlink"/>
                </a:solidFill>
              </a:rPr>
              <a:t> </a:t>
            </a:r>
          </a:p>
        </p:txBody>
      </p:sp>
      <p:sp>
        <p:nvSpPr>
          <p:cNvPr id="10244" name="Rectangle 3">
            <a:extLst>
              <a:ext uri="{FF2B5EF4-FFF2-40B4-BE49-F238E27FC236}">
                <a16:creationId xmlns:a16="http://schemas.microsoft.com/office/drawing/2014/main" id="{AADC65DD-C28B-8456-763D-B317A3FFC46D}"/>
              </a:ext>
            </a:extLst>
          </p:cNvPr>
          <p:cNvSpPr>
            <a:spLocks noGrp="1" noChangeArrowheads="1"/>
          </p:cNvSpPr>
          <p:nvPr>
            <p:ph type="body" idx="1"/>
          </p:nvPr>
        </p:nvSpPr>
        <p:spPr/>
        <p:txBody>
          <a:bodyPr/>
          <a:lstStyle/>
          <a:p>
            <a:pPr marL="292100" indent="-292100" eaLnBrk="1" hangingPunct="1">
              <a:lnSpc>
                <a:spcPct val="90000"/>
              </a:lnSpc>
              <a:defRPr/>
            </a:pPr>
            <a:r>
              <a:rPr lang="en-US" altLang="en-US" sz="2000" b="1" dirty="0"/>
              <a:t>Ordinal</a:t>
            </a:r>
          </a:p>
          <a:p>
            <a:pPr marL="749300" lvl="1" indent="-342900" eaLnBrk="1" hangingPunct="1">
              <a:lnSpc>
                <a:spcPct val="90000"/>
              </a:lnSpc>
              <a:defRPr/>
            </a:pPr>
            <a:r>
              <a:rPr lang="en-US" altLang="en-US" sz="2000" dirty="0"/>
              <a:t>Values have a meaningful order (ranking) but magnitude between successive values is not known.</a:t>
            </a:r>
          </a:p>
          <a:p>
            <a:pPr marL="749300" lvl="1" indent="-342900" eaLnBrk="1" hangingPunct="1">
              <a:lnSpc>
                <a:spcPct val="90000"/>
              </a:lnSpc>
              <a:defRPr/>
            </a:pPr>
            <a:r>
              <a:rPr lang="en-US" altLang="en-US" sz="2000" i="1" dirty="0"/>
              <a:t>Size = </a:t>
            </a:r>
            <a:r>
              <a:rPr lang="en-US" altLang="en-US" sz="2000" dirty="0"/>
              <a:t>{</a:t>
            </a:r>
            <a:r>
              <a:rPr lang="en-US" altLang="en-US" sz="2000" i="1" dirty="0"/>
              <a:t>small, medium, large</a:t>
            </a:r>
            <a:r>
              <a:rPr lang="en-US" altLang="en-US" sz="2000" dirty="0"/>
              <a:t>}</a:t>
            </a:r>
            <a:r>
              <a:rPr lang="en-US" altLang="en-US" sz="2000" i="1" dirty="0"/>
              <a:t>,</a:t>
            </a:r>
            <a:r>
              <a:rPr lang="en-US" altLang="en-US" sz="2000" dirty="0"/>
              <a:t> grades, army rankings, professional ranks</a:t>
            </a:r>
          </a:p>
          <a:p>
            <a:pPr marL="749300" lvl="1" indent="-342900" eaLnBrk="1" hangingPunct="1">
              <a:lnSpc>
                <a:spcPct val="90000"/>
              </a:lnSpc>
              <a:defRPr/>
            </a:pPr>
            <a:r>
              <a:rPr lang="en-US" altLang="en-US" sz="2000" dirty="0"/>
              <a:t>Ordinal attributes are used in surveys for ratings. </a:t>
            </a:r>
          </a:p>
          <a:p>
            <a:pPr marL="749300" lvl="1" indent="-342900" eaLnBrk="1" hangingPunct="1">
              <a:lnSpc>
                <a:spcPct val="90000"/>
              </a:lnSpc>
              <a:defRPr/>
            </a:pPr>
            <a:r>
              <a:rPr lang="en-US" altLang="en-US" sz="2000" dirty="0"/>
              <a:t>Can be obtained from the discretization of numeric quantities</a:t>
            </a:r>
          </a:p>
          <a:p>
            <a:pPr marL="749300" lvl="1" indent="-342900" eaLnBrk="1" hangingPunct="1">
              <a:lnSpc>
                <a:spcPct val="90000"/>
              </a:lnSpc>
              <a:defRPr/>
            </a:pPr>
            <a:r>
              <a:rPr lang="en-US" altLang="en-US" sz="2000" dirty="0"/>
              <a:t>Mode and Median can be used</a:t>
            </a:r>
          </a:p>
          <a:p>
            <a:pPr marL="749300" lvl="1" indent="-342900" eaLnBrk="1" hangingPunct="1">
              <a:lnSpc>
                <a:spcPct val="90000"/>
              </a:lnSpc>
              <a:defRPr/>
            </a:pPr>
            <a:endParaRPr lang="en-US" altLang="en-US" sz="2000" dirty="0"/>
          </a:p>
          <a:p>
            <a:pPr marL="349250" eaLnBrk="1" hangingPunct="1">
              <a:lnSpc>
                <a:spcPct val="90000"/>
              </a:lnSpc>
              <a:defRPr/>
            </a:pPr>
            <a:r>
              <a:rPr lang="en-US" altLang="en-US" sz="2000" dirty="0"/>
              <a:t>Nominal, binary and ordinal are qualitative attributes.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a:extLst>
              <a:ext uri="{FF2B5EF4-FFF2-40B4-BE49-F238E27FC236}">
                <a16:creationId xmlns:a16="http://schemas.microsoft.com/office/drawing/2014/main" id="{1DEABA28-37E9-B57F-200A-E7191C7867E4}"/>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26</a:t>
            </a:fld>
            <a:endParaRPr lang="en-US" altLang="en-US" sz="1200"/>
          </a:p>
        </p:txBody>
      </p:sp>
      <p:sp>
        <p:nvSpPr>
          <p:cNvPr id="31746" name="Rectangle 2">
            <a:extLst>
              <a:ext uri="{FF2B5EF4-FFF2-40B4-BE49-F238E27FC236}">
                <a16:creationId xmlns:a16="http://schemas.microsoft.com/office/drawing/2014/main" id="{810958C3-FFD4-FA8A-8784-4B4B6583E170}"/>
              </a:ext>
            </a:extLst>
          </p:cNvPr>
          <p:cNvSpPr>
            <a:spLocks noGrp="1" noChangeArrowheads="1"/>
          </p:cNvSpPr>
          <p:nvPr>
            <p:ph type="title"/>
          </p:nvPr>
        </p:nvSpPr>
        <p:spPr/>
        <p:txBody>
          <a:bodyPr/>
          <a:lstStyle/>
          <a:p>
            <a:pPr eaLnBrk="1" hangingPunct="1"/>
            <a:r>
              <a:rPr lang="en-US" altLang="en-US">
                <a:solidFill>
                  <a:srgbClr val="170981"/>
                </a:solidFill>
              </a:rPr>
              <a:t>Numeric Attribute Types</a:t>
            </a:r>
            <a:r>
              <a:rPr lang="en-US" altLang="en-US">
                <a:solidFill>
                  <a:schemeClr val="hlink"/>
                </a:solidFill>
              </a:rPr>
              <a:t> </a:t>
            </a:r>
          </a:p>
        </p:txBody>
      </p:sp>
      <p:sp>
        <p:nvSpPr>
          <p:cNvPr id="31747" name="Rectangle 3">
            <a:extLst>
              <a:ext uri="{FF2B5EF4-FFF2-40B4-BE49-F238E27FC236}">
                <a16:creationId xmlns:a16="http://schemas.microsoft.com/office/drawing/2014/main" id="{D5DA2CC4-F326-8312-22A3-7FD9E5FA1A6C}"/>
              </a:ext>
            </a:extLst>
          </p:cNvPr>
          <p:cNvSpPr>
            <a:spLocks noGrp="1" noChangeArrowheads="1"/>
          </p:cNvSpPr>
          <p:nvPr>
            <p:ph type="body" idx="1"/>
          </p:nvPr>
        </p:nvSpPr>
        <p:spPr>
          <a:xfrm>
            <a:off x="304800" y="1295400"/>
            <a:ext cx="8382000" cy="5257800"/>
          </a:xfrm>
        </p:spPr>
        <p:txBody>
          <a:bodyPr/>
          <a:lstStyle/>
          <a:p>
            <a:pPr marL="292100" indent="-292100" eaLnBrk="1" hangingPunct="1">
              <a:lnSpc>
                <a:spcPct val="90000"/>
              </a:lnSpc>
            </a:pPr>
            <a:r>
              <a:rPr lang="en-US" altLang="en-US" sz="2400"/>
              <a:t>Quantity (integer or real-valued)</a:t>
            </a:r>
          </a:p>
          <a:p>
            <a:pPr marL="292100" indent="-292100" eaLnBrk="1" hangingPunct="1">
              <a:lnSpc>
                <a:spcPct val="90000"/>
              </a:lnSpc>
            </a:pPr>
            <a:r>
              <a:rPr lang="en-US" altLang="en-US" sz="2400" b="1"/>
              <a:t>Interval</a:t>
            </a:r>
          </a:p>
          <a:p>
            <a:pPr marL="1257300" lvl="2" indent="-393700" eaLnBrk="1" hangingPunct="1">
              <a:lnSpc>
                <a:spcPct val="90000"/>
              </a:lnSpc>
            </a:pPr>
            <a:r>
              <a:rPr lang="en-US" altLang="en-US"/>
              <a:t>Measured on a scale of </a:t>
            </a:r>
            <a:r>
              <a:rPr lang="en-US" altLang="en-US" b="1"/>
              <a:t>equal-sized units</a:t>
            </a:r>
          </a:p>
          <a:p>
            <a:pPr marL="1257300" lvl="2" indent="-393700" eaLnBrk="1" hangingPunct="1">
              <a:lnSpc>
                <a:spcPct val="90000"/>
              </a:lnSpc>
            </a:pPr>
            <a:r>
              <a:rPr lang="en-US" altLang="en-US"/>
              <a:t>Values have order</a:t>
            </a:r>
          </a:p>
          <a:p>
            <a:pPr marL="1714500" lvl="3" indent="-393700" eaLnBrk="1" hangingPunct="1">
              <a:lnSpc>
                <a:spcPct val="90000"/>
              </a:lnSpc>
            </a:pPr>
            <a:r>
              <a:rPr lang="en-US" altLang="en-US" sz="2400"/>
              <a:t>E.g., </a:t>
            </a:r>
            <a:r>
              <a:rPr lang="en-US" altLang="en-US" sz="2400" i="1"/>
              <a:t>temperature in C</a:t>
            </a:r>
            <a:r>
              <a:rPr lang="en-US" altLang="en-US" sz="2400" i="1">
                <a:cs typeface="Tahoma" panose="020B0604030504040204" pitchFamily="34" charset="0"/>
              </a:rPr>
              <a:t>˚</a:t>
            </a:r>
            <a:r>
              <a:rPr lang="en-US" altLang="en-US" sz="2400" i="1"/>
              <a:t>or F</a:t>
            </a:r>
            <a:r>
              <a:rPr lang="en-US" altLang="en-US" sz="2400" i="1">
                <a:cs typeface="Tahoma" panose="020B0604030504040204" pitchFamily="34" charset="0"/>
              </a:rPr>
              <a:t>˚</a:t>
            </a:r>
            <a:r>
              <a:rPr lang="en-US" altLang="en-US" sz="2400" i="1"/>
              <a:t>, calendar dates</a:t>
            </a:r>
          </a:p>
          <a:p>
            <a:pPr marL="1257300" lvl="2" indent="-393700" eaLnBrk="1" hangingPunct="1">
              <a:lnSpc>
                <a:spcPct val="90000"/>
              </a:lnSpc>
            </a:pPr>
            <a:r>
              <a:rPr lang="en-US" altLang="en-US"/>
              <a:t>No true zero-point (</a:t>
            </a:r>
            <a:r>
              <a:rPr lang="en-US" altLang="en-US" i="1"/>
              <a:t>0</a:t>
            </a:r>
            <a:r>
              <a:rPr lang="en-US" altLang="en-US" i="1">
                <a:cs typeface="Tahoma" panose="020B0604030504040204" pitchFamily="34" charset="0"/>
              </a:rPr>
              <a:t>˚C doesn’t indicate no temperature</a:t>
            </a:r>
            <a:r>
              <a:rPr lang="en-US" altLang="en-US"/>
              <a:t>)</a:t>
            </a:r>
          </a:p>
          <a:p>
            <a:pPr marL="1257300" lvl="2" indent="-393700" eaLnBrk="1" hangingPunct="1">
              <a:lnSpc>
                <a:spcPct val="90000"/>
              </a:lnSpc>
            </a:pPr>
            <a:r>
              <a:rPr lang="en-US" altLang="en-US"/>
              <a:t>Cannot speak of values in terms of ratios</a:t>
            </a:r>
          </a:p>
          <a:p>
            <a:pPr marL="1257300" lvl="2" indent="-393700" eaLnBrk="1" hangingPunct="1">
              <a:lnSpc>
                <a:spcPct val="90000"/>
              </a:lnSpc>
            </a:pPr>
            <a:r>
              <a:rPr lang="en-US" altLang="en-US"/>
              <a:t>Mean, median and mode all valid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a:extLst>
              <a:ext uri="{FF2B5EF4-FFF2-40B4-BE49-F238E27FC236}">
                <a16:creationId xmlns:a16="http://schemas.microsoft.com/office/drawing/2014/main" id="{50F7B9DF-AC8E-51A1-034A-B1D0DAF83001}"/>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27</a:t>
            </a:fld>
            <a:endParaRPr lang="en-US" altLang="en-US" sz="1200"/>
          </a:p>
        </p:txBody>
      </p:sp>
      <p:sp>
        <p:nvSpPr>
          <p:cNvPr id="33794" name="Rectangle 2">
            <a:extLst>
              <a:ext uri="{FF2B5EF4-FFF2-40B4-BE49-F238E27FC236}">
                <a16:creationId xmlns:a16="http://schemas.microsoft.com/office/drawing/2014/main" id="{09D94107-6BCF-0C14-7BBA-6DF574AB9094}"/>
              </a:ext>
            </a:extLst>
          </p:cNvPr>
          <p:cNvSpPr>
            <a:spLocks noGrp="1" noChangeArrowheads="1"/>
          </p:cNvSpPr>
          <p:nvPr>
            <p:ph type="title"/>
          </p:nvPr>
        </p:nvSpPr>
        <p:spPr/>
        <p:txBody>
          <a:bodyPr/>
          <a:lstStyle/>
          <a:p>
            <a:pPr eaLnBrk="1" hangingPunct="1"/>
            <a:r>
              <a:rPr lang="en-US" altLang="en-US">
                <a:solidFill>
                  <a:srgbClr val="170981"/>
                </a:solidFill>
              </a:rPr>
              <a:t>Numeric Attribute Types</a:t>
            </a:r>
            <a:r>
              <a:rPr lang="en-US" altLang="en-US">
                <a:solidFill>
                  <a:schemeClr val="hlink"/>
                </a:solidFill>
              </a:rPr>
              <a:t> </a:t>
            </a:r>
          </a:p>
        </p:txBody>
      </p:sp>
      <p:sp>
        <p:nvSpPr>
          <p:cNvPr id="33795" name="Rectangle 3">
            <a:extLst>
              <a:ext uri="{FF2B5EF4-FFF2-40B4-BE49-F238E27FC236}">
                <a16:creationId xmlns:a16="http://schemas.microsoft.com/office/drawing/2014/main" id="{7C7D36EF-6E36-B69A-79CD-450064E83E54}"/>
              </a:ext>
            </a:extLst>
          </p:cNvPr>
          <p:cNvSpPr>
            <a:spLocks noGrp="1" noChangeArrowheads="1"/>
          </p:cNvSpPr>
          <p:nvPr>
            <p:ph type="body" idx="1"/>
          </p:nvPr>
        </p:nvSpPr>
        <p:spPr>
          <a:xfrm>
            <a:off x="304800" y="1295400"/>
            <a:ext cx="8382000" cy="5257800"/>
          </a:xfrm>
        </p:spPr>
        <p:txBody>
          <a:bodyPr/>
          <a:lstStyle/>
          <a:p>
            <a:pPr marL="292100" indent="-292100" eaLnBrk="1" hangingPunct="1">
              <a:lnSpc>
                <a:spcPct val="90000"/>
              </a:lnSpc>
            </a:pPr>
            <a:r>
              <a:rPr lang="en-US" altLang="en-US" sz="2400"/>
              <a:t>Quantity (integer or real-valued)</a:t>
            </a:r>
          </a:p>
          <a:p>
            <a:pPr marL="292100" indent="-292100" eaLnBrk="1" hangingPunct="1">
              <a:lnSpc>
                <a:spcPct val="90000"/>
              </a:lnSpc>
            </a:pPr>
            <a:r>
              <a:rPr lang="en-US" altLang="en-US" sz="2400" b="1"/>
              <a:t>Ratio</a:t>
            </a:r>
          </a:p>
          <a:p>
            <a:pPr marL="1257300" lvl="2" indent="-393700" eaLnBrk="1" hangingPunct="1">
              <a:lnSpc>
                <a:spcPct val="90000"/>
              </a:lnSpc>
            </a:pPr>
            <a:r>
              <a:rPr lang="en-US" altLang="en-US"/>
              <a:t>Inherent </a:t>
            </a:r>
            <a:r>
              <a:rPr lang="en-US" altLang="en-US" b="1"/>
              <a:t>zero-point</a:t>
            </a:r>
          </a:p>
          <a:p>
            <a:pPr marL="1257300" lvl="2" indent="-393700" eaLnBrk="1" hangingPunct="1">
              <a:lnSpc>
                <a:spcPct val="90000"/>
              </a:lnSpc>
            </a:pPr>
            <a:r>
              <a:rPr lang="en-US" altLang="en-US"/>
              <a:t>Values can be represented in ratios of each other</a:t>
            </a:r>
          </a:p>
          <a:p>
            <a:pPr marL="1257300" lvl="2" indent="-393700" eaLnBrk="1" hangingPunct="1">
              <a:lnSpc>
                <a:spcPct val="90000"/>
              </a:lnSpc>
            </a:pPr>
            <a:r>
              <a:rPr lang="en-US" altLang="en-US"/>
              <a:t>We can speak of values as being an order of magnitude larger than the unit of measurement (10 K</a:t>
            </a:r>
            <a:r>
              <a:rPr lang="en-US" altLang="en-US">
                <a:cs typeface="Tahoma" panose="020B0604030504040204" pitchFamily="34" charset="0"/>
              </a:rPr>
              <a:t>˚</a:t>
            </a:r>
            <a:r>
              <a:rPr lang="en-US" altLang="en-US"/>
              <a:t> is twice as high as 5 K</a:t>
            </a:r>
            <a:r>
              <a:rPr lang="en-US" altLang="en-US">
                <a:cs typeface="Tahoma" panose="020B0604030504040204" pitchFamily="34" charset="0"/>
              </a:rPr>
              <a:t>˚</a:t>
            </a:r>
            <a:r>
              <a:rPr lang="en-US" altLang="en-US"/>
              <a:t>).</a:t>
            </a:r>
          </a:p>
          <a:p>
            <a:pPr marL="1714500" lvl="3" indent="-393700" eaLnBrk="1" hangingPunct="1">
              <a:lnSpc>
                <a:spcPct val="90000"/>
              </a:lnSpc>
            </a:pPr>
            <a:r>
              <a:rPr lang="en-US" altLang="en-US" sz="2400"/>
              <a:t>e.g., </a:t>
            </a:r>
            <a:r>
              <a:rPr lang="en-US" altLang="en-US" sz="2400" i="1"/>
              <a:t>temperature in Kelvin, length, counts, monetary quantities, no. of words, years of experience</a:t>
            </a:r>
          </a:p>
          <a:p>
            <a:pPr marL="1257300" lvl="2" indent="-393700" eaLnBrk="1" hangingPunct="1">
              <a:lnSpc>
                <a:spcPct val="90000"/>
              </a:lnSpc>
            </a:pPr>
            <a:r>
              <a:rPr lang="en-US" altLang="en-US"/>
              <a:t>0 K</a:t>
            </a:r>
            <a:r>
              <a:rPr lang="en-US" altLang="en-US">
                <a:cs typeface="Tahoma" panose="020B0604030504040204" pitchFamily="34" charset="0"/>
              </a:rPr>
              <a:t>˚ means particles with zero kinetic energy</a:t>
            </a:r>
            <a:endParaRPr lang="en-US" altLang="en-US" i="1"/>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a:extLst>
              <a:ext uri="{FF2B5EF4-FFF2-40B4-BE49-F238E27FC236}">
                <a16:creationId xmlns:a16="http://schemas.microsoft.com/office/drawing/2014/main" id="{BD4A2438-09EB-AC06-B2BE-46D4750B59E9}"/>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28</a:t>
            </a:fld>
            <a:endParaRPr lang="en-US" altLang="en-US" sz="1200"/>
          </a:p>
        </p:txBody>
      </p:sp>
      <p:sp>
        <p:nvSpPr>
          <p:cNvPr id="35842" name="Rectangle 2">
            <a:extLst>
              <a:ext uri="{FF2B5EF4-FFF2-40B4-BE49-F238E27FC236}">
                <a16:creationId xmlns:a16="http://schemas.microsoft.com/office/drawing/2014/main" id="{5A707D21-C571-4BC5-236D-79960B5BD5C0}"/>
              </a:ext>
            </a:extLst>
          </p:cNvPr>
          <p:cNvSpPr>
            <a:spLocks noGrp="1" noChangeArrowheads="1"/>
          </p:cNvSpPr>
          <p:nvPr>
            <p:ph type="title"/>
          </p:nvPr>
        </p:nvSpPr>
        <p:spPr/>
        <p:txBody>
          <a:bodyPr/>
          <a:lstStyle/>
          <a:p>
            <a:pPr eaLnBrk="1" hangingPunct="1"/>
            <a:r>
              <a:rPr lang="en-US" altLang="en-US"/>
              <a:t>Discrete vs. Continuous Attributes </a:t>
            </a:r>
          </a:p>
        </p:txBody>
      </p:sp>
      <p:sp>
        <p:nvSpPr>
          <p:cNvPr id="35843" name="Rectangle 3">
            <a:extLst>
              <a:ext uri="{FF2B5EF4-FFF2-40B4-BE49-F238E27FC236}">
                <a16:creationId xmlns:a16="http://schemas.microsoft.com/office/drawing/2014/main" id="{4FC82B13-4BC9-75B3-039F-D97BB39FD22C}"/>
              </a:ext>
            </a:extLst>
          </p:cNvPr>
          <p:cNvSpPr>
            <a:spLocks noGrp="1" noChangeArrowheads="1"/>
          </p:cNvSpPr>
          <p:nvPr>
            <p:ph type="body" idx="1"/>
          </p:nvPr>
        </p:nvSpPr>
        <p:spPr>
          <a:xfrm>
            <a:off x="304800" y="1219200"/>
            <a:ext cx="8534400" cy="5257800"/>
          </a:xfrm>
        </p:spPr>
        <p:txBody>
          <a:bodyPr/>
          <a:lstStyle/>
          <a:p>
            <a:pPr eaLnBrk="1" hangingPunct="1">
              <a:lnSpc>
                <a:spcPct val="90000"/>
              </a:lnSpc>
            </a:pPr>
            <a:r>
              <a:rPr lang="en-US" altLang="en-US" sz="2400" b="1"/>
              <a:t>Discrete</a:t>
            </a:r>
            <a:r>
              <a:rPr lang="en-US" altLang="en-US" sz="2400"/>
              <a:t> </a:t>
            </a:r>
            <a:r>
              <a:rPr lang="en-US" altLang="en-US" sz="2400" b="1"/>
              <a:t>Attribute</a:t>
            </a:r>
          </a:p>
          <a:p>
            <a:pPr lvl="1" eaLnBrk="1" hangingPunct="1">
              <a:lnSpc>
                <a:spcPct val="90000"/>
              </a:lnSpc>
            </a:pPr>
            <a:r>
              <a:rPr lang="en-US" altLang="en-US" sz="2400"/>
              <a:t>Has only a finite or countably infinite set of values</a:t>
            </a:r>
          </a:p>
          <a:p>
            <a:pPr lvl="2" eaLnBrk="1" hangingPunct="1">
              <a:lnSpc>
                <a:spcPct val="90000"/>
              </a:lnSpc>
            </a:pPr>
            <a:r>
              <a:rPr lang="en-US" altLang="en-US"/>
              <a:t>E.g., zip codes, profession, or the set of words in a collection of documents </a:t>
            </a:r>
          </a:p>
          <a:p>
            <a:pPr lvl="1" eaLnBrk="1" hangingPunct="1">
              <a:lnSpc>
                <a:spcPct val="90000"/>
              </a:lnSpc>
            </a:pPr>
            <a:r>
              <a:rPr lang="en-US" altLang="en-US" sz="2400"/>
              <a:t>Sometimes, represented as integer variables</a:t>
            </a:r>
          </a:p>
          <a:p>
            <a:pPr lvl="1" eaLnBrk="1" hangingPunct="1">
              <a:lnSpc>
                <a:spcPct val="90000"/>
              </a:lnSpc>
            </a:pPr>
            <a:r>
              <a:rPr lang="en-US" altLang="en-US" sz="2400"/>
              <a:t>Note: Binary attributes are a special case of discrete attributes </a:t>
            </a:r>
          </a:p>
          <a:p>
            <a:pPr eaLnBrk="1" hangingPunct="1">
              <a:lnSpc>
                <a:spcPct val="90000"/>
              </a:lnSpc>
            </a:pPr>
            <a:r>
              <a:rPr lang="en-US" altLang="en-US" sz="2400" b="1"/>
              <a:t>Continuous</a:t>
            </a:r>
            <a:r>
              <a:rPr lang="en-US" altLang="en-US" sz="2400"/>
              <a:t> </a:t>
            </a:r>
            <a:r>
              <a:rPr lang="en-US" altLang="en-US" sz="2400" b="1"/>
              <a:t>Attribute</a:t>
            </a:r>
          </a:p>
          <a:p>
            <a:pPr lvl="1" eaLnBrk="1" hangingPunct="1">
              <a:lnSpc>
                <a:spcPct val="90000"/>
              </a:lnSpc>
            </a:pPr>
            <a:r>
              <a:rPr lang="en-US" altLang="en-US" sz="2400"/>
              <a:t>Has real numbers as attribute values</a:t>
            </a:r>
          </a:p>
          <a:p>
            <a:pPr lvl="2" eaLnBrk="1" hangingPunct="1">
              <a:lnSpc>
                <a:spcPct val="90000"/>
              </a:lnSpc>
            </a:pPr>
            <a:r>
              <a:rPr lang="en-US" altLang="en-US"/>
              <a:t>E.g., temperature, height, or weight</a:t>
            </a:r>
          </a:p>
          <a:p>
            <a:pPr lvl="1" eaLnBrk="1" hangingPunct="1">
              <a:lnSpc>
                <a:spcPct val="90000"/>
              </a:lnSpc>
            </a:pPr>
            <a:r>
              <a:rPr lang="en-US" altLang="en-US" sz="2400"/>
              <a:t>Practically, real values can only be measured and represented using a finite number of digits</a:t>
            </a:r>
          </a:p>
          <a:p>
            <a:pPr lvl="1" eaLnBrk="1" hangingPunct="1">
              <a:lnSpc>
                <a:spcPct val="90000"/>
              </a:lnSpc>
            </a:pPr>
            <a:r>
              <a:rPr lang="en-US" altLang="en-US" sz="2400"/>
              <a:t>Continuous attributes are typically represented as floating-point variables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247F-02B9-4D40-BD88-554195D0A5CA}"/>
              </a:ext>
            </a:extLst>
          </p:cNvPr>
          <p:cNvSpPr>
            <a:spLocks noGrp="1"/>
          </p:cNvSpPr>
          <p:nvPr>
            <p:ph type="title"/>
          </p:nvPr>
        </p:nvSpPr>
        <p:spPr/>
        <p:txBody>
          <a:bodyPr/>
          <a:lstStyle/>
          <a:p>
            <a:r>
              <a:rPr lang="en-US" dirty="0"/>
              <a:t>One-Hot Encoding</a:t>
            </a:r>
            <a:endParaRPr lang="en-PK" dirty="0"/>
          </a:p>
        </p:txBody>
      </p:sp>
      <p:sp>
        <p:nvSpPr>
          <p:cNvPr id="3" name="Content Placeholder 2">
            <a:extLst>
              <a:ext uri="{FF2B5EF4-FFF2-40B4-BE49-F238E27FC236}">
                <a16:creationId xmlns:a16="http://schemas.microsoft.com/office/drawing/2014/main" id="{6C1C8078-BA6E-4F01-B546-3F4AFBD17B98}"/>
              </a:ext>
            </a:extLst>
          </p:cNvPr>
          <p:cNvSpPr>
            <a:spLocks noGrp="1"/>
          </p:cNvSpPr>
          <p:nvPr>
            <p:ph idx="1"/>
          </p:nvPr>
        </p:nvSpPr>
        <p:spPr>
          <a:xfrm>
            <a:off x="570297" y="1499924"/>
            <a:ext cx="8116503" cy="3392157"/>
          </a:xfrm>
        </p:spPr>
        <p:txBody>
          <a:bodyPr/>
          <a:lstStyle/>
          <a:p>
            <a:r>
              <a:rPr lang="en-US" dirty="0"/>
              <a:t>Sometimes it is a good idea to encode categorical attributes to </a:t>
            </a:r>
            <a:r>
              <a:rPr lang="en-US" b="1" i="1" dirty="0">
                <a:solidFill>
                  <a:srgbClr val="FF00FF"/>
                </a:solidFill>
              </a:rPr>
              <a:t>one-hot vectors</a:t>
            </a:r>
            <a:endParaRPr lang="en-PK" dirty="0">
              <a:solidFill>
                <a:srgbClr val="FF00FF"/>
              </a:solidFill>
            </a:endParaRPr>
          </a:p>
        </p:txBody>
      </p:sp>
      <p:sp>
        <p:nvSpPr>
          <p:cNvPr id="4" name="Slide Number Placeholder 3">
            <a:extLst>
              <a:ext uri="{FF2B5EF4-FFF2-40B4-BE49-F238E27FC236}">
                <a16:creationId xmlns:a16="http://schemas.microsoft.com/office/drawing/2014/main" id="{2E646CD1-ADD7-4199-B542-F524BEB0893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29</a:t>
            </a:fld>
            <a:endParaRPr lang="en-US"/>
          </a:p>
        </p:txBody>
      </p:sp>
      <p:graphicFrame>
        <p:nvGraphicFramePr>
          <p:cNvPr id="5" name="Table 5">
            <a:extLst>
              <a:ext uri="{FF2B5EF4-FFF2-40B4-BE49-F238E27FC236}">
                <a16:creationId xmlns:a16="http://schemas.microsoft.com/office/drawing/2014/main" id="{08120D8D-E51D-420F-918E-5B93FF84969F}"/>
              </a:ext>
            </a:extLst>
          </p:cNvPr>
          <p:cNvGraphicFramePr>
            <a:graphicFrameLocks noGrp="1"/>
          </p:cNvGraphicFramePr>
          <p:nvPr/>
        </p:nvGraphicFramePr>
        <p:xfrm>
          <a:off x="1860885" y="2667041"/>
          <a:ext cx="1086853" cy="2225040"/>
        </p:xfrm>
        <a:graphic>
          <a:graphicData uri="http://schemas.openxmlformats.org/drawingml/2006/table">
            <a:tbl>
              <a:tblPr firstRow="1" bandRow="1">
                <a:tableStyleId>{5C22544A-7EE6-4342-B048-85BDC9FD1C3A}</a:tableStyleId>
              </a:tblPr>
              <a:tblGrid>
                <a:gridCol w="1086853">
                  <a:extLst>
                    <a:ext uri="{9D8B030D-6E8A-4147-A177-3AD203B41FA5}">
                      <a16:colId xmlns:a16="http://schemas.microsoft.com/office/drawing/2014/main" val="846547721"/>
                    </a:ext>
                  </a:extLst>
                </a:gridCol>
              </a:tblGrid>
              <a:tr h="278130">
                <a:tc>
                  <a:txBody>
                    <a:bodyPr/>
                    <a:lstStyle/>
                    <a:p>
                      <a:pPr algn="ctr"/>
                      <a:r>
                        <a:rPr lang="en-US" sz="1100" dirty="0"/>
                        <a:t>Gender</a:t>
                      </a:r>
                      <a:endParaRPr lang="en-PK" sz="1100" dirty="0"/>
                    </a:p>
                  </a:txBody>
                  <a:tcPr marL="68580" marR="68580" marT="34290" marB="34290"/>
                </a:tc>
                <a:extLst>
                  <a:ext uri="{0D108BD9-81ED-4DB2-BD59-A6C34878D82A}">
                    <a16:rowId xmlns:a16="http://schemas.microsoft.com/office/drawing/2014/main" val="846710783"/>
                  </a:ext>
                </a:extLst>
              </a:tr>
              <a:tr h="278130">
                <a:tc>
                  <a:txBody>
                    <a:bodyPr/>
                    <a:lstStyle/>
                    <a:p>
                      <a:pPr algn="ctr"/>
                      <a:r>
                        <a:rPr lang="en-US" sz="1100" dirty="0"/>
                        <a:t>Male</a:t>
                      </a:r>
                      <a:endParaRPr lang="en-PK" sz="1100" dirty="0"/>
                    </a:p>
                  </a:txBody>
                  <a:tcPr marL="68580" marR="68580" marT="34290" marB="34290"/>
                </a:tc>
                <a:extLst>
                  <a:ext uri="{0D108BD9-81ED-4DB2-BD59-A6C34878D82A}">
                    <a16:rowId xmlns:a16="http://schemas.microsoft.com/office/drawing/2014/main" val="546164078"/>
                  </a:ext>
                </a:extLst>
              </a:tr>
              <a:tr h="278130">
                <a:tc>
                  <a:txBody>
                    <a:bodyPr/>
                    <a:lstStyle/>
                    <a:p>
                      <a:pPr algn="ctr"/>
                      <a:r>
                        <a:rPr lang="en-US" sz="1100" dirty="0"/>
                        <a:t>Female</a:t>
                      </a:r>
                      <a:endParaRPr lang="en-PK" sz="1100" dirty="0"/>
                    </a:p>
                  </a:txBody>
                  <a:tcPr marL="68580" marR="68580" marT="34290" marB="34290"/>
                </a:tc>
                <a:extLst>
                  <a:ext uri="{0D108BD9-81ED-4DB2-BD59-A6C34878D82A}">
                    <a16:rowId xmlns:a16="http://schemas.microsoft.com/office/drawing/2014/main" val="3144563411"/>
                  </a:ext>
                </a:extLst>
              </a:tr>
              <a:tr h="278130">
                <a:tc>
                  <a:txBody>
                    <a:bodyPr/>
                    <a:lstStyle/>
                    <a:p>
                      <a:pPr algn="ctr"/>
                      <a:r>
                        <a:rPr lang="en-US" sz="1100" dirty="0"/>
                        <a:t>Female</a:t>
                      </a:r>
                      <a:endParaRPr lang="en-PK" sz="1100" dirty="0"/>
                    </a:p>
                  </a:txBody>
                  <a:tcPr marL="68580" marR="68580" marT="34290" marB="34290"/>
                </a:tc>
                <a:extLst>
                  <a:ext uri="{0D108BD9-81ED-4DB2-BD59-A6C34878D82A}">
                    <a16:rowId xmlns:a16="http://schemas.microsoft.com/office/drawing/2014/main" val="2675513708"/>
                  </a:ext>
                </a:extLst>
              </a:tr>
              <a:tr h="278130">
                <a:tc>
                  <a:txBody>
                    <a:bodyPr/>
                    <a:lstStyle/>
                    <a:p>
                      <a:pPr algn="ctr"/>
                      <a:r>
                        <a:rPr lang="en-US" sz="1100" dirty="0"/>
                        <a:t>Male</a:t>
                      </a:r>
                      <a:endParaRPr lang="en-PK" sz="1100" dirty="0"/>
                    </a:p>
                  </a:txBody>
                  <a:tcPr marL="68580" marR="68580" marT="34290" marB="34290"/>
                </a:tc>
                <a:extLst>
                  <a:ext uri="{0D108BD9-81ED-4DB2-BD59-A6C34878D82A}">
                    <a16:rowId xmlns:a16="http://schemas.microsoft.com/office/drawing/2014/main" val="4063250667"/>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688161832"/>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410953345"/>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3299498"/>
                  </a:ext>
                </a:extLst>
              </a:tr>
            </a:tbl>
          </a:graphicData>
        </a:graphic>
      </p:graphicFrame>
      <p:sp>
        <p:nvSpPr>
          <p:cNvPr id="6" name="Arrow: Right 5">
            <a:extLst>
              <a:ext uri="{FF2B5EF4-FFF2-40B4-BE49-F238E27FC236}">
                <a16:creationId xmlns:a16="http://schemas.microsoft.com/office/drawing/2014/main" id="{F8E313BF-E37A-4E28-A575-D52A9124F141}"/>
              </a:ext>
            </a:extLst>
          </p:cNvPr>
          <p:cNvSpPr/>
          <p:nvPr/>
        </p:nvSpPr>
        <p:spPr>
          <a:xfrm>
            <a:off x="3007896" y="3504197"/>
            <a:ext cx="541421"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aphicFrame>
        <p:nvGraphicFramePr>
          <p:cNvPr id="7" name="Table 5">
            <a:extLst>
              <a:ext uri="{FF2B5EF4-FFF2-40B4-BE49-F238E27FC236}">
                <a16:creationId xmlns:a16="http://schemas.microsoft.com/office/drawing/2014/main" id="{34DFE839-5A03-4E17-85B3-5FD684F71F92}"/>
              </a:ext>
            </a:extLst>
          </p:cNvPr>
          <p:cNvGraphicFramePr>
            <a:graphicFrameLocks noGrp="1"/>
          </p:cNvGraphicFramePr>
          <p:nvPr/>
        </p:nvGraphicFramePr>
        <p:xfrm>
          <a:off x="3609474" y="2667041"/>
          <a:ext cx="1086853" cy="2225040"/>
        </p:xfrm>
        <a:graphic>
          <a:graphicData uri="http://schemas.openxmlformats.org/drawingml/2006/table">
            <a:tbl>
              <a:tblPr firstRow="1" bandRow="1">
                <a:tableStyleId>{5C22544A-7EE6-4342-B048-85BDC9FD1C3A}</a:tableStyleId>
              </a:tblPr>
              <a:tblGrid>
                <a:gridCol w="1086853">
                  <a:extLst>
                    <a:ext uri="{9D8B030D-6E8A-4147-A177-3AD203B41FA5}">
                      <a16:colId xmlns:a16="http://schemas.microsoft.com/office/drawing/2014/main" val="846547721"/>
                    </a:ext>
                  </a:extLst>
                </a:gridCol>
              </a:tblGrid>
              <a:tr h="278130">
                <a:tc>
                  <a:txBody>
                    <a:bodyPr/>
                    <a:lstStyle/>
                    <a:p>
                      <a:pPr algn="ctr"/>
                      <a:r>
                        <a:rPr lang="en-US" sz="1100" dirty="0"/>
                        <a:t>Gender</a:t>
                      </a:r>
                      <a:endParaRPr lang="en-PK" sz="1100" dirty="0"/>
                    </a:p>
                  </a:txBody>
                  <a:tcPr marL="68580" marR="68580" marT="34290" marB="34290"/>
                </a:tc>
                <a:extLst>
                  <a:ext uri="{0D108BD9-81ED-4DB2-BD59-A6C34878D82A}">
                    <a16:rowId xmlns:a16="http://schemas.microsoft.com/office/drawing/2014/main" val="846710783"/>
                  </a:ext>
                </a:extLst>
              </a:tr>
              <a:tr h="278130">
                <a:tc>
                  <a:txBody>
                    <a:bodyPr/>
                    <a:lstStyle/>
                    <a:p>
                      <a:pPr algn="ctr"/>
                      <a:r>
                        <a:rPr lang="en-US" sz="1100" dirty="0"/>
                        <a:t>0</a:t>
                      </a:r>
                      <a:endParaRPr lang="en-PK" sz="1100" dirty="0"/>
                    </a:p>
                  </a:txBody>
                  <a:tcPr marL="68580" marR="68580" marT="34290" marB="34290"/>
                </a:tc>
                <a:extLst>
                  <a:ext uri="{0D108BD9-81ED-4DB2-BD59-A6C34878D82A}">
                    <a16:rowId xmlns:a16="http://schemas.microsoft.com/office/drawing/2014/main" val="546164078"/>
                  </a:ext>
                </a:extLst>
              </a:tr>
              <a:tr h="278130">
                <a:tc>
                  <a:txBody>
                    <a:bodyPr/>
                    <a:lstStyle/>
                    <a:p>
                      <a:pPr algn="ctr"/>
                      <a:r>
                        <a:rPr lang="en-US" sz="1100" dirty="0"/>
                        <a:t>1</a:t>
                      </a:r>
                      <a:endParaRPr lang="en-PK" sz="1100" dirty="0"/>
                    </a:p>
                  </a:txBody>
                  <a:tcPr marL="68580" marR="68580" marT="34290" marB="34290"/>
                </a:tc>
                <a:extLst>
                  <a:ext uri="{0D108BD9-81ED-4DB2-BD59-A6C34878D82A}">
                    <a16:rowId xmlns:a16="http://schemas.microsoft.com/office/drawing/2014/main" val="3144563411"/>
                  </a:ext>
                </a:extLst>
              </a:tr>
              <a:tr h="278130">
                <a:tc>
                  <a:txBody>
                    <a:bodyPr/>
                    <a:lstStyle/>
                    <a:p>
                      <a:pPr algn="ctr"/>
                      <a:r>
                        <a:rPr lang="en-US" sz="1100" dirty="0"/>
                        <a:t>1</a:t>
                      </a:r>
                      <a:endParaRPr lang="en-PK" sz="1100" dirty="0"/>
                    </a:p>
                  </a:txBody>
                  <a:tcPr marL="68580" marR="68580" marT="34290" marB="34290"/>
                </a:tc>
                <a:extLst>
                  <a:ext uri="{0D108BD9-81ED-4DB2-BD59-A6C34878D82A}">
                    <a16:rowId xmlns:a16="http://schemas.microsoft.com/office/drawing/2014/main" val="2675513708"/>
                  </a:ext>
                </a:extLst>
              </a:tr>
              <a:tr h="278130">
                <a:tc>
                  <a:txBody>
                    <a:bodyPr/>
                    <a:lstStyle/>
                    <a:p>
                      <a:pPr algn="ctr"/>
                      <a:r>
                        <a:rPr lang="en-US" sz="1100" dirty="0"/>
                        <a:t>0</a:t>
                      </a:r>
                      <a:endParaRPr lang="en-PK" sz="1100" dirty="0"/>
                    </a:p>
                  </a:txBody>
                  <a:tcPr marL="68580" marR="68580" marT="34290" marB="34290"/>
                </a:tc>
                <a:extLst>
                  <a:ext uri="{0D108BD9-81ED-4DB2-BD59-A6C34878D82A}">
                    <a16:rowId xmlns:a16="http://schemas.microsoft.com/office/drawing/2014/main" val="4063250667"/>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688161832"/>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410953345"/>
                  </a:ext>
                </a:extLst>
              </a:tr>
              <a:tr h="278130">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3299498"/>
                  </a:ext>
                </a:extLst>
              </a:tr>
            </a:tbl>
          </a:graphicData>
        </a:graphic>
      </p:graphicFrame>
      <p:sp>
        <p:nvSpPr>
          <p:cNvPr id="8" name="Arrow: Right 7">
            <a:extLst>
              <a:ext uri="{FF2B5EF4-FFF2-40B4-BE49-F238E27FC236}">
                <a16:creationId xmlns:a16="http://schemas.microsoft.com/office/drawing/2014/main" id="{FBC433CB-5C43-4F23-AC05-2976F2C30B0A}"/>
              </a:ext>
            </a:extLst>
          </p:cNvPr>
          <p:cNvSpPr/>
          <p:nvPr/>
        </p:nvSpPr>
        <p:spPr>
          <a:xfrm>
            <a:off x="4816642" y="3504197"/>
            <a:ext cx="541421"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aphicFrame>
        <p:nvGraphicFramePr>
          <p:cNvPr id="9" name="Table 5">
            <a:extLst>
              <a:ext uri="{FF2B5EF4-FFF2-40B4-BE49-F238E27FC236}">
                <a16:creationId xmlns:a16="http://schemas.microsoft.com/office/drawing/2014/main" id="{A8CEBE5B-AB3C-4225-8B53-35BB90B26160}"/>
              </a:ext>
            </a:extLst>
          </p:cNvPr>
          <p:cNvGraphicFramePr>
            <a:graphicFrameLocks noGrp="1"/>
          </p:cNvGraphicFramePr>
          <p:nvPr/>
        </p:nvGraphicFramePr>
        <p:xfrm>
          <a:off x="5502442" y="2667041"/>
          <a:ext cx="1519992" cy="2225040"/>
        </p:xfrm>
        <a:graphic>
          <a:graphicData uri="http://schemas.openxmlformats.org/drawingml/2006/table">
            <a:tbl>
              <a:tblPr firstRow="1" bandRow="1">
                <a:tableStyleId>{5C22544A-7EE6-4342-B048-85BDC9FD1C3A}</a:tableStyleId>
              </a:tblPr>
              <a:tblGrid>
                <a:gridCol w="759996">
                  <a:extLst>
                    <a:ext uri="{9D8B030D-6E8A-4147-A177-3AD203B41FA5}">
                      <a16:colId xmlns:a16="http://schemas.microsoft.com/office/drawing/2014/main" val="846547721"/>
                    </a:ext>
                  </a:extLst>
                </a:gridCol>
                <a:gridCol w="759996">
                  <a:extLst>
                    <a:ext uri="{9D8B030D-6E8A-4147-A177-3AD203B41FA5}">
                      <a16:colId xmlns:a16="http://schemas.microsoft.com/office/drawing/2014/main" val="939635450"/>
                    </a:ext>
                  </a:extLst>
                </a:gridCol>
              </a:tblGrid>
              <a:tr h="278130">
                <a:tc>
                  <a:txBody>
                    <a:bodyPr/>
                    <a:lstStyle/>
                    <a:p>
                      <a:pPr algn="ctr"/>
                      <a:r>
                        <a:rPr lang="en-US" sz="1100" dirty="0"/>
                        <a:t>Male</a:t>
                      </a:r>
                      <a:endParaRPr lang="en-PK" sz="1100" dirty="0"/>
                    </a:p>
                  </a:txBody>
                  <a:tcPr marL="68580" marR="68580" marT="34290" marB="34290"/>
                </a:tc>
                <a:tc>
                  <a:txBody>
                    <a:bodyPr/>
                    <a:lstStyle/>
                    <a:p>
                      <a:pPr algn="ctr"/>
                      <a:r>
                        <a:rPr lang="en-US" sz="1100" dirty="0"/>
                        <a:t>Female</a:t>
                      </a:r>
                      <a:endParaRPr lang="en-PK" sz="1100" dirty="0"/>
                    </a:p>
                  </a:txBody>
                  <a:tcPr marL="68580" marR="68580" marT="34290" marB="34290"/>
                </a:tc>
                <a:extLst>
                  <a:ext uri="{0D108BD9-81ED-4DB2-BD59-A6C34878D82A}">
                    <a16:rowId xmlns:a16="http://schemas.microsoft.com/office/drawing/2014/main" val="846710783"/>
                  </a:ext>
                </a:extLst>
              </a:tr>
              <a:tr h="278130">
                <a:tc>
                  <a:txBody>
                    <a:bodyPr/>
                    <a:lstStyle/>
                    <a:p>
                      <a:pPr algn="ctr"/>
                      <a:r>
                        <a:rPr lang="en-US" sz="1100" dirty="0"/>
                        <a:t>1</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extLst>
                  <a:ext uri="{0D108BD9-81ED-4DB2-BD59-A6C34878D82A}">
                    <a16:rowId xmlns:a16="http://schemas.microsoft.com/office/drawing/2014/main" val="546164078"/>
                  </a:ext>
                </a:extLst>
              </a:tr>
              <a:tr h="278130">
                <a:tc>
                  <a:txBody>
                    <a:bodyPr/>
                    <a:lstStyle/>
                    <a:p>
                      <a:pPr algn="ctr"/>
                      <a:r>
                        <a:rPr lang="en-US" sz="1100" dirty="0"/>
                        <a:t>0</a:t>
                      </a:r>
                      <a:endParaRPr lang="en-PK" sz="1100" dirty="0"/>
                    </a:p>
                  </a:txBody>
                  <a:tcPr marL="68580" marR="68580" marT="34290" marB="34290"/>
                </a:tc>
                <a:tc>
                  <a:txBody>
                    <a:bodyPr/>
                    <a:lstStyle/>
                    <a:p>
                      <a:pPr algn="ctr"/>
                      <a:r>
                        <a:rPr lang="en-US" sz="1100" dirty="0"/>
                        <a:t>1</a:t>
                      </a:r>
                      <a:endParaRPr lang="en-PK" sz="1100" dirty="0"/>
                    </a:p>
                  </a:txBody>
                  <a:tcPr marL="68580" marR="68580" marT="34290" marB="34290"/>
                </a:tc>
                <a:extLst>
                  <a:ext uri="{0D108BD9-81ED-4DB2-BD59-A6C34878D82A}">
                    <a16:rowId xmlns:a16="http://schemas.microsoft.com/office/drawing/2014/main" val="3144563411"/>
                  </a:ext>
                </a:extLst>
              </a:tr>
              <a:tr h="278130">
                <a:tc>
                  <a:txBody>
                    <a:bodyPr/>
                    <a:lstStyle/>
                    <a:p>
                      <a:pPr algn="ctr"/>
                      <a:r>
                        <a:rPr lang="en-US" sz="1100" dirty="0"/>
                        <a:t>0</a:t>
                      </a:r>
                      <a:endParaRPr lang="en-PK" sz="1100" dirty="0"/>
                    </a:p>
                  </a:txBody>
                  <a:tcPr marL="68580" marR="68580" marT="34290" marB="34290"/>
                </a:tc>
                <a:tc>
                  <a:txBody>
                    <a:bodyPr/>
                    <a:lstStyle/>
                    <a:p>
                      <a:pPr algn="ctr"/>
                      <a:r>
                        <a:rPr lang="en-US" sz="1100" dirty="0"/>
                        <a:t>1</a:t>
                      </a:r>
                      <a:endParaRPr lang="en-PK" sz="1100" dirty="0"/>
                    </a:p>
                  </a:txBody>
                  <a:tcPr marL="68580" marR="68580" marT="34290" marB="34290"/>
                </a:tc>
                <a:extLst>
                  <a:ext uri="{0D108BD9-81ED-4DB2-BD59-A6C34878D82A}">
                    <a16:rowId xmlns:a16="http://schemas.microsoft.com/office/drawing/2014/main" val="2675513708"/>
                  </a:ext>
                </a:extLst>
              </a:tr>
              <a:tr h="278130">
                <a:tc>
                  <a:txBody>
                    <a:bodyPr/>
                    <a:lstStyle/>
                    <a:p>
                      <a:pPr algn="ctr"/>
                      <a:r>
                        <a:rPr lang="en-US" sz="1100" dirty="0"/>
                        <a:t>1</a:t>
                      </a:r>
                      <a:endParaRPr lang="en-PK" sz="1100" dirty="0"/>
                    </a:p>
                  </a:txBody>
                  <a:tcPr marL="68580" marR="68580" marT="34290" marB="34290"/>
                </a:tc>
                <a:tc>
                  <a:txBody>
                    <a:bodyPr/>
                    <a:lstStyle/>
                    <a:p>
                      <a:pPr algn="ctr"/>
                      <a:r>
                        <a:rPr lang="en-US" sz="1100" dirty="0"/>
                        <a:t>0</a:t>
                      </a:r>
                      <a:endParaRPr lang="en-PK" sz="1100" dirty="0"/>
                    </a:p>
                  </a:txBody>
                  <a:tcPr marL="68580" marR="68580" marT="34290" marB="34290"/>
                </a:tc>
                <a:extLst>
                  <a:ext uri="{0D108BD9-81ED-4DB2-BD59-A6C34878D82A}">
                    <a16:rowId xmlns:a16="http://schemas.microsoft.com/office/drawing/2014/main" val="4063250667"/>
                  </a:ext>
                </a:extLst>
              </a:tr>
              <a:tr h="278130">
                <a:tc>
                  <a:txBody>
                    <a:bodyPr/>
                    <a:lstStyle/>
                    <a:p>
                      <a:pPr algn="ctr"/>
                      <a:r>
                        <a:rPr lang="en-US" sz="1100" dirty="0"/>
                        <a:t>..</a:t>
                      </a:r>
                      <a:endParaRPr lang="en-PK" sz="1100" dirty="0"/>
                    </a:p>
                  </a:txBody>
                  <a:tcPr marL="68580" marR="68580" marT="34290" marB="34290"/>
                </a:tc>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688161832"/>
                  </a:ext>
                </a:extLst>
              </a:tr>
              <a:tr h="278130">
                <a:tc>
                  <a:txBody>
                    <a:bodyPr/>
                    <a:lstStyle/>
                    <a:p>
                      <a:pPr algn="ctr"/>
                      <a:r>
                        <a:rPr lang="en-US" sz="1100" dirty="0"/>
                        <a:t>..</a:t>
                      </a:r>
                      <a:endParaRPr lang="en-PK" sz="1100" dirty="0"/>
                    </a:p>
                  </a:txBody>
                  <a:tcPr marL="68580" marR="68580" marT="34290" marB="34290"/>
                </a:tc>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410953345"/>
                  </a:ext>
                </a:extLst>
              </a:tr>
              <a:tr h="278130">
                <a:tc>
                  <a:txBody>
                    <a:bodyPr/>
                    <a:lstStyle/>
                    <a:p>
                      <a:pPr algn="ctr"/>
                      <a:r>
                        <a:rPr lang="en-US" sz="1100" dirty="0"/>
                        <a:t>..</a:t>
                      </a:r>
                      <a:endParaRPr lang="en-PK" sz="1100" dirty="0"/>
                    </a:p>
                  </a:txBody>
                  <a:tcPr marL="68580" marR="68580" marT="34290" marB="34290"/>
                </a:tc>
                <a:tc>
                  <a:txBody>
                    <a:bodyPr/>
                    <a:lstStyle/>
                    <a:p>
                      <a:pPr algn="ctr"/>
                      <a:r>
                        <a:rPr lang="en-US" sz="1100" dirty="0"/>
                        <a:t>..</a:t>
                      </a:r>
                      <a:endParaRPr lang="en-PK" sz="1100" dirty="0"/>
                    </a:p>
                  </a:txBody>
                  <a:tcPr marL="68580" marR="68580" marT="34290" marB="34290"/>
                </a:tc>
                <a:extLst>
                  <a:ext uri="{0D108BD9-81ED-4DB2-BD59-A6C34878D82A}">
                    <a16:rowId xmlns:a16="http://schemas.microsoft.com/office/drawing/2014/main" val="33299498"/>
                  </a:ext>
                </a:extLst>
              </a:tr>
            </a:tbl>
          </a:graphicData>
        </a:graphic>
      </p:graphicFrame>
    </p:spTree>
    <p:extLst>
      <p:ext uri="{BB962C8B-B14F-4D97-AF65-F5344CB8AC3E}">
        <p14:creationId xmlns:p14="http://schemas.microsoft.com/office/powerpoint/2010/main" val="1689221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6259-24EF-4934-A6FE-3DA7F18D31B4}"/>
              </a:ext>
            </a:extLst>
          </p:cNvPr>
          <p:cNvSpPr>
            <a:spLocks noGrp="1"/>
          </p:cNvSpPr>
          <p:nvPr>
            <p:ph type="title"/>
          </p:nvPr>
        </p:nvSpPr>
        <p:spPr/>
        <p:txBody>
          <a:bodyPr>
            <a:normAutofit fontScale="90000"/>
          </a:bodyPr>
          <a:lstStyle/>
          <a:p>
            <a:r>
              <a:rPr lang="en-US" dirty="0"/>
              <a:t>Tabular Representation (Structured Data Rep.)</a:t>
            </a:r>
            <a:endParaRPr lang="en-PK" dirty="0"/>
          </a:p>
        </p:txBody>
      </p:sp>
      <p:sp>
        <p:nvSpPr>
          <p:cNvPr id="4" name="Slide Number Placeholder 3">
            <a:extLst>
              <a:ext uri="{FF2B5EF4-FFF2-40B4-BE49-F238E27FC236}">
                <a16:creationId xmlns:a16="http://schemas.microsoft.com/office/drawing/2014/main" id="{6296B951-F65A-4001-9D3E-B4B3463E9B41}"/>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a:t>
            </a:fld>
            <a:endParaRPr lang="en-US"/>
          </a:p>
        </p:txBody>
      </p:sp>
      <p:pic>
        <p:nvPicPr>
          <p:cNvPr id="4098" name="Picture 2">
            <a:extLst>
              <a:ext uri="{FF2B5EF4-FFF2-40B4-BE49-F238E27FC236}">
                <a16:creationId xmlns:a16="http://schemas.microsoft.com/office/drawing/2014/main" id="{470C1647-65E0-45F6-B125-96479E96B1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800" t="14976" r="10292" b="3598"/>
          <a:stretch/>
        </p:blipFill>
        <p:spPr bwMode="auto">
          <a:xfrm>
            <a:off x="1894639" y="1757766"/>
            <a:ext cx="5263283" cy="38768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1562B1-7D6A-48FD-988B-0AE9C429545E}"/>
                  </a:ext>
                </a:extLst>
              </p:cNvPr>
              <p:cNvSpPr txBox="1"/>
              <p:nvPr/>
            </p:nvSpPr>
            <p:spPr>
              <a:xfrm>
                <a:off x="2716824" y="4668715"/>
                <a:ext cx="2004646" cy="507831"/>
              </a:xfrm>
              <a:prstGeom prst="rect">
                <a:avLst/>
              </a:prstGeom>
              <a:noFill/>
              <a:ln>
                <a:solidFill>
                  <a:schemeClr val="accent1"/>
                </a:solidFill>
              </a:ln>
            </p:spPr>
            <p:txBody>
              <a:bodyPr wrap="square" rtlCol="0">
                <a:spAutoFit/>
              </a:bodyPr>
              <a:lstStyle/>
              <a:p>
                <a:r>
                  <a:rPr lang="en-US" sz="1350" dirty="0"/>
                  <a:t>Normally represented as </a:t>
                </a:r>
                <a14:m>
                  <m:oMath xmlns:m="http://schemas.openxmlformats.org/officeDocument/2006/math">
                    <m:r>
                      <a:rPr lang="en-US" sz="1350" i="1">
                        <a:latin typeface="Cambria Math" panose="02040503050406030204" pitchFamily="18" charset="0"/>
                      </a:rPr>
                      <m:t>𝑋</m:t>
                    </m:r>
                  </m:oMath>
                </a14:m>
                <a:endParaRPr lang="en-PK" sz="1350" dirty="0"/>
              </a:p>
            </p:txBody>
          </p:sp>
        </mc:Choice>
        <mc:Fallback xmlns="">
          <p:sp>
            <p:nvSpPr>
              <p:cNvPr id="6" name="TextBox 5">
                <a:extLst>
                  <a:ext uri="{FF2B5EF4-FFF2-40B4-BE49-F238E27FC236}">
                    <a16:creationId xmlns:a16="http://schemas.microsoft.com/office/drawing/2014/main" id="{031562B1-7D6A-48FD-988B-0AE9C429545E}"/>
                  </a:ext>
                </a:extLst>
              </p:cNvPr>
              <p:cNvSpPr txBox="1">
                <a:spLocks noRot="1" noChangeAspect="1" noMove="1" noResize="1" noEditPoints="1" noAdjustHandles="1" noChangeArrowheads="1" noChangeShapeType="1" noTextEdit="1"/>
              </p:cNvSpPr>
              <p:nvPr/>
            </p:nvSpPr>
            <p:spPr>
              <a:xfrm>
                <a:off x="2716824" y="4668715"/>
                <a:ext cx="2004646" cy="507831"/>
              </a:xfrm>
              <a:prstGeom prst="rect">
                <a:avLst/>
              </a:prstGeom>
              <a:blipFill>
                <a:blip r:embed="rId3"/>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85D227-7B21-4301-A47D-3603F4AC1B69}"/>
                  </a:ext>
                </a:extLst>
              </p:cNvPr>
              <p:cNvSpPr txBox="1"/>
              <p:nvPr/>
            </p:nvSpPr>
            <p:spPr>
              <a:xfrm>
                <a:off x="2716824" y="2527788"/>
                <a:ext cx="356089" cy="300082"/>
              </a:xfrm>
              <a:prstGeom prst="rect">
                <a:avLst/>
              </a:prstGeom>
              <a:solidFill>
                <a:srgbClr val="0070C0"/>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dirty="0">
                              <a:latin typeface="Cambria Math" panose="02040503050406030204" pitchFamily="18" charset="0"/>
                            </a:rPr>
                          </m:ctrlPr>
                        </m:sSubPr>
                        <m:e>
                          <m:r>
                            <a:rPr lang="en-US" sz="1350" i="1" dirty="0">
                              <a:latin typeface="Cambria Math" panose="02040503050406030204" pitchFamily="18" charset="0"/>
                            </a:rPr>
                            <m:t>𝑥</m:t>
                          </m:r>
                        </m:e>
                        <m:sub>
                          <m:r>
                            <a:rPr lang="en-US" sz="1350" i="1" dirty="0">
                              <a:latin typeface="Cambria Math" panose="02040503050406030204" pitchFamily="18" charset="0"/>
                            </a:rPr>
                            <m:t>1</m:t>
                          </m:r>
                        </m:sub>
                      </m:sSub>
                    </m:oMath>
                  </m:oMathPara>
                </a14:m>
                <a:endParaRPr lang="en-PK" sz="1350" dirty="0"/>
              </a:p>
            </p:txBody>
          </p:sp>
        </mc:Choice>
        <mc:Fallback xmlns="">
          <p:sp>
            <p:nvSpPr>
              <p:cNvPr id="8" name="TextBox 7">
                <a:extLst>
                  <a:ext uri="{FF2B5EF4-FFF2-40B4-BE49-F238E27FC236}">
                    <a16:creationId xmlns:a16="http://schemas.microsoft.com/office/drawing/2014/main" id="{4885D227-7B21-4301-A47D-3603F4AC1B69}"/>
                  </a:ext>
                </a:extLst>
              </p:cNvPr>
              <p:cNvSpPr txBox="1">
                <a:spLocks noRot="1" noChangeAspect="1" noMove="1" noResize="1" noEditPoints="1" noAdjustHandles="1" noChangeArrowheads="1" noChangeShapeType="1" noTextEdit="1"/>
              </p:cNvSpPr>
              <p:nvPr/>
            </p:nvSpPr>
            <p:spPr>
              <a:xfrm>
                <a:off x="2716824" y="2527788"/>
                <a:ext cx="356089" cy="300082"/>
              </a:xfrm>
              <a:prstGeom prst="rect">
                <a:avLst/>
              </a:prstGeom>
              <a:blipFill>
                <a:blip r:embed="rId4"/>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1C4000-05A4-4E48-B776-CA3D751F9A63}"/>
                  </a:ext>
                </a:extLst>
              </p:cNvPr>
              <p:cNvSpPr txBox="1"/>
              <p:nvPr/>
            </p:nvSpPr>
            <p:spPr>
              <a:xfrm>
                <a:off x="3158637" y="2527788"/>
                <a:ext cx="356089" cy="300082"/>
              </a:xfrm>
              <a:prstGeom prst="rect">
                <a:avLst/>
              </a:prstGeom>
              <a:solidFill>
                <a:srgbClr val="0070C0"/>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dirty="0">
                              <a:latin typeface="Cambria Math" panose="02040503050406030204" pitchFamily="18" charset="0"/>
                            </a:rPr>
                          </m:ctrlPr>
                        </m:sSubPr>
                        <m:e>
                          <m:r>
                            <a:rPr lang="en-US" sz="1350" i="1" dirty="0">
                              <a:latin typeface="Cambria Math" panose="02040503050406030204" pitchFamily="18" charset="0"/>
                            </a:rPr>
                            <m:t>𝑥</m:t>
                          </m:r>
                        </m:e>
                        <m:sub>
                          <m:r>
                            <a:rPr lang="en-US" sz="1350" i="1" dirty="0">
                              <a:latin typeface="Cambria Math" panose="02040503050406030204" pitchFamily="18" charset="0"/>
                            </a:rPr>
                            <m:t>2</m:t>
                          </m:r>
                        </m:sub>
                      </m:sSub>
                    </m:oMath>
                  </m:oMathPara>
                </a14:m>
                <a:endParaRPr lang="en-PK" sz="1350" dirty="0"/>
              </a:p>
            </p:txBody>
          </p:sp>
        </mc:Choice>
        <mc:Fallback xmlns="">
          <p:sp>
            <p:nvSpPr>
              <p:cNvPr id="9" name="TextBox 8">
                <a:extLst>
                  <a:ext uri="{FF2B5EF4-FFF2-40B4-BE49-F238E27FC236}">
                    <a16:creationId xmlns:a16="http://schemas.microsoft.com/office/drawing/2014/main" id="{D71C4000-05A4-4E48-B776-CA3D751F9A63}"/>
                  </a:ext>
                </a:extLst>
              </p:cNvPr>
              <p:cNvSpPr txBox="1">
                <a:spLocks noRot="1" noChangeAspect="1" noMove="1" noResize="1" noEditPoints="1" noAdjustHandles="1" noChangeArrowheads="1" noChangeShapeType="1" noTextEdit="1"/>
              </p:cNvSpPr>
              <p:nvPr/>
            </p:nvSpPr>
            <p:spPr>
              <a:xfrm>
                <a:off x="3158637" y="2527788"/>
                <a:ext cx="356089" cy="300082"/>
              </a:xfrm>
              <a:prstGeom prst="rect">
                <a:avLst/>
              </a:prstGeom>
              <a:blipFill>
                <a:blip r:embed="rId5"/>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FA0ABF-215F-49DF-A26A-63F412DE86C5}"/>
                  </a:ext>
                </a:extLst>
              </p:cNvPr>
              <p:cNvSpPr txBox="1"/>
              <p:nvPr/>
            </p:nvSpPr>
            <p:spPr>
              <a:xfrm>
                <a:off x="3692767" y="2527788"/>
                <a:ext cx="356089" cy="300082"/>
              </a:xfrm>
              <a:prstGeom prst="rect">
                <a:avLst/>
              </a:prstGeom>
              <a:solidFill>
                <a:srgbClr val="0070C0"/>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dirty="0">
                              <a:latin typeface="Cambria Math" panose="02040503050406030204" pitchFamily="18" charset="0"/>
                            </a:rPr>
                          </m:ctrlPr>
                        </m:sSubPr>
                        <m:e>
                          <m:r>
                            <a:rPr lang="en-US" sz="1350" i="1" dirty="0">
                              <a:latin typeface="Cambria Math" panose="02040503050406030204" pitchFamily="18" charset="0"/>
                            </a:rPr>
                            <m:t>𝑥</m:t>
                          </m:r>
                        </m:e>
                        <m:sub>
                          <m:r>
                            <a:rPr lang="en-US" sz="1350" i="1" dirty="0">
                              <a:latin typeface="Cambria Math" panose="02040503050406030204" pitchFamily="18" charset="0"/>
                            </a:rPr>
                            <m:t>3</m:t>
                          </m:r>
                        </m:sub>
                      </m:sSub>
                    </m:oMath>
                  </m:oMathPara>
                </a14:m>
                <a:endParaRPr lang="en-PK" sz="1350" dirty="0"/>
              </a:p>
            </p:txBody>
          </p:sp>
        </mc:Choice>
        <mc:Fallback xmlns="">
          <p:sp>
            <p:nvSpPr>
              <p:cNvPr id="10" name="TextBox 9">
                <a:extLst>
                  <a:ext uri="{FF2B5EF4-FFF2-40B4-BE49-F238E27FC236}">
                    <a16:creationId xmlns:a16="http://schemas.microsoft.com/office/drawing/2014/main" id="{9BFA0ABF-215F-49DF-A26A-63F412DE86C5}"/>
                  </a:ext>
                </a:extLst>
              </p:cNvPr>
              <p:cNvSpPr txBox="1">
                <a:spLocks noRot="1" noChangeAspect="1" noMove="1" noResize="1" noEditPoints="1" noAdjustHandles="1" noChangeArrowheads="1" noChangeShapeType="1" noTextEdit="1"/>
              </p:cNvSpPr>
              <p:nvPr/>
            </p:nvSpPr>
            <p:spPr>
              <a:xfrm>
                <a:off x="3692767" y="2527788"/>
                <a:ext cx="356089" cy="300082"/>
              </a:xfrm>
              <a:prstGeom prst="rect">
                <a:avLst/>
              </a:prstGeom>
              <a:blipFill>
                <a:blip r:embed="rId6"/>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E2DCDE-E43E-4645-9423-6A2DBC384A03}"/>
                  </a:ext>
                </a:extLst>
              </p:cNvPr>
              <p:cNvSpPr txBox="1"/>
              <p:nvPr/>
            </p:nvSpPr>
            <p:spPr>
              <a:xfrm>
                <a:off x="4200521" y="2527788"/>
                <a:ext cx="356089" cy="300082"/>
              </a:xfrm>
              <a:prstGeom prst="rect">
                <a:avLst/>
              </a:prstGeom>
              <a:solidFill>
                <a:srgbClr val="0070C0"/>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dirty="0">
                              <a:latin typeface="Cambria Math" panose="02040503050406030204" pitchFamily="18" charset="0"/>
                            </a:rPr>
                          </m:ctrlPr>
                        </m:sSubPr>
                        <m:e>
                          <m:r>
                            <a:rPr lang="en-US" sz="1350" i="1" dirty="0">
                              <a:latin typeface="Cambria Math" panose="02040503050406030204" pitchFamily="18" charset="0"/>
                            </a:rPr>
                            <m:t>𝑥</m:t>
                          </m:r>
                        </m:e>
                        <m:sub>
                          <m:r>
                            <a:rPr lang="en-US" sz="1350" i="1" dirty="0">
                              <a:latin typeface="Cambria Math" panose="02040503050406030204" pitchFamily="18" charset="0"/>
                            </a:rPr>
                            <m:t>4</m:t>
                          </m:r>
                        </m:sub>
                      </m:sSub>
                    </m:oMath>
                  </m:oMathPara>
                </a14:m>
                <a:endParaRPr lang="en-PK" sz="1350" dirty="0"/>
              </a:p>
            </p:txBody>
          </p:sp>
        </mc:Choice>
        <mc:Fallback xmlns="">
          <p:sp>
            <p:nvSpPr>
              <p:cNvPr id="11" name="TextBox 10">
                <a:extLst>
                  <a:ext uri="{FF2B5EF4-FFF2-40B4-BE49-F238E27FC236}">
                    <a16:creationId xmlns:a16="http://schemas.microsoft.com/office/drawing/2014/main" id="{AEE2DCDE-E43E-4645-9423-6A2DBC384A03}"/>
                  </a:ext>
                </a:extLst>
              </p:cNvPr>
              <p:cNvSpPr txBox="1">
                <a:spLocks noRot="1" noChangeAspect="1" noMove="1" noResize="1" noEditPoints="1" noAdjustHandles="1" noChangeArrowheads="1" noChangeShapeType="1" noTextEdit="1"/>
              </p:cNvSpPr>
              <p:nvPr/>
            </p:nvSpPr>
            <p:spPr>
              <a:xfrm>
                <a:off x="4200521" y="2527788"/>
                <a:ext cx="356089" cy="300082"/>
              </a:xfrm>
              <a:prstGeom prst="rect">
                <a:avLst/>
              </a:prstGeom>
              <a:blipFill>
                <a:blip r:embed="rId7"/>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EFD841-6A6E-49BE-B4F2-66A191A53E5C}"/>
                  </a:ext>
                </a:extLst>
              </p:cNvPr>
              <p:cNvSpPr txBox="1"/>
              <p:nvPr/>
            </p:nvSpPr>
            <p:spPr>
              <a:xfrm>
                <a:off x="4728057" y="2527788"/>
                <a:ext cx="356089" cy="300082"/>
              </a:xfrm>
              <a:prstGeom prst="rect">
                <a:avLst/>
              </a:prstGeom>
              <a:solidFill>
                <a:srgbClr val="0070C0"/>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𝑦</m:t>
                      </m:r>
                    </m:oMath>
                  </m:oMathPara>
                </a14:m>
                <a:endParaRPr lang="en-PK" sz="1350" dirty="0"/>
              </a:p>
            </p:txBody>
          </p:sp>
        </mc:Choice>
        <mc:Fallback xmlns="">
          <p:sp>
            <p:nvSpPr>
              <p:cNvPr id="12" name="TextBox 11">
                <a:extLst>
                  <a:ext uri="{FF2B5EF4-FFF2-40B4-BE49-F238E27FC236}">
                    <a16:creationId xmlns:a16="http://schemas.microsoft.com/office/drawing/2014/main" id="{C3EFD841-6A6E-49BE-B4F2-66A191A53E5C}"/>
                  </a:ext>
                </a:extLst>
              </p:cNvPr>
              <p:cNvSpPr txBox="1">
                <a:spLocks noRot="1" noChangeAspect="1" noMove="1" noResize="1" noEditPoints="1" noAdjustHandles="1" noChangeArrowheads="1" noChangeShapeType="1" noTextEdit="1"/>
              </p:cNvSpPr>
              <p:nvPr/>
            </p:nvSpPr>
            <p:spPr>
              <a:xfrm>
                <a:off x="4728057" y="2527788"/>
                <a:ext cx="356089" cy="300082"/>
              </a:xfrm>
              <a:prstGeom prst="rect">
                <a:avLst/>
              </a:prstGeom>
              <a:blipFill>
                <a:blip r:embed="rId8"/>
                <a:stretch>
                  <a:fillRect/>
                </a:stretch>
              </a:blipFill>
              <a:ln>
                <a:solidFill>
                  <a:schemeClr val="accent1"/>
                </a:solidFill>
              </a:ln>
            </p:spPr>
            <p:txBody>
              <a:bodyPr/>
              <a:lstStyle/>
              <a:p>
                <a:r>
                  <a:rPr lang="en-PK">
                    <a:noFill/>
                  </a:rPr>
                  <a:t> </a:t>
                </a:r>
              </a:p>
            </p:txBody>
          </p:sp>
        </mc:Fallback>
      </mc:AlternateContent>
      <p:sp>
        <p:nvSpPr>
          <p:cNvPr id="13" name="TextBox 12">
            <a:extLst>
              <a:ext uri="{FF2B5EF4-FFF2-40B4-BE49-F238E27FC236}">
                <a16:creationId xmlns:a16="http://schemas.microsoft.com/office/drawing/2014/main" id="{5D61688E-FFD8-460B-A515-F036E33C73C5}"/>
              </a:ext>
            </a:extLst>
          </p:cNvPr>
          <p:cNvSpPr txBox="1"/>
          <p:nvPr/>
        </p:nvSpPr>
        <p:spPr>
          <a:xfrm>
            <a:off x="178045" y="2461846"/>
            <a:ext cx="2004646" cy="715581"/>
          </a:xfrm>
          <a:prstGeom prst="rect">
            <a:avLst/>
          </a:prstGeom>
          <a:noFill/>
          <a:ln>
            <a:solidFill>
              <a:schemeClr val="accent1"/>
            </a:solidFill>
          </a:ln>
        </p:spPr>
        <p:txBody>
          <a:bodyPr wrap="square" rtlCol="0">
            <a:spAutoFit/>
          </a:bodyPr>
          <a:lstStyle/>
          <a:p>
            <a:r>
              <a:rPr lang="en-US" sz="1350" dirty="0"/>
              <a:t>Usually mapping is stored separately (column index to feature name)</a:t>
            </a:r>
            <a:endParaRPr lang="en-PK" sz="1350" dirty="0"/>
          </a:p>
        </p:txBody>
      </p:sp>
    </p:spTree>
    <p:extLst>
      <p:ext uri="{BB962C8B-B14F-4D97-AF65-F5344CB8AC3E}">
        <p14:creationId xmlns:p14="http://schemas.microsoft.com/office/powerpoint/2010/main" val="3176260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3"/>
            <a:ext cx="7968568" cy="2709589"/>
          </a:xfrm>
          <a:prstGeom prst="rect">
            <a:avLst/>
          </a:prstGeom>
        </p:spPr>
        <p:txBody>
          <a:bodyPr>
            <a:normAutofit fontScale="90000"/>
          </a:bodyPr>
          <a:lstStyle/>
          <a:p>
            <a:pPr>
              <a:defRPr sz="2800"/>
            </a:pPr>
            <a:r>
              <a:rPr lang="en-PK" sz="2800" u="sng" dirty="0"/>
              <a:t>  </a:t>
            </a:r>
            <a:br>
              <a:rPr lang="en-PK" sz="2800" u="sng" dirty="0"/>
            </a:br>
            <a:r>
              <a:rPr lang="en-PK" sz="3600" b="1" u="sng" dirty="0"/>
              <a:t>GETTING TO KNOW YOUR DATA</a:t>
            </a:r>
            <a:br>
              <a:rPr lang="en-US"/>
            </a:br>
            <a:r>
              <a:rPr lang="en-US"/>
              <a:t>BASIC </a:t>
            </a:r>
            <a:r>
              <a:rPr lang="en-US" dirty="0"/>
              <a:t>STATISTICAL DESCRITION OF DATA</a:t>
            </a:r>
            <a:br>
              <a:rPr lang="en-US"/>
            </a:br>
            <a:br>
              <a:rPr lang="en-US"/>
            </a:br>
            <a:r>
              <a:rPr lang="en-US"/>
              <a:t>Central </a:t>
            </a:r>
            <a:r>
              <a:rPr lang="en-US" dirty="0"/>
              <a:t>Tendency, Variation and Spread</a:t>
            </a:r>
            <a:br>
              <a:rPr dirty="0"/>
            </a:br>
            <a:endParaRPr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08F0-C508-425C-A091-672AB75B77A7}"/>
              </a:ext>
            </a:extLst>
          </p:cNvPr>
          <p:cNvSpPr>
            <a:spLocks noGrp="1"/>
          </p:cNvSpPr>
          <p:nvPr>
            <p:ph type="title"/>
          </p:nvPr>
        </p:nvSpPr>
        <p:spPr/>
        <p:txBody>
          <a:bodyPr/>
          <a:lstStyle/>
          <a:p>
            <a:r>
              <a:rPr lang="en-US" dirty="0"/>
              <a:t>Measuring the Central Tendency</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076F12-9BFB-4683-AC13-239375C72C32}"/>
                  </a:ext>
                </a:extLst>
              </p:cNvPr>
              <p:cNvSpPr>
                <a:spLocks noGrp="1"/>
              </p:cNvSpPr>
              <p:nvPr>
                <p:ph idx="1"/>
              </p:nvPr>
            </p:nvSpPr>
            <p:spPr/>
            <p:txBody>
              <a:bodyPr/>
              <a:lstStyle/>
              <a:p>
                <a:r>
                  <a:rPr lang="en-US" b="1" dirty="0"/>
                  <a:t>Mean (Arithmetic Mean)</a:t>
                </a:r>
              </a:p>
              <a:p>
                <a:endParaRPr lang="en-US" b="1" dirty="0"/>
              </a:p>
              <a:p>
                <a:endParaRPr lang="en-US" b="1" dirty="0"/>
              </a:p>
              <a:p>
                <a:endParaRPr lang="en-US" b="1" dirty="0"/>
              </a:p>
              <a:p>
                <a:endParaRPr lang="en-US" b="1" dirty="0"/>
              </a:p>
              <a:p>
                <a:r>
                  <a:rPr lang="en-US" dirty="0"/>
                  <a:t>Sometimes each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may be associate with a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C7076F12-9BFB-4683-AC13-239375C72C32}"/>
                  </a:ext>
                </a:extLst>
              </p:cNvPr>
              <p:cNvSpPr>
                <a:spLocks noGrp="1" noRot="1" noChangeAspect="1" noMove="1" noResize="1" noEditPoints="1" noAdjustHandles="1" noChangeArrowheads="1" noChangeShapeType="1" noTextEdit="1"/>
              </p:cNvSpPr>
              <p:nvPr>
                <p:ph idx="1"/>
              </p:nvPr>
            </p:nvSpPr>
            <p:spPr>
              <a:blipFill>
                <a:blip r:embed="rId2"/>
                <a:stretch>
                  <a:fillRect l="-1697" t="-1887"/>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9A22DCDA-2392-493E-B9F2-AE8EE417265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31</a:t>
            </a:fld>
            <a:endParaRPr lang="en-US"/>
          </a:p>
        </p:txBody>
      </p:sp>
      <p:pic>
        <p:nvPicPr>
          <p:cNvPr id="6" name="Picture 5">
            <a:extLst>
              <a:ext uri="{FF2B5EF4-FFF2-40B4-BE49-F238E27FC236}">
                <a16:creationId xmlns:a16="http://schemas.microsoft.com/office/drawing/2014/main" id="{DE6A250A-F962-4F8C-A251-DF2A4F0BEC8C}"/>
              </a:ext>
            </a:extLst>
          </p:cNvPr>
          <p:cNvPicPr>
            <a:picLocks noChangeAspect="1"/>
          </p:cNvPicPr>
          <p:nvPr/>
        </p:nvPicPr>
        <p:blipFill>
          <a:blip r:embed="rId3"/>
          <a:stretch>
            <a:fillRect/>
          </a:stretch>
        </p:blipFill>
        <p:spPr>
          <a:xfrm>
            <a:off x="1083406" y="2125642"/>
            <a:ext cx="2621756" cy="850106"/>
          </a:xfrm>
          <a:prstGeom prst="rect">
            <a:avLst/>
          </a:prstGeom>
        </p:spPr>
      </p:pic>
      <p:pic>
        <p:nvPicPr>
          <p:cNvPr id="8" name="Picture 7">
            <a:extLst>
              <a:ext uri="{FF2B5EF4-FFF2-40B4-BE49-F238E27FC236}">
                <a16:creationId xmlns:a16="http://schemas.microsoft.com/office/drawing/2014/main" id="{23831A20-5236-48A5-AE54-99D925EBABEE}"/>
              </a:ext>
            </a:extLst>
          </p:cNvPr>
          <p:cNvPicPr>
            <a:picLocks noChangeAspect="1"/>
          </p:cNvPicPr>
          <p:nvPr/>
        </p:nvPicPr>
        <p:blipFill>
          <a:blip r:embed="rId4"/>
          <a:stretch>
            <a:fillRect/>
          </a:stretch>
        </p:blipFill>
        <p:spPr>
          <a:xfrm>
            <a:off x="1599260" y="4303360"/>
            <a:ext cx="3250406" cy="1285875"/>
          </a:xfrm>
          <a:prstGeom prst="rect">
            <a:avLst/>
          </a:prstGeom>
        </p:spPr>
      </p:pic>
      <p:sp>
        <p:nvSpPr>
          <p:cNvPr id="9" name="TextBox 8">
            <a:extLst>
              <a:ext uri="{FF2B5EF4-FFF2-40B4-BE49-F238E27FC236}">
                <a16:creationId xmlns:a16="http://schemas.microsoft.com/office/drawing/2014/main" id="{D80D1704-10F0-4168-9382-2DE7A3F4A5E3}"/>
              </a:ext>
            </a:extLst>
          </p:cNvPr>
          <p:cNvSpPr txBox="1"/>
          <p:nvPr/>
        </p:nvSpPr>
        <p:spPr>
          <a:xfrm>
            <a:off x="5335153" y="4680840"/>
            <a:ext cx="2963027" cy="553998"/>
          </a:xfrm>
          <a:prstGeom prst="rect">
            <a:avLst/>
          </a:prstGeom>
          <a:noFill/>
          <a:ln>
            <a:solidFill>
              <a:schemeClr val="accent1"/>
            </a:solidFill>
          </a:ln>
        </p:spPr>
        <p:txBody>
          <a:bodyPr wrap="square" rtlCol="0">
            <a:spAutoFit/>
          </a:bodyPr>
          <a:lstStyle/>
          <a:p>
            <a:pPr algn="ctr"/>
            <a:r>
              <a:rPr lang="en-US" sz="1500" b="1" dirty="0">
                <a:solidFill>
                  <a:srgbClr val="00B050"/>
                </a:solidFill>
              </a:rPr>
              <a:t>Weighted Arithmetic Mean (or Weighted Average)</a:t>
            </a:r>
            <a:endParaRPr lang="en-PK" sz="1500" b="1" dirty="0">
              <a:solidFill>
                <a:srgbClr val="00B050"/>
              </a:solidFill>
            </a:endParaRPr>
          </a:p>
        </p:txBody>
      </p:sp>
      <p:sp>
        <p:nvSpPr>
          <p:cNvPr id="10" name="TextBox 9">
            <a:extLst>
              <a:ext uri="{FF2B5EF4-FFF2-40B4-BE49-F238E27FC236}">
                <a16:creationId xmlns:a16="http://schemas.microsoft.com/office/drawing/2014/main" id="{693E41C7-734B-4B21-A463-605C2B434A1E}"/>
              </a:ext>
            </a:extLst>
          </p:cNvPr>
          <p:cNvSpPr txBox="1"/>
          <p:nvPr/>
        </p:nvSpPr>
        <p:spPr>
          <a:xfrm>
            <a:off x="4594861" y="1890184"/>
            <a:ext cx="2963027" cy="738664"/>
          </a:xfrm>
          <a:prstGeom prst="rect">
            <a:avLst/>
          </a:prstGeom>
          <a:noFill/>
          <a:ln>
            <a:solidFill>
              <a:schemeClr val="accent1"/>
            </a:solidFill>
          </a:ln>
        </p:spPr>
        <p:txBody>
          <a:bodyPr wrap="square" rtlCol="0">
            <a:spAutoFit/>
          </a:bodyPr>
          <a:lstStyle/>
          <a:p>
            <a:pPr algn="ctr"/>
            <a:r>
              <a:rPr lang="en-US" sz="2100" b="1" dirty="0">
                <a:solidFill>
                  <a:srgbClr val="FF0000"/>
                </a:solidFill>
              </a:rPr>
              <a:t>Mean is sensitive to extreme values!</a:t>
            </a:r>
            <a:endParaRPr lang="en-PK" sz="2100" b="1" dirty="0">
              <a:solidFill>
                <a:srgbClr val="FF0000"/>
              </a:solidFill>
            </a:endParaRPr>
          </a:p>
        </p:txBody>
      </p:sp>
      <p:grpSp>
        <p:nvGrpSpPr>
          <p:cNvPr id="19" name="Group 18">
            <a:extLst>
              <a:ext uri="{FF2B5EF4-FFF2-40B4-BE49-F238E27FC236}">
                <a16:creationId xmlns:a16="http://schemas.microsoft.com/office/drawing/2014/main" id="{74A7074F-3578-4A24-B204-4CDE8C3377C4}"/>
              </a:ext>
            </a:extLst>
          </p:cNvPr>
          <p:cNvGrpSpPr/>
          <p:nvPr/>
        </p:nvGrpSpPr>
        <p:grpSpPr>
          <a:xfrm>
            <a:off x="1347211" y="2935685"/>
            <a:ext cx="5732045" cy="495803"/>
            <a:chOff x="1796281" y="2771246"/>
            <a:chExt cx="7642726" cy="661071"/>
          </a:xfrm>
        </p:grpSpPr>
        <p:pic>
          <p:nvPicPr>
            <p:cNvPr id="16" name="Picture 15">
              <a:extLst>
                <a:ext uri="{FF2B5EF4-FFF2-40B4-BE49-F238E27FC236}">
                  <a16:creationId xmlns:a16="http://schemas.microsoft.com/office/drawing/2014/main" id="{8342DF08-6EDB-49BE-963B-11549D62879C}"/>
                </a:ext>
              </a:extLst>
            </p:cNvPr>
            <p:cNvPicPr>
              <a:picLocks noChangeAspect="1"/>
            </p:cNvPicPr>
            <p:nvPr/>
          </p:nvPicPr>
          <p:blipFill>
            <a:blip r:embed="rId5"/>
            <a:stretch>
              <a:fillRect/>
            </a:stretch>
          </p:blipFill>
          <p:spPr>
            <a:xfrm>
              <a:off x="1796281" y="2870342"/>
              <a:ext cx="6305550" cy="561975"/>
            </a:xfrm>
            <a:prstGeom prst="rect">
              <a:avLst/>
            </a:prstGeom>
          </p:spPr>
        </p:pic>
        <p:pic>
          <p:nvPicPr>
            <p:cNvPr id="18" name="Picture 17">
              <a:extLst>
                <a:ext uri="{FF2B5EF4-FFF2-40B4-BE49-F238E27FC236}">
                  <a16:creationId xmlns:a16="http://schemas.microsoft.com/office/drawing/2014/main" id="{79D91E32-9D06-47B4-A68D-D500565B3A6A}"/>
                </a:ext>
              </a:extLst>
            </p:cNvPr>
            <p:cNvPicPr>
              <a:picLocks noChangeAspect="1"/>
            </p:cNvPicPr>
            <p:nvPr/>
          </p:nvPicPr>
          <p:blipFill>
            <a:blip r:embed="rId6"/>
            <a:stretch>
              <a:fillRect/>
            </a:stretch>
          </p:blipFill>
          <p:spPr>
            <a:xfrm>
              <a:off x="8162657" y="2771246"/>
              <a:ext cx="1276350" cy="628650"/>
            </a:xfrm>
            <a:prstGeom prst="rect">
              <a:avLst/>
            </a:prstGeom>
          </p:spPr>
        </p:pic>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3EC113-C82E-4396-AF71-238B34B55D24}"/>
                  </a:ext>
                </a:extLst>
              </p:cNvPr>
              <p:cNvSpPr txBox="1"/>
              <p:nvPr/>
            </p:nvSpPr>
            <p:spPr>
              <a:xfrm>
                <a:off x="299604" y="2979940"/>
                <a:ext cx="1024797" cy="415498"/>
              </a:xfrm>
              <a:prstGeom prst="rect">
                <a:avLst/>
              </a:prstGeom>
              <a:noFill/>
              <a:ln>
                <a:solidFill>
                  <a:schemeClr val="accent1"/>
                </a:solidFill>
              </a:ln>
            </p:spPr>
            <p:txBody>
              <a:bodyPr wrap="square" rtlCol="0">
                <a:spAutoFit/>
              </a:bodyPr>
              <a:lstStyle/>
              <a:p>
                <a:pPr algn="ctr"/>
                <a:r>
                  <a:rPr lang="en-US" sz="1050" b="1" dirty="0">
                    <a:solidFill>
                      <a:srgbClr val="00B050"/>
                    </a:solidFill>
                  </a:rPr>
                  <a:t>Sometimes called </a:t>
                </a:r>
                <a14:m>
                  <m:oMath xmlns:m="http://schemas.openxmlformats.org/officeDocument/2006/math">
                    <m:r>
                      <a:rPr lang="en-US" sz="1050" b="1" i="1">
                        <a:solidFill>
                          <a:srgbClr val="00B050"/>
                        </a:solidFill>
                        <a:latin typeface="Cambria Math" panose="02040503050406030204" pitchFamily="18" charset="0"/>
                      </a:rPr>
                      <m:t>𝝁</m:t>
                    </m:r>
                  </m:oMath>
                </a14:m>
                <a:endParaRPr lang="en-PK" sz="1050" b="1" dirty="0">
                  <a:solidFill>
                    <a:srgbClr val="00B050"/>
                  </a:solidFill>
                </a:endParaRPr>
              </a:p>
            </p:txBody>
          </p:sp>
        </mc:Choice>
        <mc:Fallback xmlns="">
          <p:sp>
            <p:nvSpPr>
              <p:cNvPr id="21" name="TextBox 20">
                <a:extLst>
                  <a:ext uri="{FF2B5EF4-FFF2-40B4-BE49-F238E27FC236}">
                    <a16:creationId xmlns:a16="http://schemas.microsoft.com/office/drawing/2014/main" id="{A93EC113-C82E-4396-AF71-238B34B55D24}"/>
                  </a:ext>
                </a:extLst>
              </p:cNvPr>
              <p:cNvSpPr txBox="1">
                <a:spLocks noRot="1" noChangeAspect="1" noMove="1" noResize="1" noEditPoints="1" noAdjustHandles="1" noChangeArrowheads="1" noChangeShapeType="1" noTextEdit="1"/>
              </p:cNvSpPr>
              <p:nvPr/>
            </p:nvSpPr>
            <p:spPr>
              <a:xfrm>
                <a:off x="299604" y="2979940"/>
                <a:ext cx="1024797" cy="415498"/>
              </a:xfrm>
              <a:prstGeom prst="rect">
                <a:avLst/>
              </a:prstGeom>
              <a:blipFill>
                <a:blip r:embed="rId7"/>
                <a:stretch>
                  <a:fillRect b="-5882"/>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13739470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2364-01A0-4649-A520-A3E856B8EA90}"/>
              </a:ext>
            </a:extLst>
          </p:cNvPr>
          <p:cNvSpPr>
            <a:spLocks noGrp="1"/>
          </p:cNvSpPr>
          <p:nvPr>
            <p:ph type="title"/>
          </p:nvPr>
        </p:nvSpPr>
        <p:spPr/>
        <p:txBody>
          <a:bodyPr/>
          <a:lstStyle/>
          <a:p>
            <a:r>
              <a:rPr lang="en-US" dirty="0"/>
              <a:t>Measuring the Central Tendency</a:t>
            </a:r>
            <a:endParaRPr lang="en-PK" dirty="0"/>
          </a:p>
        </p:txBody>
      </p:sp>
      <p:sp>
        <p:nvSpPr>
          <p:cNvPr id="3" name="Content Placeholder 2">
            <a:extLst>
              <a:ext uri="{FF2B5EF4-FFF2-40B4-BE49-F238E27FC236}">
                <a16:creationId xmlns:a16="http://schemas.microsoft.com/office/drawing/2014/main" id="{B5E0B716-6331-4759-83EF-E88A459B4299}"/>
              </a:ext>
            </a:extLst>
          </p:cNvPr>
          <p:cNvSpPr>
            <a:spLocks noGrp="1"/>
          </p:cNvSpPr>
          <p:nvPr>
            <p:ph idx="1"/>
          </p:nvPr>
        </p:nvSpPr>
        <p:spPr/>
        <p:txBody>
          <a:bodyPr/>
          <a:lstStyle/>
          <a:p>
            <a:r>
              <a:rPr lang="en-US" b="1" dirty="0"/>
              <a:t>Median</a:t>
            </a:r>
          </a:p>
          <a:p>
            <a:pPr lvl="1"/>
            <a:r>
              <a:rPr lang="en-US" dirty="0">
                <a:solidFill>
                  <a:srgbClr val="FF00FF"/>
                </a:solidFill>
              </a:rPr>
              <a:t>The middlemost value </a:t>
            </a:r>
            <a:r>
              <a:rPr lang="en-US" dirty="0"/>
              <a:t>of the data (</a:t>
            </a:r>
            <a:r>
              <a:rPr lang="en-US" dirty="0">
                <a:solidFill>
                  <a:srgbClr val="FF00FF"/>
                </a:solidFill>
              </a:rPr>
              <a:t>if number of data points are odd</a:t>
            </a:r>
            <a:r>
              <a:rPr lang="en-US" dirty="0"/>
              <a:t>)</a:t>
            </a:r>
          </a:p>
          <a:p>
            <a:pPr lvl="1"/>
            <a:r>
              <a:rPr lang="en-US" dirty="0">
                <a:solidFill>
                  <a:srgbClr val="FF00FF"/>
                </a:solidFill>
              </a:rPr>
              <a:t>Average of two middlemost </a:t>
            </a:r>
            <a:r>
              <a:rPr lang="en-US" dirty="0"/>
              <a:t>values of the data (</a:t>
            </a:r>
            <a:r>
              <a:rPr lang="en-US" dirty="0">
                <a:solidFill>
                  <a:srgbClr val="FF00FF"/>
                </a:solidFill>
              </a:rPr>
              <a:t>if number of data points are even</a:t>
            </a:r>
            <a:r>
              <a:rPr lang="en-US" dirty="0"/>
              <a:t>)</a:t>
            </a:r>
            <a:endParaRPr lang="en-PK" dirty="0"/>
          </a:p>
        </p:txBody>
      </p:sp>
      <p:sp>
        <p:nvSpPr>
          <p:cNvPr id="4" name="Slide Number Placeholder 3">
            <a:extLst>
              <a:ext uri="{FF2B5EF4-FFF2-40B4-BE49-F238E27FC236}">
                <a16:creationId xmlns:a16="http://schemas.microsoft.com/office/drawing/2014/main" id="{2ACDDC55-2F2F-457A-B759-13CD881D75C6}"/>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32</a:t>
            </a:fld>
            <a:endParaRPr lang="en-US"/>
          </a:p>
        </p:txBody>
      </p:sp>
      <p:pic>
        <p:nvPicPr>
          <p:cNvPr id="6" name="Picture 5">
            <a:extLst>
              <a:ext uri="{FF2B5EF4-FFF2-40B4-BE49-F238E27FC236}">
                <a16:creationId xmlns:a16="http://schemas.microsoft.com/office/drawing/2014/main" id="{19A8EDFC-CAC4-4095-A29D-E37D20834570}"/>
              </a:ext>
            </a:extLst>
          </p:cNvPr>
          <p:cNvPicPr>
            <a:picLocks noChangeAspect="1"/>
          </p:cNvPicPr>
          <p:nvPr/>
        </p:nvPicPr>
        <p:blipFill>
          <a:blip r:embed="rId2"/>
          <a:stretch>
            <a:fillRect/>
          </a:stretch>
        </p:blipFill>
        <p:spPr>
          <a:xfrm>
            <a:off x="2162505" y="4615562"/>
            <a:ext cx="4818989" cy="284810"/>
          </a:xfrm>
          <a:prstGeom prst="rect">
            <a:avLst/>
          </a:prstGeom>
        </p:spPr>
      </p:pic>
      <p:pic>
        <p:nvPicPr>
          <p:cNvPr id="8" name="Picture 7">
            <a:extLst>
              <a:ext uri="{FF2B5EF4-FFF2-40B4-BE49-F238E27FC236}">
                <a16:creationId xmlns:a16="http://schemas.microsoft.com/office/drawing/2014/main" id="{489109A2-7032-4C6A-B2D9-67D0E09FCC8E}"/>
              </a:ext>
            </a:extLst>
          </p:cNvPr>
          <p:cNvPicPr>
            <a:picLocks noChangeAspect="1"/>
          </p:cNvPicPr>
          <p:nvPr/>
        </p:nvPicPr>
        <p:blipFill>
          <a:blip r:embed="rId3"/>
          <a:stretch>
            <a:fillRect/>
          </a:stretch>
        </p:blipFill>
        <p:spPr>
          <a:xfrm>
            <a:off x="3379091" y="5139206"/>
            <a:ext cx="2385815" cy="499594"/>
          </a:xfrm>
          <a:prstGeom prst="rect">
            <a:avLst/>
          </a:prstGeom>
        </p:spPr>
      </p:pic>
    </p:spTree>
    <p:extLst>
      <p:ext uri="{BB962C8B-B14F-4D97-AF65-F5344CB8AC3E}">
        <p14:creationId xmlns:p14="http://schemas.microsoft.com/office/powerpoint/2010/main" val="30777374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6">
            <a:extLst>
              <a:ext uri="{FF2B5EF4-FFF2-40B4-BE49-F238E27FC236}">
                <a16:creationId xmlns:a16="http://schemas.microsoft.com/office/drawing/2014/main" id="{8FE38936-8DEB-2F0F-C474-0F2A350F94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1015DDF1-958A-2844-A8CA-9139EE1B4EBF}" type="slidenum">
              <a:rPr lang="en-US" altLang="en-US" sz="1200"/>
              <a:pPr>
                <a:spcBef>
                  <a:spcPct val="0"/>
                </a:spcBef>
                <a:buClrTx/>
                <a:buSzTx/>
                <a:buFontTx/>
                <a:buNone/>
              </a:pPr>
              <a:t>33</a:t>
            </a:fld>
            <a:endParaRPr lang="en-US" altLang="en-US" sz="1200"/>
          </a:p>
        </p:txBody>
      </p:sp>
      <p:sp>
        <p:nvSpPr>
          <p:cNvPr id="44034" name="Rectangle 2">
            <a:extLst>
              <a:ext uri="{FF2B5EF4-FFF2-40B4-BE49-F238E27FC236}">
                <a16:creationId xmlns:a16="http://schemas.microsoft.com/office/drawing/2014/main" id="{1A0594E6-8D30-201D-CA3A-23F22DC57191}"/>
              </a:ext>
            </a:extLst>
          </p:cNvPr>
          <p:cNvSpPr>
            <a:spLocks noGrp="1" noChangeArrowheads="1"/>
          </p:cNvSpPr>
          <p:nvPr>
            <p:ph type="title"/>
          </p:nvPr>
        </p:nvSpPr>
        <p:spPr/>
        <p:txBody>
          <a:bodyPr/>
          <a:lstStyle/>
          <a:p>
            <a:pPr eaLnBrk="1" hangingPunct="1"/>
            <a:r>
              <a:rPr lang="en-US" altLang="en-US">
                <a:solidFill>
                  <a:srgbClr val="170981"/>
                </a:solidFill>
              </a:rPr>
              <a:t>Measuring the Central Tendency</a:t>
            </a:r>
            <a:endParaRPr lang="en-US" altLang="en-US" sz="4000">
              <a:solidFill>
                <a:srgbClr val="170981"/>
              </a:solidFill>
            </a:endParaRPr>
          </a:p>
        </p:txBody>
      </p:sp>
      <p:sp>
        <p:nvSpPr>
          <p:cNvPr id="44035" name="Rectangle 3">
            <a:extLst>
              <a:ext uri="{FF2B5EF4-FFF2-40B4-BE49-F238E27FC236}">
                <a16:creationId xmlns:a16="http://schemas.microsoft.com/office/drawing/2014/main" id="{3CB5E237-A2BC-BF49-25BC-23F814C92961}"/>
              </a:ext>
            </a:extLst>
          </p:cNvPr>
          <p:cNvSpPr>
            <a:spLocks noGrp="1" noChangeArrowheads="1"/>
          </p:cNvSpPr>
          <p:nvPr>
            <p:ph type="body" sz="half" idx="1"/>
          </p:nvPr>
        </p:nvSpPr>
        <p:spPr>
          <a:xfrm>
            <a:off x="228600" y="1143000"/>
            <a:ext cx="6477000" cy="5029200"/>
          </a:xfrm>
        </p:spPr>
        <p:txBody>
          <a:bodyPr/>
          <a:lstStyle/>
          <a:p>
            <a:pPr eaLnBrk="1" hangingPunct="1">
              <a:lnSpc>
                <a:spcPct val="130000"/>
              </a:lnSpc>
              <a:buSzPct val="80000"/>
            </a:pPr>
            <a:r>
              <a:rPr lang="en-US" altLang="en-US" sz="1800" b="1" u="sng" dirty="0"/>
              <a:t>Median</a:t>
            </a:r>
            <a:r>
              <a:rPr lang="en-US" altLang="en-US" sz="1800" b="1" dirty="0"/>
              <a:t>: </a:t>
            </a:r>
          </a:p>
          <a:p>
            <a:pPr lvl="1" eaLnBrk="1" hangingPunct="1">
              <a:lnSpc>
                <a:spcPct val="130000"/>
              </a:lnSpc>
              <a:buSzPct val="80000"/>
            </a:pPr>
            <a:r>
              <a:rPr lang="en-US" altLang="en-US" sz="1800" dirty="0"/>
              <a:t>Good for skewed (asymmetric) data </a:t>
            </a:r>
          </a:p>
          <a:p>
            <a:pPr lvl="1" eaLnBrk="1" hangingPunct="1">
              <a:lnSpc>
                <a:spcPct val="130000"/>
              </a:lnSpc>
              <a:buSzPct val="80000"/>
            </a:pPr>
            <a:r>
              <a:rPr lang="en-US" altLang="en-US" sz="1800" dirty="0"/>
              <a:t>Middle value if odd number of values, or average of the middle two values otherwise</a:t>
            </a:r>
          </a:p>
          <a:p>
            <a:pPr lvl="1" eaLnBrk="1" hangingPunct="1">
              <a:lnSpc>
                <a:spcPct val="130000"/>
              </a:lnSpc>
              <a:buSzPct val="80000"/>
            </a:pPr>
            <a:r>
              <a:rPr lang="en-US" altLang="en-US" sz="1800" dirty="0"/>
              <a:t>Concept can be extended to ordinal data (odd – middle value even – median not unique)</a:t>
            </a:r>
          </a:p>
          <a:p>
            <a:pPr lvl="1" eaLnBrk="1" hangingPunct="1">
              <a:lnSpc>
                <a:spcPct val="130000"/>
              </a:lnSpc>
              <a:buSzPct val="80000"/>
            </a:pPr>
            <a:r>
              <a:rPr lang="en-US" altLang="en-US" sz="1800" dirty="0"/>
              <a:t>Expensive when data is huge</a:t>
            </a:r>
          </a:p>
          <a:p>
            <a:pPr lvl="1" eaLnBrk="1" hangingPunct="1">
              <a:lnSpc>
                <a:spcPct val="130000"/>
              </a:lnSpc>
              <a:buSzPct val="80000"/>
            </a:pPr>
            <a:r>
              <a:rPr lang="en-US" altLang="en-US" sz="1800" dirty="0"/>
              <a:t>Estimated by interpolation (for </a:t>
            </a:r>
            <a:r>
              <a:rPr lang="en-US" altLang="en-US" sz="1800" i="1" dirty="0">
                <a:solidFill>
                  <a:schemeClr val="tx2"/>
                </a:solidFill>
              </a:rPr>
              <a:t>grouped data</a:t>
            </a:r>
            <a:r>
              <a:rPr lang="en-US" altLang="en-US" sz="1800" dirty="0"/>
              <a:t>):    </a:t>
            </a:r>
          </a:p>
          <a:p>
            <a:pPr eaLnBrk="1" hangingPunct="1">
              <a:lnSpc>
                <a:spcPct val="130000"/>
              </a:lnSpc>
              <a:buSzPct val="80000"/>
            </a:pPr>
            <a:endParaRPr lang="en-US" altLang="en-US" sz="1800" u="sng" dirty="0"/>
          </a:p>
          <a:p>
            <a:pPr eaLnBrk="1" hangingPunct="1">
              <a:lnSpc>
                <a:spcPct val="130000"/>
              </a:lnSpc>
              <a:buSzPct val="80000"/>
            </a:pPr>
            <a:endParaRPr lang="en-US" altLang="en-US" sz="1800" dirty="0"/>
          </a:p>
        </p:txBody>
      </p:sp>
      <p:graphicFrame>
        <p:nvGraphicFramePr>
          <p:cNvPr id="44036" name="Object 6">
            <a:extLst>
              <a:ext uri="{FF2B5EF4-FFF2-40B4-BE49-F238E27FC236}">
                <a16:creationId xmlns:a16="http://schemas.microsoft.com/office/drawing/2014/main" id="{245E01FB-16A2-5197-CA39-49837C3432CC}"/>
              </a:ext>
            </a:extLst>
          </p:cNvPr>
          <p:cNvGraphicFramePr>
            <a:graphicFrameLocks noChangeAspect="1"/>
          </p:cNvGraphicFramePr>
          <p:nvPr/>
        </p:nvGraphicFramePr>
        <p:xfrm>
          <a:off x="1600200" y="4419600"/>
          <a:ext cx="4648200" cy="914400"/>
        </p:xfrm>
        <a:graphic>
          <a:graphicData uri="http://schemas.openxmlformats.org/presentationml/2006/ole">
            <mc:AlternateContent xmlns:mc="http://schemas.openxmlformats.org/markup-compatibility/2006">
              <mc:Choice xmlns:v="urn:schemas-microsoft-com:vml" Requires="v">
                <p:oleObj name="Equation" r:id="rId3" imgW="55003700" imgH="10820400" progId="Equation.3">
                  <p:embed/>
                </p:oleObj>
              </mc:Choice>
              <mc:Fallback>
                <p:oleObj name="Equation" r:id="rId3" imgW="55003700" imgH="10820400" progId="Equation.3">
                  <p:embed/>
                  <p:pic>
                    <p:nvPicPr>
                      <p:cNvPr id="44036" name="Object 6">
                        <a:extLst>
                          <a:ext uri="{FF2B5EF4-FFF2-40B4-BE49-F238E27FC236}">
                            <a16:creationId xmlns:a16="http://schemas.microsoft.com/office/drawing/2014/main" id="{245E01FB-16A2-5197-CA39-49837C343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19600"/>
                        <a:ext cx="4648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7">
            <a:extLst>
              <a:ext uri="{FF2B5EF4-FFF2-40B4-BE49-F238E27FC236}">
                <a16:creationId xmlns:a16="http://schemas.microsoft.com/office/drawing/2014/main" id="{E20D64E8-321B-E45E-A208-BBF62104D35A}"/>
              </a:ext>
            </a:extLst>
          </p:cNvPr>
          <p:cNvGraphicFramePr>
            <a:graphicFrameLocks noChangeAspect="1"/>
          </p:cNvGraphicFramePr>
          <p:nvPr/>
        </p:nvGraphicFramePr>
        <p:xfrm>
          <a:off x="2243138" y="8394700"/>
          <a:ext cx="4449762" cy="420688"/>
        </p:xfrm>
        <a:graphic>
          <a:graphicData uri="http://schemas.openxmlformats.org/presentationml/2006/ole">
            <mc:AlternateContent xmlns:mc="http://schemas.openxmlformats.org/markup-compatibility/2006">
              <mc:Choice xmlns:v="urn:schemas-microsoft-com:vml" Requires="v">
                <p:oleObj name="Equation" r:id="rId5" imgW="50609500" imgH="4686300" progId="Equation.3">
                  <p:embed/>
                </p:oleObj>
              </mc:Choice>
              <mc:Fallback>
                <p:oleObj name="Equation" r:id="rId5" imgW="50609500" imgH="4686300" progId="Equation.3">
                  <p:embed/>
                  <p:pic>
                    <p:nvPicPr>
                      <p:cNvPr id="44037" name="Object 7">
                        <a:extLst>
                          <a:ext uri="{FF2B5EF4-FFF2-40B4-BE49-F238E27FC236}">
                            <a16:creationId xmlns:a16="http://schemas.microsoft.com/office/drawing/2014/main" id="{E20D64E8-321B-E45E-A208-BBF62104D3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3138" y="8394700"/>
                        <a:ext cx="444976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4038" name="Picture 12">
            <a:extLst>
              <a:ext uri="{FF2B5EF4-FFF2-40B4-BE49-F238E27FC236}">
                <a16:creationId xmlns:a16="http://schemas.microsoft.com/office/drawing/2014/main" id="{5FC0952F-23AF-288E-DF8D-E2B537930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4475" y="1279525"/>
            <a:ext cx="2316163"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039" name="Straight Arrow Connector 4">
            <a:extLst>
              <a:ext uri="{FF2B5EF4-FFF2-40B4-BE49-F238E27FC236}">
                <a16:creationId xmlns:a16="http://schemas.microsoft.com/office/drawing/2014/main" id="{824101B6-DC5F-40B4-5E2D-454060B8B026}"/>
              </a:ext>
            </a:extLst>
          </p:cNvPr>
          <p:cNvCxnSpPr>
            <a:cxnSpLocks noChangeShapeType="1"/>
          </p:cNvCxnSpPr>
          <p:nvPr/>
        </p:nvCxnSpPr>
        <p:spPr bwMode="auto">
          <a:xfrm flipH="1">
            <a:off x="2057400" y="5105400"/>
            <a:ext cx="685800" cy="473075"/>
          </a:xfrm>
          <a:prstGeom prst="straightConnector1">
            <a:avLst/>
          </a:prstGeom>
          <a:noFill/>
          <a:ln w="9525" algn="ctr">
            <a:solidFill>
              <a:schemeClr val="tx1"/>
            </a:solidFill>
            <a:miter lim="800000"/>
            <a:headEnd/>
            <a:tailEnd type="triangle" w="med" len="med"/>
          </a:ln>
        </p:spPr>
      </p:cxnSp>
      <p:cxnSp>
        <p:nvCxnSpPr>
          <p:cNvPr id="44040" name="Straight Arrow Connector 6">
            <a:extLst>
              <a:ext uri="{FF2B5EF4-FFF2-40B4-BE49-F238E27FC236}">
                <a16:creationId xmlns:a16="http://schemas.microsoft.com/office/drawing/2014/main" id="{A274804E-A88B-BBF8-2EAD-1864FCC11D6E}"/>
              </a:ext>
            </a:extLst>
          </p:cNvPr>
          <p:cNvCxnSpPr>
            <a:cxnSpLocks noChangeShapeType="1"/>
          </p:cNvCxnSpPr>
          <p:nvPr/>
        </p:nvCxnSpPr>
        <p:spPr bwMode="auto">
          <a:xfrm flipV="1">
            <a:off x="3467100" y="4114800"/>
            <a:ext cx="2552700" cy="419100"/>
          </a:xfrm>
          <a:prstGeom prst="straightConnector1">
            <a:avLst/>
          </a:prstGeom>
          <a:noFill/>
          <a:ln w="9525" algn="ctr">
            <a:solidFill>
              <a:schemeClr val="tx1"/>
            </a:solidFill>
            <a:miter lim="800000"/>
            <a:headEnd/>
            <a:tailEnd type="triangle" w="med" len="med"/>
          </a:ln>
        </p:spPr>
      </p:cxnSp>
      <p:cxnSp>
        <p:nvCxnSpPr>
          <p:cNvPr id="44041" name="Straight Arrow Connector 8">
            <a:extLst>
              <a:ext uri="{FF2B5EF4-FFF2-40B4-BE49-F238E27FC236}">
                <a16:creationId xmlns:a16="http://schemas.microsoft.com/office/drawing/2014/main" id="{7F147431-6C55-6B40-F0FE-B72D37A8355D}"/>
              </a:ext>
            </a:extLst>
          </p:cNvPr>
          <p:cNvCxnSpPr>
            <a:cxnSpLocks noChangeShapeType="1"/>
          </p:cNvCxnSpPr>
          <p:nvPr/>
        </p:nvCxnSpPr>
        <p:spPr bwMode="auto">
          <a:xfrm flipV="1">
            <a:off x="5105400" y="4373563"/>
            <a:ext cx="1752600" cy="160337"/>
          </a:xfrm>
          <a:prstGeom prst="straightConnector1">
            <a:avLst/>
          </a:prstGeom>
          <a:noFill/>
          <a:ln w="9525" algn="ctr">
            <a:solidFill>
              <a:schemeClr val="tx1"/>
            </a:solidFill>
            <a:miter lim="800000"/>
            <a:headEnd/>
            <a:tailEnd type="triangle" w="med" len="med"/>
          </a:ln>
        </p:spPr>
      </p:cxnSp>
      <p:cxnSp>
        <p:nvCxnSpPr>
          <p:cNvPr id="44042" name="Straight Arrow Connector 10">
            <a:extLst>
              <a:ext uri="{FF2B5EF4-FFF2-40B4-BE49-F238E27FC236}">
                <a16:creationId xmlns:a16="http://schemas.microsoft.com/office/drawing/2014/main" id="{C5A1B9AB-D92D-317D-0A57-12EF0877569A}"/>
              </a:ext>
            </a:extLst>
          </p:cNvPr>
          <p:cNvCxnSpPr>
            <a:cxnSpLocks noChangeShapeType="1"/>
          </p:cNvCxnSpPr>
          <p:nvPr/>
        </p:nvCxnSpPr>
        <p:spPr bwMode="auto">
          <a:xfrm>
            <a:off x="4743450" y="5341938"/>
            <a:ext cx="361950" cy="465137"/>
          </a:xfrm>
          <a:prstGeom prst="straightConnector1">
            <a:avLst/>
          </a:prstGeom>
          <a:noFill/>
          <a:ln w="9525" algn="ctr">
            <a:solidFill>
              <a:schemeClr val="tx1"/>
            </a:solidFill>
            <a:miter lim="800000"/>
            <a:headEnd/>
            <a:tailEnd type="triangle" w="med" len="med"/>
          </a:ln>
        </p:spPr>
      </p:cxnSp>
      <p:cxnSp>
        <p:nvCxnSpPr>
          <p:cNvPr id="44043" name="Straight Arrow Connector 12">
            <a:extLst>
              <a:ext uri="{FF2B5EF4-FFF2-40B4-BE49-F238E27FC236}">
                <a16:creationId xmlns:a16="http://schemas.microsoft.com/office/drawing/2014/main" id="{9DC40B97-9B30-40C4-A6F0-A8F2DA97EFF7}"/>
              </a:ext>
            </a:extLst>
          </p:cNvPr>
          <p:cNvCxnSpPr>
            <a:cxnSpLocks/>
          </p:cNvCxnSpPr>
          <p:nvPr/>
        </p:nvCxnSpPr>
        <p:spPr bwMode="auto">
          <a:xfrm>
            <a:off x="6019800" y="5105400"/>
            <a:ext cx="1066800" cy="295275"/>
          </a:xfrm>
          <a:prstGeom prst="straightConnector1">
            <a:avLst/>
          </a:prstGeom>
          <a:noFill/>
          <a:ln w="9525" algn="ctr">
            <a:solidFill>
              <a:schemeClr val="tx1"/>
            </a:solidFill>
            <a:miter lim="800000"/>
            <a:headEnd/>
            <a:tailEnd type="triangle" w="med" len="med"/>
          </a:ln>
        </p:spPr>
      </p:cxnSp>
      <p:sp>
        <p:nvSpPr>
          <p:cNvPr id="44044" name="TextBox 13">
            <a:extLst>
              <a:ext uri="{FF2B5EF4-FFF2-40B4-BE49-F238E27FC236}">
                <a16:creationId xmlns:a16="http://schemas.microsoft.com/office/drawing/2014/main" id="{9BB6E5D5-1531-A5B8-E586-95989360BBF2}"/>
              </a:ext>
            </a:extLst>
          </p:cNvPr>
          <p:cNvSpPr txBox="1">
            <a:spLocks noChangeArrowheads="1"/>
          </p:cNvSpPr>
          <p:nvPr/>
        </p:nvSpPr>
        <p:spPr bwMode="auto">
          <a:xfrm>
            <a:off x="1624013" y="5638800"/>
            <a:ext cx="1576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sz="1400"/>
              <a:t>Lower boundary of median range </a:t>
            </a:r>
          </a:p>
        </p:txBody>
      </p:sp>
      <p:sp>
        <p:nvSpPr>
          <p:cNvPr id="44045" name="TextBox 23">
            <a:extLst>
              <a:ext uri="{FF2B5EF4-FFF2-40B4-BE49-F238E27FC236}">
                <a16:creationId xmlns:a16="http://schemas.microsoft.com/office/drawing/2014/main" id="{B5BB5B58-797D-9BFC-9DE6-CA0A879F532E}"/>
              </a:ext>
            </a:extLst>
          </p:cNvPr>
          <p:cNvSpPr txBox="1">
            <a:spLocks noChangeArrowheads="1"/>
          </p:cNvSpPr>
          <p:nvPr/>
        </p:nvSpPr>
        <p:spPr bwMode="auto">
          <a:xfrm>
            <a:off x="6061075" y="3743325"/>
            <a:ext cx="157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sz="1400"/>
              <a:t>No. of values </a:t>
            </a:r>
          </a:p>
        </p:txBody>
      </p:sp>
      <p:sp>
        <p:nvSpPr>
          <p:cNvPr id="44046" name="TextBox 24">
            <a:extLst>
              <a:ext uri="{FF2B5EF4-FFF2-40B4-BE49-F238E27FC236}">
                <a16:creationId xmlns:a16="http://schemas.microsoft.com/office/drawing/2014/main" id="{4CF3DE1F-DA7E-2EC7-0729-909C5E7930DE}"/>
              </a:ext>
            </a:extLst>
          </p:cNvPr>
          <p:cNvSpPr txBox="1">
            <a:spLocks noChangeArrowheads="1"/>
          </p:cNvSpPr>
          <p:nvPr/>
        </p:nvSpPr>
        <p:spPr bwMode="auto">
          <a:xfrm>
            <a:off x="6907213" y="3935413"/>
            <a:ext cx="21605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sz="1400"/>
              <a:t>Sum of frequencies of all the intervals that are lower than medial interval </a:t>
            </a:r>
          </a:p>
        </p:txBody>
      </p:sp>
      <p:sp>
        <p:nvSpPr>
          <p:cNvPr id="44047" name="TextBox 25">
            <a:extLst>
              <a:ext uri="{FF2B5EF4-FFF2-40B4-BE49-F238E27FC236}">
                <a16:creationId xmlns:a16="http://schemas.microsoft.com/office/drawing/2014/main" id="{783A1712-9EDB-8813-1A5D-12E7D7C25EC9}"/>
              </a:ext>
            </a:extLst>
          </p:cNvPr>
          <p:cNvSpPr txBox="1">
            <a:spLocks noChangeArrowheads="1"/>
          </p:cNvSpPr>
          <p:nvPr/>
        </p:nvSpPr>
        <p:spPr bwMode="auto">
          <a:xfrm>
            <a:off x="7189788" y="5160963"/>
            <a:ext cx="1576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sz="1400"/>
              <a:t>Width of median range</a:t>
            </a:r>
          </a:p>
        </p:txBody>
      </p:sp>
      <p:sp>
        <p:nvSpPr>
          <p:cNvPr id="44048" name="TextBox 26">
            <a:extLst>
              <a:ext uri="{FF2B5EF4-FFF2-40B4-BE49-F238E27FC236}">
                <a16:creationId xmlns:a16="http://schemas.microsoft.com/office/drawing/2014/main" id="{84F0F00C-C586-83CD-F4C0-FD024EA4624C}"/>
              </a:ext>
            </a:extLst>
          </p:cNvPr>
          <p:cNvSpPr txBox="1">
            <a:spLocks noChangeArrowheads="1"/>
          </p:cNvSpPr>
          <p:nvPr/>
        </p:nvSpPr>
        <p:spPr bwMode="auto">
          <a:xfrm>
            <a:off x="4548188" y="5873750"/>
            <a:ext cx="1576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PK" sz="1400"/>
              <a:t>Frequency of median interval</a:t>
            </a:r>
          </a:p>
        </p:txBody>
      </p:sp>
    </p:spTree>
    <p:extLst>
      <p:ext uri="{BB962C8B-B14F-4D97-AF65-F5344CB8AC3E}">
        <p14:creationId xmlns:p14="http://schemas.microsoft.com/office/powerpoint/2010/main" val="326893543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6108FCF3-6D77-3667-7E42-B1DCB9D0A46D}"/>
              </a:ext>
            </a:extLst>
          </p:cNvPr>
          <p:cNvSpPr>
            <a:spLocks noGrp="1" noChangeArrowheads="1"/>
          </p:cNvSpPr>
          <p:nvPr>
            <p:ph type="title"/>
          </p:nvPr>
        </p:nvSpPr>
        <p:spPr/>
        <p:txBody>
          <a:bodyPr/>
          <a:lstStyle/>
          <a:p>
            <a:r>
              <a:rPr lang="en-US" altLang="en-PK"/>
              <a:t>Median Estimation</a:t>
            </a:r>
          </a:p>
        </p:txBody>
      </p:sp>
      <p:sp>
        <p:nvSpPr>
          <p:cNvPr id="46082" name="Slide Number Placeholder 3">
            <a:extLst>
              <a:ext uri="{FF2B5EF4-FFF2-40B4-BE49-F238E27FC236}">
                <a16:creationId xmlns:a16="http://schemas.microsoft.com/office/drawing/2014/main" id="{905A8304-C2CA-B4AC-2AD9-F97256A9FCA4}"/>
              </a:ext>
            </a:extLst>
          </p:cNvPr>
          <p:cNvSpPr>
            <a:spLocks noGrp="1" noChangeArrowheads="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04154AB9-8CF8-D04A-9FFE-07EA0E881B1D}" type="slidenum">
              <a:rPr lang="en-US" altLang="en-US" smtClean="0"/>
              <a:pPr/>
              <a:t>34</a:t>
            </a:fld>
            <a:endParaRPr lang="en-US" altLang="en-US" sz="1200"/>
          </a:p>
        </p:txBody>
      </p:sp>
      <p:graphicFrame>
        <p:nvGraphicFramePr>
          <p:cNvPr id="46083" name="Object 6">
            <a:extLst>
              <a:ext uri="{FF2B5EF4-FFF2-40B4-BE49-F238E27FC236}">
                <a16:creationId xmlns:a16="http://schemas.microsoft.com/office/drawing/2014/main" id="{CFB94395-58A5-2DD5-2234-FB831E3F64BA}"/>
              </a:ext>
            </a:extLst>
          </p:cNvPr>
          <p:cNvGraphicFramePr>
            <a:graphicFrameLocks noGrp="1" noChangeAspect="1"/>
          </p:cNvGraphicFramePr>
          <p:nvPr>
            <p:ph idx="1"/>
          </p:nvPr>
        </p:nvGraphicFramePr>
        <p:xfrm>
          <a:off x="381000" y="1371600"/>
          <a:ext cx="3886200" cy="765175"/>
        </p:xfrm>
        <a:graphic>
          <a:graphicData uri="http://schemas.openxmlformats.org/presentationml/2006/ole">
            <mc:AlternateContent xmlns:mc="http://schemas.openxmlformats.org/markup-compatibility/2006">
              <mc:Choice xmlns:v="urn:schemas-microsoft-com:vml" Requires="v">
                <p:oleObj name="Equation" r:id="rId2" imgW="55003700" imgH="10820400" progId="Equation.3">
                  <p:embed/>
                </p:oleObj>
              </mc:Choice>
              <mc:Fallback>
                <p:oleObj name="Equation" r:id="rId2" imgW="55003700" imgH="10820400" progId="Equation.3">
                  <p:embed/>
                  <p:pic>
                    <p:nvPicPr>
                      <p:cNvPr id="46083" name="Object 6">
                        <a:extLst>
                          <a:ext uri="{FF2B5EF4-FFF2-40B4-BE49-F238E27FC236}">
                            <a16:creationId xmlns:a16="http://schemas.microsoft.com/office/drawing/2014/main" id="{CFB94395-58A5-2DD5-2234-FB831E3F64B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38862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Table 6">
            <a:extLst>
              <a:ext uri="{FF2B5EF4-FFF2-40B4-BE49-F238E27FC236}">
                <a16:creationId xmlns:a16="http://schemas.microsoft.com/office/drawing/2014/main" id="{19281FB4-61AF-66F9-BF9A-4D0A4637A120}"/>
              </a:ext>
            </a:extLst>
          </p:cNvPr>
          <p:cNvGraphicFramePr>
            <a:graphicFrameLocks noGrp="1"/>
          </p:cNvGraphicFramePr>
          <p:nvPr/>
        </p:nvGraphicFramePr>
        <p:xfrm>
          <a:off x="182563" y="2400300"/>
          <a:ext cx="3886200" cy="27051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81896">
                <a:tc>
                  <a:txBody>
                    <a:bodyPr/>
                    <a:lstStyle/>
                    <a:p>
                      <a:r>
                        <a:rPr lang="en-US" sz="1800" dirty="0"/>
                        <a:t>age</a:t>
                      </a:r>
                    </a:p>
                  </a:txBody>
                  <a:tcPr/>
                </a:tc>
                <a:tc>
                  <a:txBody>
                    <a:bodyPr/>
                    <a:lstStyle/>
                    <a:p>
                      <a:r>
                        <a:rPr lang="en-US" sz="1800" dirty="0"/>
                        <a:t>Freq</a:t>
                      </a:r>
                    </a:p>
                  </a:txBody>
                  <a:tcPr/>
                </a:tc>
                <a:tc>
                  <a:txBody>
                    <a:bodyPr/>
                    <a:lstStyle/>
                    <a:p>
                      <a:r>
                        <a:rPr lang="en-US" sz="1800" dirty="0"/>
                        <a:t>Cum Freq</a:t>
                      </a:r>
                    </a:p>
                  </a:txBody>
                  <a:tcPr/>
                </a:tc>
                <a:extLst>
                  <a:ext uri="{0D108BD9-81ED-4DB2-BD59-A6C34878D82A}">
                    <a16:rowId xmlns:a16="http://schemas.microsoft.com/office/drawing/2014/main" val="10000"/>
                  </a:ext>
                </a:extLst>
              </a:tr>
              <a:tr h="387201">
                <a:tc>
                  <a:txBody>
                    <a:bodyPr/>
                    <a:lstStyle/>
                    <a:p>
                      <a:r>
                        <a:rPr lang="en-US" sz="1800" dirty="0"/>
                        <a:t>1-5</a:t>
                      </a:r>
                    </a:p>
                  </a:txBody>
                  <a:tcPr/>
                </a:tc>
                <a:tc>
                  <a:txBody>
                    <a:bodyPr/>
                    <a:lstStyle/>
                    <a:p>
                      <a:r>
                        <a:rPr lang="en-US" sz="1800" dirty="0"/>
                        <a:t>200</a:t>
                      </a:r>
                    </a:p>
                  </a:txBody>
                  <a:tcPr/>
                </a:tc>
                <a:tc>
                  <a:txBody>
                    <a:bodyPr/>
                    <a:lstStyle/>
                    <a:p>
                      <a:r>
                        <a:rPr lang="en-US" sz="1800" dirty="0"/>
                        <a:t>200</a:t>
                      </a:r>
                    </a:p>
                  </a:txBody>
                  <a:tcPr/>
                </a:tc>
                <a:extLst>
                  <a:ext uri="{0D108BD9-81ED-4DB2-BD59-A6C34878D82A}">
                    <a16:rowId xmlns:a16="http://schemas.microsoft.com/office/drawing/2014/main" val="10001"/>
                  </a:ext>
                </a:extLst>
              </a:tr>
              <a:tr h="387201">
                <a:tc>
                  <a:txBody>
                    <a:bodyPr/>
                    <a:lstStyle/>
                    <a:p>
                      <a:r>
                        <a:rPr lang="en-US" sz="1800" dirty="0"/>
                        <a:t>6-15</a:t>
                      </a:r>
                    </a:p>
                  </a:txBody>
                  <a:tcPr/>
                </a:tc>
                <a:tc>
                  <a:txBody>
                    <a:bodyPr/>
                    <a:lstStyle/>
                    <a:p>
                      <a:r>
                        <a:rPr lang="en-US" sz="1800" dirty="0"/>
                        <a:t>450</a:t>
                      </a:r>
                    </a:p>
                  </a:txBody>
                  <a:tcPr/>
                </a:tc>
                <a:tc>
                  <a:txBody>
                    <a:bodyPr/>
                    <a:lstStyle/>
                    <a:p>
                      <a:r>
                        <a:rPr lang="en-US" sz="1800" dirty="0"/>
                        <a:t>650</a:t>
                      </a:r>
                    </a:p>
                  </a:txBody>
                  <a:tcPr/>
                </a:tc>
                <a:extLst>
                  <a:ext uri="{0D108BD9-81ED-4DB2-BD59-A6C34878D82A}">
                    <a16:rowId xmlns:a16="http://schemas.microsoft.com/office/drawing/2014/main" val="10002"/>
                  </a:ext>
                </a:extLst>
              </a:tr>
              <a:tr h="387201">
                <a:tc>
                  <a:txBody>
                    <a:bodyPr/>
                    <a:lstStyle/>
                    <a:p>
                      <a:r>
                        <a:rPr lang="en-US" sz="1800" dirty="0"/>
                        <a:t>16-20</a:t>
                      </a:r>
                    </a:p>
                  </a:txBody>
                  <a:tcPr/>
                </a:tc>
                <a:tc>
                  <a:txBody>
                    <a:bodyPr/>
                    <a:lstStyle/>
                    <a:p>
                      <a:r>
                        <a:rPr lang="en-US" sz="1800" dirty="0"/>
                        <a:t>300</a:t>
                      </a:r>
                    </a:p>
                  </a:txBody>
                  <a:tcPr/>
                </a:tc>
                <a:tc>
                  <a:txBody>
                    <a:bodyPr/>
                    <a:lstStyle/>
                    <a:p>
                      <a:r>
                        <a:rPr lang="en-US" sz="1800" dirty="0"/>
                        <a:t>950</a:t>
                      </a:r>
                    </a:p>
                  </a:txBody>
                  <a:tcPr/>
                </a:tc>
                <a:extLst>
                  <a:ext uri="{0D108BD9-81ED-4DB2-BD59-A6C34878D82A}">
                    <a16:rowId xmlns:a16="http://schemas.microsoft.com/office/drawing/2014/main" val="10003"/>
                  </a:ext>
                </a:extLst>
              </a:tr>
              <a:tr h="387201">
                <a:tc>
                  <a:txBody>
                    <a:bodyPr/>
                    <a:lstStyle/>
                    <a:p>
                      <a:r>
                        <a:rPr lang="en-US" sz="1800" dirty="0"/>
                        <a:t>21-50</a:t>
                      </a:r>
                    </a:p>
                  </a:txBody>
                  <a:tcPr/>
                </a:tc>
                <a:tc>
                  <a:txBody>
                    <a:bodyPr/>
                    <a:lstStyle/>
                    <a:p>
                      <a:r>
                        <a:rPr lang="en-US" sz="1800" dirty="0"/>
                        <a:t>1500</a:t>
                      </a:r>
                    </a:p>
                  </a:txBody>
                  <a:tcPr/>
                </a:tc>
                <a:tc>
                  <a:txBody>
                    <a:bodyPr/>
                    <a:lstStyle/>
                    <a:p>
                      <a:r>
                        <a:rPr lang="en-US" sz="1800" dirty="0"/>
                        <a:t>2450</a:t>
                      </a:r>
                    </a:p>
                  </a:txBody>
                  <a:tcPr/>
                </a:tc>
                <a:extLst>
                  <a:ext uri="{0D108BD9-81ED-4DB2-BD59-A6C34878D82A}">
                    <a16:rowId xmlns:a16="http://schemas.microsoft.com/office/drawing/2014/main" val="10004"/>
                  </a:ext>
                </a:extLst>
              </a:tr>
              <a:tr h="387201">
                <a:tc>
                  <a:txBody>
                    <a:bodyPr/>
                    <a:lstStyle/>
                    <a:p>
                      <a:r>
                        <a:rPr lang="en-US" sz="1800" dirty="0"/>
                        <a:t>51-80</a:t>
                      </a:r>
                    </a:p>
                  </a:txBody>
                  <a:tcPr/>
                </a:tc>
                <a:tc>
                  <a:txBody>
                    <a:bodyPr/>
                    <a:lstStyle/>
                    <a:p>
                      <a:r>
                        <a:rPr lang="en-US" sz="1800" dirty="0"/>
                        <a:t>700</a:t>
                      </a:r>
                    </a:p>
                  </a:txBody>
                  <a:tcPr/>
                </a:tc>
                <a:tc>
                  <a:txBody>
                    <a:bodyPr/>
                    <a:lstStyle/>
                    <a:p>
                      <a:r>
                        <a:rPr lang="en-US" sz="1800" dirty="0"/>
                        <a:t>3150</a:t>
                      </a:r>
                    </a:p>
                  </a:txBody>
                  <a:tcPr/>
                </a:tc>
                <a:extLst>
                  <a:ext uri="{0D108BD9-81ED-4DB2-BD59-A6C34878D82A}">
                    <a16:rowId xmlns:a16="http://schemas.microsoft.com/office/drawing/2014/main" val="10005"/>
                  </a:ext>
                </a:extLst>
              </a:tr>
              <a:tr h="387201">
                <a:tc>
                  <a:txBody>
                    <a:bodyPr/>
                    <a:lstStyle/>
                    <a:p>
                      <a:r>
                        <a:rPr lang="en-US" sz="1800" dirty="0"/>
                        <a:t>81-110</a:t>
                      </a:r>
                    </a:p>
                  </a:txBody>
                  <a:tcPr/>
                </a:tc>
                <a:tc>
                  <a:txBody>
                    <a:bodyPr/>
                    <a:lstStyle/>
                    <a:p>
                      <a:r>
                        <a:rPr lang="en-US" sz="1800" dirty="0"/>
                        <a:t>44</a:t>
                      </a:r>
                    </a:p>
                  </a:txBody>
                  <a:tcPr/>
                </a:tc>
                <a:tc>
                  <a:txBody>
                    <a:bodyPr/>
                    <a:lstStyle/>
                    <a:p>
                      <a:r>
                        <a:rPr lang="en-US" sz="1800" dirty="0"/>
                        <a:t>3194</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7113448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2364-01A0-4649-A520-A3E856B8EA90}"/>
              </a:ext>
            </a:extLst>
          </p:cNvPr>
          <p:cNvSpPr>
            <a:spLocks noGrp="1"/>
          </p:cNvSpPr>
          <p:nvPr>
            <p:ph type="title"/>
          </p:nvPr>
        </p:nvSpPr>
        <p:spPr/>
        <p:txBody>
          <a:bodyPr/>
          <a:lstStyle/>
          <a:p>
            <a:r>
              <a:rPr lang="en-US" dirty="0"/>
              <a:t>Measuring the Central Tendency</a:t>
            </a:r>
            <a:endParaRPr lang="en-PK" dirty="0"/>
          </a:p>
        </p:txBody>
      </p:sp>
      <p:sp>
        <p:nvSpPr>
          <p:cNvPr id="3" name="Content Placeholder 2">
            <a:extLst>
              <a:ext uri="{FF2B5EF4-FFF2-40B4-BE49-F238E27FC236}">
                <a16:creationId xmlns:a16="http://schemas.microsoft.com/office/drawing/2014/main" id="{B5E0B716-6331-4759-83EF-E88A459B4299}"/>
              </a:ext>
            </a:extLst>
          </p:cNvPr>
          <p:cNvSpPr>
            <a:spLocks noGrp="1"/>
          </p:cNvSpPr>
          <p:nvPr>
            <p:ph idx="1"/>
          </p:nvPr>
        </p:nvSpPr>
        <p:spPr/>
        <p:txBody>
          <a:bodyPr/>
          <a:lstStyle/>
          <a:p>
            <a:r>
              <a:rPr lang="en-US" b="1" dirty="0"/>
              <a:t>Mode</a:t>
            </a:r>
          </a:p>
          <a:p>
            <a:pPr lvl="1"/>
            <a:r>
              <a:rPr lang="en-US" dirty="0">
                <a:solidFill>
                  <a:srgbClr val="FF00FF"/>
                </a:solidFill>
              </a:rPr>
              <a:t>The most frequently occurring value </a:t>
            </a:r>
            <a:r>
              <a:rPr lang="en-US" dirty="0"/>
              <a:t>of the data</a:t>
            </a:r>
          </a:p>
          <a:p>
            <a:pPr lvl="1"/>
            <a:endParaRPr lang="en-US" dirty="0"/>
          </a:p>
          <a:p>
            <a:pPr lvl="1"/>
            <a:endParaRPr lang="en-US" dirty="0"/>
          </a:p>
          <a:p>
            <a:pPr lvl="1"/>
            <a:endParaRPr lang="en-US" dirty="0"/>
          </a:p>
          <a:p>
            <a:pPr lvl="1"/>
            <a:endParaRPr lang="en-US" dirty="0"/>
          </a:p>
          <a:p>
            <a:pPr lvl="1"/>
            <a:r>
              <a:rPr lang="en-US" dirty="0"/>
              <a:t>Datasets with one, two, or three modes are called </a:t>
            </a:r>
            <a:r>
              <a:rPr lang="en-US" b="1" dirty="0">
                <a:solidFill>
                  <a:srgbClr val="FF00FF"/>
                </a:solidFill>
              </a:rPr>
              <a:t>unimodal</a:t>
            </a:r>
            <a:r>
              <a:rPr lang="en-US" b="1" dirty="0"/>
              <a:t>, </a:t>
            </a:r>
            <a:r>
              <a:rPr lang="en-US" b="1" dirty="0">
                <a:solidFill>
                  <a:srgbClr val="FF00FF"/>
                </a:solidFill>
              </a:rPr>
              <a:t>bimodal</a:t>
            </a:r>
            <a:r>
              <a:rPr lang="en-US" b="1" dirty="0"/>
              <a:t>, </a:t>
            </a:r>
            <a:r>
              <a:rPr lang="en-US" dirty="0"/>
              <a:t>or</a:t>
            </a:r>
            <a:r>
              <a:rPr lang="en-US" b="1" dirty="0"/>
              <a:t> </a:t>
            </a:r>
            <a:r>
              <a:rPr lang="en-US" b="1" dirty="0">
                <a:solidFill>
                  <a:srgbClr val="FF00FF"/>
                </a:solidFill>
              </a:rPr>
              <a:t>trimodal</a:t>
            </a:r>
            <a:r>
              <a:rPr lang="en-US" dirty="0"/>
              <a:t> respectively </a:t>
            </a:r>
          </a:p>
        </p:txBody>
      </p:sp>
      <p:sp>
        <p:nvSpPr>
          <p:cNvPr id="4" name="Slide Number Placeholder 3">
            <a:extLst>
              <a:ext uri="{FF2B5EF4-FFF2-40B4-BE49-F238E27FC236}">
                <a16:creationId xmlns:a16="http://schemas.microsoft.com/office/drawing/2014/main" id="{2ACDDC55-2F2F-457A-B759-13CD881D75C6}"/>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35</a:t>
            </a:fld>
            <a:endParaRPr lang="en-US"/>
          </a:p>
        </p:txBody>
      </p:sp>
      <p:pic>
        <p:nvPicPr>
          <p:cNvPr id="6" name="Picture 5">
            <a:extLst>
              <a:ext uri="{FF2B5EF4-FFF2-40B4-BE49-F238E27FC236}">
                <a16:creationId xmlns:a16="http://schemas.microsoft.com/office/drawing/2014/main" id="{19A8EDFC-CAC4-4095-A29D-E37D20834570}"/>
              </a:ext>
            </a:extLst>
          </p:cNvPr>
          <p:cNvPicPr>
            <a:picLocks noChangeAspect="1"/>
          </p:cNvPicPr>
          <p:nvPr/>
        </p:nvPicPr>
        <p:blipFill>
          <a:blip r:embed="rId2"/>
          <a:stretch>
            <a:fillRect/>
          </a:stretch>
        </p:blipFill>
        <p:spPr>
          <a:xfrm>
            <a:off x="2045967" y="2822345"/>
            <a:ext cx="4818989" cy="284810"/>
          </a:xfrm>
          <a:prstGeom prst="rect">
            <a:avLst/>
          </a:prstGeom>
        </p:spPr>
      </p:pic>
      <p:grpSp>
        <p:nvGrpSpPr>
          <p:cNvPr id="7" name="Group 6">
            <a:extLst>
              <a:ext uri="{FF2B5EF4-FFF2-40B4-BE49-F238E27FC236}">
                <a16:creationId xmlns:a16="http://schemas.microsoft.com/office/drawing/2014/main" id="{1CF5F143-4039-4A52-9055-EB66B336DA53}"/>
              </a:ext>
            </a:extLst>
          </p:cNvPr>
          <p:cNvGrpSpPr/>
          <p:nvPr/>
        </p:nvGrpSpPr>
        <p:grpSpPr>
          <a:xfrm>
            <a:off x="3592723" y="2822344"/>
            <a:ext cx="2784014" cy="284811"/>
            <a:chOff x="4790297" y="2620125"/>
            <a:chExt cx="3712019" cy="379748"/>
          </a:xfrm>
        </p:grpSpPr>
        <p:sp>
          <p:nvSpPr>
            <p:cNvPr id="5" name="Rectangle: Rounded Corners 4">
              <a:extLst>
                <a:ext uri="{FF2B5EF4-FFF2-40B4-BE49-F238E27FC236}">
                  <a16:creationId xmlns:a16="http://schemas.microsoft.com/office/drawing/2014/main" id="{6AE138A5-C63C-42D2-9A87-DEC09C5FB369}"/>
                </a:ext>
              </a:extLst>
            </p:cNvPr>
            <p:cNvSpPr/>
            <p:nvPr/>
          </p:nvSpPr>
          <p:spPr>
            <a:xfrm>
              <a:off x="7459579" y="2620126"/>
              <a:ext cx="1042737"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9" name="Rectangle: Rounded Corners 8">
              <a:extLst>
                <a:ext uri="{FF2B5EF4-FFF2-40B4-BE49-F238E27FC236}">
                  <a16:creationId xmlns:a16="http://schemas.microsoft.com/office/drawing/2014/main" id="{495DB673-5DB8-4743-9105-75BBC1ABC30F}"/>
                </a:ext>
              </a:extLst>
            </p:cNvPr>
            <p:cNvSpPr/>
            <p:nvPr/>
          </p:nvSpPr>
          <p:spPr>
            <a:xfrm>
              <a:off x="4790297" y="2620125"/>
              <a:ext cx="1042737"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pSp>
    </p:spTree>
    <p:extLst>
      <p:ext uri="{BB962C8B-B14F-4D97-AF65-F5344CB8AC3E}">
        <p14:creationId xmlns:p14="http://schemas.microsoft.com/office/powerpoint/2010/main" val="9008237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2364-01A0-4649-A520-A3E856B8EA90}"/>
              </a:ext>
            </a:extLst>
          </p:cNvPr>
          <p:cNvSpPr>
            <a:spLocks noGrp="1"/>
          </p:cNvSpPr>
          <p:nvPr>
            <p:ph type="title"/>
          </p:nvPr>
        </p:nvSpPr>
        <p:spPr/>
        <p:txBody>
          <a:bodyPr/>
          <a:lstStyle/>
          <a:p>
            <a:r>
              <a:rPr lang="en-US" dirty="0"/>
              <a:t>Symmetric VS Skewed Data</a:t>
            </a:r>
            <a:endParaRPr lang="en-PK" dirty="0"/>
          </a:p>
        </p:txBody>
      </p:sp>
      <p:sp>
        <p:nvSpPr>
          <p:cNvPr id="4" name="Slide Number Placeholder 3">
            <a:extLst>
              <a:ext uri="{FF2B5EF4-FFF2-40B4-BE49-F238E27FC236}">
                <a16:creationId xmlns:a16="http://schemas.microsoft.com/office/drawing/2014/main" id="{2ACDDC55-2F2F-457A-B759-13CD881D75C6}"/>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36</a:t>
            </a:fld>
            <a:endParaRPr lang="en-US"/>
          </a:p>
        </p:txBody>
      </p:sp>
      <p:pic>
        <p:nvPicPr>
          <p:cNvPr id="12" name="Picture 11">
            <a:extLst>
              <a:ext uri="{FF2B5EF4-FFF2-40B4-BE49-F238E27FC236}">
                <a16:creationId xmlns:a16="http://schemas.microsoft.com/office/drawing/2014/main" id="{8876BB2F-D2AA-42F1-9955-52A0A8B7CE03}"/>
              </a:ext>
            </a:extLst>
          </p:cNvPr>
          <p:cNvPicPr>
            <a:picLocks noChangeAspect="1"/>
          </p:cNvPicPr>
          <p:nvPr/>
        </p:nvPicPr>
        <p:blipFill>
          <a:blip r:embed="rId2"/>
          <a:stretch>
            <a:fillRect/>
          </a:stretch>
        </p:blipFill>
        <p:spPr>
          <a:xfrm>
            <a:off x="1" y="3185152"/>
            <a:ext cx="2663081" cy="2334635"/>
          </a:xfrm>
          <a:prstGeom prst="rect">
            <a:avLst/>
          </a:prstGeom>
        </p:spPr>
      </p:pic>
      <p:pic>
        <p:nvPicPr>
          <p:cNvPr id="14" name="Picture 13">
            <a:extLst>
              <a:ext uri="{FF2B5EF4-FFF2-40B4-BE49-F238E27FC236}">
                <a16:creationId xmlns:a16="http://schemas.microsoft.com/office/drawing/2014/main" id="{F036B5E5-D808-4372-B5E9-AE1B81F1C14B}"/>
              </a:ext>
            </a:extLst>
          </p:cNvPr>
          <p:cNvPicPr>
            <a:picLocks noChangeAspect="1"/>
          </p:cNvPicPr>
          <p:nvPr/>
        </p:nvPicPr>
        <p:blipFill>
          <a:blip r:embed="rId3"/>
          <a:stretch>
            <a:fillRect/>
          </a:stretch>
        </p:blipFill>
        <p:spPr>
          <a:xfrm>
            <a:off x="3217537" y="3185152"/>
            <a:ext cx="2663081" cy="2333536"/>
          </a:xfrm>
          <a:prstGeom prst="rect">
            <a:avLst/>
          </a:prstGeom>
        </p:spPr>
      </p:pic>
      <p:pic>
        <p:nvPicPr>
          <p:cNvPr id="16" name="Picture 15">
            <a:extLst>
              <a:ext uri="{FF2B5EF4-FFF2-40B4-BE49-F238E27FC236}">
                <a16:creationId xmlns:a16="http://schemas.microsoft.com/office/drawing/2014/main" id="{1E82E5B2-47D5-47A2-B711-50E2749B6E09}"/>
              </a:ext>
            </a:extLst>
          </p:cNvPr>
          <p:cNvPicPr>
            <a:picLocks noChangeAspect="1"/>
          </p:cNvPicPr>
          <p:nvPr/>
        </p:nvPicPr>
        <p:blipFill>
          <a:blip r:embed="rId4"/>
          <a:stretch>
            <a:fillRect/>
          </a:stretch>
        </p:blipFill>
        <p:spPr>
          <a:xfrm>
            <a:off x="6010832" y="3262230"/>
            <a:ext cx="2618180" cy="2256458"/>
          </a:xfrm>
          <a:prstGeom prst="rect">
            <a:avLst/>
          </a:prstGeom>
        </p:spPr>
      </p:pic>
      <p:pic>
        <p:nvPicPr>
          <p:cNvPr id="10" name="Picture 12">
            <a:extLst>
              <a:ext uri="{FF2B5EF4-FFF2-40B4-BE49-F238E27FC236}">
                <a16:creationId xmlns:a16="http://schemas.microsoft.com/office/drawing/2014/main" id="{563974B8-03C0-4E40-82F3-0DEBA85D1B6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039066" y="1796612"/>
            <a:ext cx="1756574" cy="15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219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3C58-0226-45C9-9DF6-EE0A243D22F9}"/>
              </a:ext>
            </a:extLst>
          </p:cNvPr>
          <p:cNvSpPr>
            <a:spLocks noGrp="1"/>
          </p:cNvSpPr>
          <p:nvPr>
            <p:ph type="title"/>
          </p:nvPr>
        </p:nvSpPr>
        <p:spPr/>
        <p:txBody>
          <a:bodyPr/>
          <a:lstStyle/>
          <a:p>
            <a:r>
              <a:rPr lang="en-US" dirty="0"/>
              <a:t>Five Number Summary of Dataset</a:t>
            </a:r>
            <a:endParaRPr lang="en-PK" dirty="0"/>
          </a:p>
        </p:txBody>
      </p:sp>
      <p:sp>
        <p:nvSpPr>
          <p:cNvPr id="3" name="Content Placeholder 2">
            <a:extLst>
              <a:ext uri="{FF2B5EF4-FFF2-40B4-BE49-F238E27FC236}">
                <a16:creationId xmlns:a16="http://schemas.microsoft.com/office/drawing/2014/main" id="{E4770D99-4B31-4494-A60D-70DF1A319BFB}"/>
              </a:ext>
            </a:extLst>
          </p:cNvPr>
          <p:cNvSpPr>
            <a:spLocks noGrp="1"/>
          </p:cNvSpPr>
          <p:nvPr>
            <p:ph idx="1"/>
          </p:nvPr>
        </p:nvSpPr>
        <p:spPr/>
        <p:txBody>
          <a:bodyPr/>
          <a:lstStyle/>
          <a:p>
            <a:r>
              <a:rPr lang="en-US" dirty="0"/>
              <a:t>Minimum Value</a:t>
            </a:r>
          </a:p>
          <a:p>
            <a:r>
              <a:rPr lang="en-US" dirty="0"/>
              <a:t>Lower Quartile (Q1)</a:t>
            </a:r>
          </a:p>
          <a:p>
            <a:r>
              <a:rPr lang="en-US" dirty="0"/>
              <a:t>Median (Q2)</a:t>
            </a:r>
          </a:p>
          <a:p>
            <a:r>
              <a:rPr lang="en-US" dirty="0"/>
              <a:t>Upper Quartile (Q3)</a:t>
            </a:r>
          </a:p>
          <a:p>
            <a:r>
              <a:rPr lang="en-US" dirty="0"/>
              <a:t>Maximum Value</a:t>
            </a:r>
          </a:p>
          <a:p>
            <a:endParaRPr lang="en-PK" dirty="0"/>
          </a:p>
        </p:txBody>
      </p:sp>
      <p:sp>
        <p:nvSpPr>
          <p:cNvPr id="4" name="Slide Number Placeholder 3">
            <a:extLst>
              <a:ext uri="{FF2B5EF4-FFF2-40B4-BE49-F238E27FC236}">
                <a16:creationId xmlns:a16="http://schemas.microsoft.com/office/drawing/2014/main" id="{39BD39E8-6259-4987-9320-3454DCF3F28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37</a:t>
            </a:fld>
            <a:endParaRPr lang="en-US"/>
          </a:p>
        </p:txBody>
      </p:sp>
      <p:sp>
        <p:nvSpPr>
          <p:cNvPr id="5" name="TextBox 4">
            <a:extLst>
              <a:ext uri="{FF2B5EF4-FFF2-40B4-BE49-F238E27FC236}">
                <a16:creationId xmlns:a16="http://schemas.microsoft.com/office/drawing/2014/main" id="{73C5390A-CEF8-4C03-965A-7DBCD50CF2A3}"/>
              </a:ext>
            </a:extLst>
          </p:cNvPr>
          <p:cNvSpPr txBox="1"/>
          <p:nvPr/>
        </p:nvSpPr>
        <p:spPr>
          <a:xfrm>
            <a:off x="2490537" y="3997492"/>
            <a:ext cx="4162926" cy="738664"/>
          </a:xfrm>
          <a:prstGeom prst="rect">
            <a:avLst/>
          </a:prstGeom>
          <a:noFill/>
          <a:ln>
            <a:solidFill>
              <a:schemeClr val="accent1"/>
            </a:solidFill>
          </a:ln>
        </p:spPr>
        <p:txBody>
          <a:bodyPr wrap="square" rtlCol="0">
            <a:spAutoFit/>
          </a:bodyPr>
          <a:lstStyle/>
          <a:p>
            <a:pPr algn="ctr"/>
            <a:r>
              <a:rPr lang="en-US" sz="2100" b="1" dirty="0">
                <a:solidFill>
                  <a:srgbClr val="FF0000"/>
                </a:solidFill>
              </a:rPr>
              <a:t>How to compute 5-number summary?</a:t>
            </a:r>
            <a:endParaRPr lang="en-PK" sz="2100" b="1" dirty="0">
              <a:solidFill>
                <a:srgbClr val="FF0000"/>
              </a:solidFill>
            </a:endParaRPr>
          </a:p>
        </p:txBody>
      </p:sp>
    </p:spTree>
    <p:extLst>
      <p:ext uri="{BB962C8B-B14F-4D97-AF65-F5344CB8AC3E}">
        <p14:creationId xmlns:p14="http://schemas.microsoft.com/office/powerpoint/2010/main" val="2094566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3C58-0226-45C9-9DF6-EE0A243D22F9}"/>
              </a:ext>
            </a:extLst>
          </p:cNvPr>
          <p:cNvSpPr>
            <a:spLocks noGrp="1"/>
          </p:cNvSpPr>
          <p:nvPr>
            <p:ph type="title"/>
          </p:nvPr>
        </p:nvSpPr>
        <p:spPr/>
        <p:txBody>
          <a:bodyPr/>
          <a:lstStyle/>
          <a:p>
            <a:r>
              <a:rPr lang="en-US" dirty="0"/>
              <a:t>Five Number Summary of Dataset</a:t>
            </a:r>
            <a:endParaRPr lang="en-PK" dirty="0"/>
          </a:p>
        </p:txBody>
      </p:sp>
      <p:sp>
        <p:nvSpPr>
          <p:cNvPr id="3" name="Content Placeholder 2">
            <a:extLst>
              <a:ext uri="{FF2B5EF4-FFF2-40B4-BE49-F238E27FC236}">
                <a16:creationId xmlns:a16="http://schemas.microsoft.com/office/drawing/2014/main" id="{E4770D99-4B31-4494-A60D-70DF1A319BFB}"/>
              </a:ext>
            </a:extLst>
          </p:cNvPr>
          <p:cNvSpPr>
            <a:spLocks noGrp="1"/>
          </p:cNvSpPr>
          <p:nvPr>
            <p:ph idx="1"/>
          </p:nvPr>
        </p:nvSpPr>
        <p:spPr/>
        <p:txBody>
          <a:bodyPr/>
          <a:lstStyle/>
          <a:p>
            <a:r>
              <a:rPr lang="en-US" dirty="0"/>
              <a:t>Sort the data, if not done already.</a:t>
            </a:r>
            <a:endParaRPr lang="en-PK" dirty="0"/>
          </a:p>
        </p:txBody>
      </p:sp>
      <p:sp>
        <p:nvSpPr>
          <p:cNvPr id="4" name="Slide Number Placeholder 3">
            <a:extLst>
              <a:ext uri="{FF2B5EF4-FFF2-40B4-BE49-F238E27FC236}">
                <a16:creationId xmlns:a16="http://schemas.microsoft.com/office/drawing/2014/main" id="{39BD39E8-6259-4987-9320-3454DCF3F28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38</a:t>
            </a:fld>
            <a:endParaRPr lang="en-US"/>
          </a:p>
        </p:txBody>
      </p:sp>
      <p:pic>
        <p:nvPicPr>
          <p:cNvPr id="7" name="Picture 6">
            <a:extLst>
              <a:ext uri="{FF2B5EF4-FFF2-40B4-BE49-F238E27FC236}">
                <a16:creationId xmlns:a16="http://schemas.microsoft.com/office/drawing/2014/main" id="{3FE00B01-E66D-4DDD-AC2C-901442174D4A}"/>
              </a:ext>
            </a:extLst>
          </p:cNvPr>
          <p:cNvPicPr>
            <a:picLocks noChangeAspect="1"/>
          </p:cNvPicPr>
          <p:nvPr/>
        </p:nvPicPr>
        <p:blipFill>
          <a:blip r:embed="rId2"/>
          <a:stretch>
            <a:fillRect/>
          </a:stretch>
        </p:blipFill>
        <p:spPr>
          <a:xfrm>
            <a:off x="1458039" y="2759107"/>
            <a:ext cx="6122194" cy="292894"/>
          </a:xfrm>
          <a:prstGeom prst="rect">
            <a:avLst/>
          </a:prstGeom>
        </p:spPr>
      </p:pic>
      <p:pic>
        <p:nvPicPr>
          <p:cNvPr id="9" name="Picture 8">
            <a:extLst>
              <a:ext uri="{FF2B5EF4-FFF2-40B4-BE49-F238E27FC236}">
                <a16:creationId xmlns:a16="http://schemas.microsoft.com/office/drawing/2014/main" id="{4D10BD6E-E5EA-4EC1-B9F9-9040FE810144}"/>
              </a:ext>
            </a:extLst>
          </p:cNvPr>
          <p:cNvPicPr>
            <a:picLocks noChangeAspect="1"/>
          </p:cNvPicPr>
          <p:nvPr/>
        </p:nvPicPr>
        <p:blipFill>
          <a:blip r:embed="rId3"/>
          <a:stretch>
            <a:fillRect/>
          </a:stretch>
        </p:blipFill>
        <p:spPr>
          <a:xfrm>
            <a:off x="1472327" y="2322612"/>
            <a:ext cx="6107906" cy="207169"/>
          </a:xfrm>
          <a:prstGeom prst="rect">
            <a:avLst/>
          </a:prstGeom>
        </p:spPr>
      </p:pic>
      <p:sp>
        <p:nvSpPr>
          <p:cNvPr id="10" name="Arrow: Down 9">
            <a:extLst>
              <a:ext uri="{FF2B5EF4-FFF2-40B4-BE49-F238E27FC236}">
                <a16:creationId xmlns:a16="http://schemas.microsoft.com/office/drawing/2014/main" id="{16905A7E-25E1-4E26-97C0-BCCF17F93352}"/>
              </a:ext>
            </a:extLst>
          </p:cNvPr>
          <p:cNvSpPr/>
          <p:nvPr/>
        </p:nvSpPr>
        <p:spPr>
          <a:xfrm>
            <a:off x="4295274" y="2529780"/>
            <a:ext cx="397042" cy="229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aphicFrame>
        <p:nvGraphicFramePr>
          <p:cNvPr id="11" name="Table 11">
            <a:extLst>
              <a:ext uri="{FF2B5EF4-FFF2-40B4-BE49-F238E27FC236}">
                <a16:creationId xmlns:a16="http://schemas.microsoft.com/office/drawing/2014/main" id="{49677D44-14F9-45CA-B8C9-7C8D6229DD63}"/>
              </a:ext>
            </a:extLst>
          </p:cNvPr>
          <p:cNvGraphicFramePr>
            <a:graphicFrameLocks noGrp="1"/>
          </p:cNvGraphicFramePr>
          <p:nvPr/>
        </p:nvGraphicFramePr>
        <p:xfrm>
          <a:off x="1644316" y="3679843"/>
          <a:ext cx="6096000" cy="139065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312743711"/>
                    </a:ext>
                  </a:extLst>
                </a:gridCol>
                <a:gridCol w="3048000">
                  <a:extLst>
                    <a:ext uri="{9D8B030D-6E8A-4147-A177-3AD203B41FA5}">
                      <a16:colId xmlns:a16="http://schemas.microsoft.com/office/drawing/2014/main" val="3824176045"/>
                    </a:ext>
                  </a:extLst>
                </a:gridCol>
              </a:tblGrid>
              <a:tr h="278130">
                <a:tc>
                  <a:txBody>
                    <a:bodyPr/>
                    <a:lstStyle/>
                    <a:p>
                      <a:r>
                        <a:rPr lang="en-US" sz="1100" dirty="0"/>
                        <a:t>Min</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418052279"/>
                  </a:ext>
                </a:extLst>
              </a:tr>
              <a:tr h="278130">
                <a:tc>
                  <a:txBody>
                    <a:bodyPr/>
                    <a:lstStyle/>
                    <a:p>
                      <a:r>
                        <a:rPr lang="en-US" sz="1100" dirty="0"/>
                        <a:t>Q1</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2524654602"/>
                  </a:ext>
                </a:extLst>
              </a:tr>
              <a:tr h="278130">
                <a:tc>
                  <a:txBody>
                    <a:bodyPr/>
                    <a:lstStyle/>
                    <a:p>
                      <a:r>
                        <a:rPr lang="en-US" sz="1100" dirty="0"/>
                        <a:t>Median</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762006168"/>
                  </a:ext>
                </a:extLst>
              </a:tr>
              <a:tr h="278130">
                <a:tc>
                  <a:txBody>
                    <a:bodyPr/>
                    <a:lstStyle/>
                    <a:p>
                      <a:r>
                        <a:rPr lang="en-US" sz="1100" dirty="0"/>
                        <a:t>Q3</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636599323"/>
                  </a:ext>
                </a:extLst>
              </a:tr>
              <a:tr h="278130">
                <a:tc>
                  <a:txBody>
                    <a:bodyPr/>
                    <a:lstStyle/>
                    <a:p>
                      <a:r>
                        <a:rPr lang="en-US" sz="1100" dirty="0"/>
                        <a:t>Max</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523502735"/>
                  </a:ext>
                </a:extLst>
              </a:tr>
            </a:tbl>
          </a:graphicData>
        </a:graphic>
      </p:graphicFrame>
      <p:sp>
        <p:nvSpPr>
          <p:cNvPr id="12" name="TextBox 11">
            <a:extLst>
              <a:ext uri="{FF2B5EF4-FFF2-40B4-BE49-F238E27FC236}">
                <a16:creationId xmlns:a16="http://schemas.microsoft.com/office/drawing/2014/main" id="{90C80CEE-C047-4C49-8A2B-7C9023580118}"/>
              </a:ext>
            </a:extLst>
          </p:cNvPr>
          <p:cNvSpPr txBox="1"/>
          <p:nvPr/>
        </p:nvSpPr>
        <p:spPr>
          <a:xfrm>
            <a:off x="5474369" y="3679843"/>
            <a:ext cx="986590" cy="300082"/>
          </a:xfrm>
          <a:prstGeom prst="rect">
            <a:avLst/>
          </a:prstGeom>
          <a:noFill/>
        </p:spPr>
        <p:txBody>
          <a:bodyPr wrap="square" rtlCol="0">
            <a:spAutoFit/>
          </a:bodyPr>
          <a:lstStyle/>
          <a:p>
            <a:r>
              <a:rPr lang="en-US" sz="1350" dirty="0"/>
              <a:t>56</a:t>
            </a:r>
            <a:endParaRPr lang="en-PK" sz="1350" dirty="0"/>
          </a:p>
        </p:txBody>
      </p:sp>
      <p:sp>
        <p:nvSpPr>
          <p:cNvPr id="13" name="TextBox 12">
            <a:extLst>
              <a:ext uri="{FF2B5EF4-FFF2-40B4-BE49-F238E27FC236}">
                <a16:creationId xmlns:a16="http://schemas.microsoft.com/office/drawing/2014/main" id="{D46642E7-E475-40F2-B4FA-172D5357F030}"/>
              </a:ext>
            </a:extLst>
          </p:cNvPr>
          <p:cNvSpPr txBox="1"/>
          <p:nvPr/>
        </p:nvSpPr>
        <p:spPr>
          <a:xfrm>
            <a:off x="5488405" y="4800353"/>
            <a:ext cx="986590" cy="300082"/>
          </a:xfrm>
          <a:prstGeom prst="rect">
            <a:avLst/>
          </a:prstGeom>
          <a:noFill/>
        </p:spPr>
        <p:txBody>
          <a:bodyPr wrap="square" rtlCol="0">
            <a:spAutoFit/>
          </a:bodyPr>
          <a:lstStyle/>
          <a:p>
            <a:r>
              <a:rPr lang="en-US" sz="1350" dirty="0"/>
              <a:t>100</a:t>
            </a:r>
            <a:endParaRPr lang="en-PK" sz="1350" dirty="0"/>
          </a:p>
        </p:txBody>
      </p:sp>
      <p:sp>
        <p:nvSpPr>
          <p:cNvPr id="14" name="Rectangle 13">
            <a:extLst>
              <a:ext uri="{FF2B5EF4-FFF2-40B4-BE49-F238E27FC236}">
                <a16:creationId xmlns:a16="http://schemas.microsoft.com/office/drawing/2014/main" id="{6A4B3D88-F71A-455C-8327-21B5F3C8E542}"/>
              </a:ext>
            </a:extLst>
          </p:cNvPr>
          <p:cNvSpPr/>
          <p:nvPr/>
        </p:nvSpPr>
        <p:spPr>
          <a:xfrm>
            <a:off x="4295274" y="2822674"/>
            <a:ext cx="299586"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5" name="TextBox 14">
            <a:extLst>
              <a:ext uri="{FF2B5EF4-FFF2-40B4-BE49-F238E27FC236}">
                <a16:creationId xmlns:a16="http://schemas.microsoft.com/office/drawing/2014/main" id="{B9659DDB-5DAC-497E-920F-3BAFE2976E67}"/>
              </a:ext>
            </a:extLst>
          </p:cNvPr>
          <p:cNvSpPr txBox="1"/>
          <p:nvPr/>
        </p:nvSpPr>
        <p:spPr>
          <a:xfrm>
            <a:off x="5474368" y="4263629"/>
            <a:ext cx="986590" cy="300082"/>
          </a:xfrm>
          <a:prstGeom prst="rect">
            <a:avLst/>
          </a:prstGeom>
          <a:noFill/>
        </p:spPr>
        <p:txBody>
          <a:bodyPr wrap="square" rtlCol="0">
            <a:spAutoFit/>
          </a:bodyPr>
          <a:lstStyle/>
          <a:p>
            <a:r>
              <a:rPr lang="en-US" sz="1350" dirty="0"/>
              <a:t>76</a:t>
            </a:r>
            <a:endParaRPr lang="en-PK" sz="1350" dirty="0"/>
          </a:p>
        </p:txBody>
      </p:sp>
      <p:sp>
        <p:nvSpPr>
          <p:cNvPr id="16" name="TextBox 15">
            <a:extLst>
              <a:ext uri="{FF2B5EF4-FFF2-40B4-BE49-F238E27FC236}">
                <a16:creationId xmlns:a16="http://schemas.microsoft.com/office/drawing/2014/main" id="{040C6C65-BBED-404E-AE10-ACCE5F6E95B3}"/>
              </a:ext>
            </a:extLst>
          </p:cNvPr>
          <p:cNvSpPr txBox="1"/>
          <p:nvPr/>
        </p:nvSpPr>
        <p:spPr>
          <a:xfrm>
            <a:off x="1805439" y="3208747"/>
            <a:ext cx="5376712" cy="553998"/>
          </a:xfrm>
          <a:prstGeom prst="rect">
            <a:avLst/>
          </a:prstGeom>
          <a:noFill/>
          <a:ln>
            <a:solidFill>
              <a:schemeClr val="accent1"/>
            </a:solidFill>
          </a:ln>
        </p:spPr>
        <p:txBody>
          <a:bodyPr wrap="square" rtlCol="0">
            <a:spAutoFit/>
          </a:bodyPr>
          <a:lstStyle/>
          <a:p>
            <a:pPr algn="ctr"/>
            <a:r>
              <a:rPr lang="en-US" sz="1500" b="1" dirty="0">
                <a:solidFill>
                  <a:srgbClr val="FF0000"/>
                </a:solidFill>
              </a:rPr>
              <a:t>How to find median if the total number of data points is not odd?</a:t>
            </a:r>
            <a:endParaRPr lang="en-PK" sz="1500" b="1" dirty="0">
              <a:solidFill>
                <a:srgbClr val="FF0000"/>
              </a:solidFill>
            </a:endParaRPr>
          </a:p>
        </p:txBody>
      </p:sp>
    </p:spTree>
    <p:extLst>
      <p:ext uri="{BB962C8B-B14F-4D97-AF65-F5344CB8AC3E}">
        <p14:creationId xmlns:p14="http://schemas.microsoft.com/office/powerpoint/2010/main" val="2181260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P spid="15" grpId="0"/>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3C58-0226-45C9-9DF6-EE0A243D22F9}"/>
              </a:ext>
            </a:extLst>
          </p:cNvPr>
          <p:cNvSpPr>
            <a:spLocks noGrp="1"/>
          </p:cNvSpPr>
          <p:nvPr>
            <p:ph type="title"/>
          </p:nvPr>
        </p:nvSpPr>
        <p:spPr/>
        <p:txBody>
          <a:bodyPr/>
          <a:lstStyle/>
          <a:p>
            <a:r>
              <a:rPr lang="en-US" dirty="0"/>
              <a:t>Five Number Summary of Dataset</a:t>
            </a:r>
            <a:endParaRPr lang="en-PK" dirty="0"/>
          </a:p>
        </p:txBody>
      </p:sp>
      <p:sp>
        <p:nvSpPr>
          <p:cNvPr id="3" name="Content Placeholder 2">
            <a:extLst>
              <a:ext uri="{FF2B5EF4-FFF2-40B4-BE49-F238E27FC236}">
                <a16:creationId xmlns:a16="http://schemas.microsoft.com/office/drawing/2014/main" id="{E4770D99-4B31-4494-A60D-70DF1A319BFB}"/>
              </a:ext>
            </a:extLst>
          </p:cNvPr>
          <p:cNvSpPr>
            <a:spLocks noGrp="1"/>
          </p:cNvSpPr>
          <p:nvPr>
            <p:ph idx="1"/>
          </p:nvPr>
        </p:nvSpPr>
        <p:spPr/>
        <p:txBody>
          <a:bodyPr/>
          <a:lstStyle/>
          <a:p>
            <a:r>
              <a:rPr lang="en-US" dirty="0"/>
              <a:t>Sort the data, if not done already.</a:t>
            </a:r>
            <a:endParaRPr lang="en-PK" dirty="0"/>
          </a:p>
        </p:txBody>
      </p:sp>
      <p:sp>
        <p:nvSpPr>
          <p:cNvPr id="4" name="Slide Number Placeholder 3">
            <a:extLst>
              <a:ext uri="{FF2B5EF4-FFF2-40B4-BE49-F238E27FC236}">
                <a16:creationId xmlns:a16="http://schemas.microsoft.com/office/drawing/2014/main" id="{39BD39E8-6259-4987-9320-3454DCF3F28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39</a:t>
            </a:fld>
            <a:endParaRPr lang="en-US"/>
          </a:p>
        </p:txBody>
      </p:sp>
      <p:pic>
        <p:nvPicPr>
          <p:cNvPr id="7" name="Picture 6">
            <a:extLst>
              <a:ext uri="{FF2B5EF4-FFF2-40B4-BE49-F238E27FC236}">
                <a16:creationId xmlns:a16="http://schemas.microsoft.com/office/drawing/2014/main" id="{3FE00B01-E66D-4DDD-AC2C-901442174D4A}"/>
              </a:ext>
            </a:extLst>
          </p:cNvPr>
          <p:cNvPicPr>
            <a:picLocks noChangeAspect="1"/>
          </p:cNvPicPr>
          <p:nvPr/>
        </p:nvPicPr>
        <p:blipFill>
          <a:blip r:embed="rId2"/>
          <a:stretch>
            <a:fillRect/>
          </a:stretch>
        </p:blipFill>
        <p:spPr>
          <a:xfrm>
            <a:off x="1458039" y="2759107"/>
            <a:ext cx="6122194" cy="292894"/>
          </a:xfrm>
          <a:prstGeom prst="rect">
            <a:avLst/>
          </a:prstGeom>
        </p:spPr>
      </p:pic>
      <p:pic>
        <p:nvPicPr>
          <p:cNvPr id="9" name="Picture 8">
            <a:extLst>
              <a:ext uri="{FF2B5EF4-FFF2-40B4-BE49-F238E27FC236}">
                <a16:creationId xmlns:a16="http://schemas.microsoft.com/office/drawing/2014/main" id="{4D10BD6E-E5EA-4EC1-B9F9-9040FE810144}"/>
              </a:ext>
            </a:extLst>
          </p:cNvPr>
          <p:cNvPicPr>
            <a:picLocks noChangeAspect="1"/>
          </p:cNvPicPr>
          <p:nvPr/>
        </p:nvPicPr>
        <p:blipFill>
          <a:blip r:embed="rId3"/>
          <a:stretch>
            <a:fillRect/>
          </a:stretch>
        </p:blipFill>
        <p:spPr>
          <a:xfrm>
            <a:off x="1472327" y="2322612"/>
            <a:ext cx="6107906" cy="207169"/>
          </a:xfrm>
          <a:prstGeom prst="rect">
            <a:avLst/>
          </a:prstGeom>
        </p:spPr>
      </p:pic>
      <p:sp>
        <p:nvSpPr>
          <p:cNvPr id="10" name="Arrow: Down 9">
            <a:extLst>
              <a:ext uri="{FF2B5EF4-FFF2-40B4-BE49-F238E27FC236}">
                <a16:creationId xmlns:a16="http://schemas.microsoft.com/office/drawing/2014/main" id="{16905A7E-25E1-4E26-97C0-BCCF17F93352}"/>
              </a:ext>
            </a:extLst>
          </p:cNvPr>
          <p:cNvSpPr/>
          <p:nvPr/>
        </p:nvSpPr>
        <p:spPr>
          <a:xfrm>
            <a:off x="4295274" y="2529780"/>
            <a:ext cx="397042" cy="229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aphicFrame>
        <p:nvGraphicFramePr>
          <p:cNvPr id="11" name="Table 11">
            <a:extLst>
              <a:ext uri="{FF2B5EF4-FFF2-40B4-BE49-F238E27FC236}">
                <a16:creationId xmlns:a16="http://schemas.microsoft.com/office/drawing/2014/main" id="{49677D44-14F9-45CA-B8C9-7C8D6229DD63}"/>
              </a:ext>
            </a:extLst>
          </p:cNvPr>
          <p:cNvGraphicFramePr>
            <a:graphicFrameLocks noGrp="1"/>
          </p:cNvGraphicFramePr>
          <p:nvPr/>
        </p:nvGraphicFramePr>
        <p:xfrm>
          <a:off x="1644316" y="3679843"/>
          <a:ext cx="6096000" cy="139065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312743711"/>
                    </a:ext>
                  </a:extLst>
                </a:gridCol>
                <a:gridCol w="3048000">
                  <a:extLst>
                    <a:ext uri="{9D8B030D-6E8A-4147-A177-3AD203B41FA5}">
                      <a16:colId xmlns:a16="http://schemas.microsoft.com/office/drawing/2014/main" val="3824176045"/>
                    </a:ext>
                  </a:extLst>
                </a:gridCol>
              </a:tblGrid>
              <a:tr h="278130">
                <a:tc>
                  <a:txBody>
                    <a:bodyPr/>
                    <a:lstStyle/>
                    <a:p>
                      <a:r>
                        <a:rPr lang="en-US" sz="1100" dirty="0"/>
                        <a:t>Min</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418052279"/>
                  </a:ext>
                </a:extLst>
              </a:tr>
              <a:tr h="278130">
                <a:tc>
                  <a:txBody>
                    <a:bodyPr/>
                    <a:lstStyle/>
                    <a:p>
                      <a:r>
                        <a:rPr lang="en-US" sz="1100" dirty="0"/>
                        <a:t>Q1</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2524654602"/>
                  </a:ext>
                </a:extLst>
              </a:tr>
              <a:tr h="278130">
                <a:tc>
                  <a:txBody>
                    <a:bodyPr/>
                    <a:lstStyle/>
                    <a:p>
                      <a:r>
                        <a:rPr lang="en-US" sz="1100" dirty="0"/>
                        <a:t>Median</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762006168"/>
                  </a:ext>
                </a:extLst>
              </a:tr>
              <a:tr h="278130">
                <a:tc>
                  <a:txBody>
                    <a:bodyPr/>
                    <a:lstStyle/>
                    <a:p>
                      <a:r>
                        <a:rPr lang="en-US" sz="1100" dirty="0"/>
                        <a:t>Q3</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636599323"/>
                  </a:ext>
                </a:extLst>
              </a:tr>
              <a:tr h="278130">
                <a:tc>
                  <a:txBody>
                    <a:bodyPr/>
                    <a:lstStyle/>
                    <a:p>
                      <a:r>
                        <a:rPr lang="en-US" sz="1100" dirty="0"/>
                        <a:t>Max</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523502735"/>
                  </a:ext>
                </a:extLst>
              </a:tr>
            </a:tbl>
          </a:graphicData>
        </a:graphic>
      </p:graphicFrame>
      <p:sp>
        <p:nvSpPr>
          <p:cNvPr id="12" name="TextBox 11">
            <a:extLst>
              <a:ext uri="{FF2B5EF4-FFF2-40B4-BE49-F238E27FC236}">
                <a16:creationId xmlns:a16="http://schemas.microsoft.com/office/drawing/2014/main" id="{90C80CEE-C047-4C49-8A2B-7C9023580118}"/>
              </a:ext>
            </a:extLst>
          </p:cNvPr>
          <p:cNvSpPr txBox="1"/>
          <p:nvPr/>
        </p:nvSpPr>
        <p:spPr>
          <a:xfrm>
            <a:off x="5474369" y="3679843"/>
            <a:ext cx="986590" cy="300082"/>
          </a:xfrm>
          <a:prstGeom prst="rect">
            <a:avLst/>
          </a:prstGeom>
          <a:noFill/>
        </p:spPr>
        <p:txBody>
          <a:bodyPr wrap="square" rtlCol="0">
            <a:spAutoFit/>
          </a:bodyPr>
          <a:lstStyle/>
          <a:p>
            <a:r>
              <a:rPr lang="en-US" sz="1350" dirty="0"/>
              <a:t>56</a:t>
            </a:r>
            <a:endParaRPr lang="en-PK" sz="1350" dirty="0"/>
          </a:p>
        </p:txBody>
      </p:sp>
      <p:sp>
        <p:nvSpPr>
          <p:cNvPr id="13" name="TextBox 12">
            <a:extLst>
              <a:ext uri="{FF2B5EF4-FFF2-40B4-BE49-F238E27FC236}">
                <a16:creationId xmlns:a16="http://schemas.microsoft.com/office/drawing/2014/main" id="{D46642E7-E475-40F2-B4FA-172D5357F030}"/>
              </a:ext>
            </a:extLst>
          </p:cNvPr>
          <p:cNvSpPr txBox="1"/>
          <p:nvPr/>
        </p:nvSpPr>
        <p:spPr>
          <a:xfrm>
            <a:off x="5488405" y="4800353"/>
            <a:ext cx="986590" cy="300082"/>
          </a:xfrm>
          <a:prstGeom prst="rect">
            <a:avLst/>
          </a:prstGeom>
          <a:noFill/>
        </p:spPr>
        <p:txBody>
          <a:bodyPr wrap="square" rtlCol="0">
            <a:spAutoFit/>
          </a:bodyPr>
          <a:lstStyle/>
          <a:p>
            <a:r>
              <a:rPr lang="en-US" sz="1350" dirty="0"/>
              <a:t>100</a:t>
            </a:r>
            <a:endParaRPr lang="en-PK" sz="1350" dirty="0"/>
          </a:p>
        </p:txBody>
      </p:sp>
      <p:sp>
        <p:nvSpPr>
          <p:cNvPr id="14" name="Rectangle 13">
            <a:extLst>
              <a:ext uri="{FF2B5EF4-FFF2-40B4-BE49-F238E27FC236}">
                <a16:creationId xmlns:a16="http://schemas.microsoft.com/office/drawing/2014/main" id="{6A4B3D88-F71A-455C-8327-21B5F3C8E542}"/>
              </a:ext>
            </a:extLst>
          </p:cNvPr>
          <p:cNvSpPr/>
          <p:nvPr/>
        </p:nvSpPr>
        <p:spPr>
          <a:xfrm>
            <a:off x="4295274" y="2822674"/>
            <a:ext cx="299586"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5" name="TextBox 14">
            <a:extLst>
              <a:ext uri="{FF2B5EF4-FFF2-40B4-BE49-F238E27FC236}">
                <a16:creationId xmlns:a16="http://schemas.microsoft.com/office/drawing/2014/main" id="{B9659DDB-5DAC-497E-920F-3BAFE2976E67}"/>
              </a:ext>
            </a:extLst>
          </p:cNvPr>
          <p:cNvSpPr txBox="1"/>
          <p:nvPr/>
        </p:nvSpPr>
        <p:spPr>
          <a:xfrm>
            <a:off x="5474368" y="4263629"/>
            <a:ext cx="986590" cy="300082"/>
          </a:xfrm>
          <a:prstGeom prst="rect">
            <a:avLst/>
          </a:prstGeom>
          <a:noFill/>
        </p:spPr>
        <p:txBody>
          <a:bodyPr wrap="square" rtlCol="0">
            <a:spAutoFit/>
          </a:bodyPr>
          <a:lstStyle/>
          <a:p>
            <a:r>
              <a:rPr lang="en-US" sz="1350" dirty="0"/>
              <a:t>76</a:t>
            </a:r>
            <a:endParaRPr lang="en-PK" sz="1350" dirty="0"/>
          </a:p>
        </p:txBody>
      </p:sp>
      <p:sp>
        <p:nvSpPr>
          <p:cNvPr id="5" name="Right Brace 4">
            <a:extLst>
              <a:ext uri="{FF2B5EF4-FFF2-40B4-BE49-F238E27FC236}">
                <a16:creationId xmlns:a16="http://schemas.microsoft.com/office/drawing/2014/main" id="{E4A15225-F3E1-4936-90A5-362CA3D2FE96}"/>
              </a:ext>
            </a:extLst>
          </p:cNvPr>
          <p:cNvSpPr/>
          <p:nvPr/>
        </p:nvSpPr>
        <p:spPr>
          <a:xfrm rot="5400000">
            <a:off x="2714356" y="1848084"/>
            <a:ext cx="344652" cy="28171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17" name="Rectangle 16">
            <a:extLst>
              <a:ext uri="{FF2B5EF4-FFF2-40B4-BE49-F238E27FC236}">
                <a16:creationId xmlns:a16="http://schemas.microsoft.com/office/drawing/2014/main" id="{5828F944-64A4-432E-9AC2-F5E273D86C39}"/>
              </a:ext>
            </a:extLst>
          </p:cNvPr>
          <p:cNvSpPr/>
          <p:nvPr/>
        </p:nvSpPr>
        <p:spPr>
          <a:xfrm>
            <a:off x="2587096" y="2821662"/>
            <a:ext cx="589241"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8" name="TextBox 17">
            <a:extLst>
              <a:ext uri="{FF2B5EF4-FFF2-40B4-BE49-F238E27FC236}">
                <a16:creationId xmlns:a16="http://schemas.microsoft.com/office/drawing/2014/main" id="{2C68028A-5CD3-4CF2-853B-2EA8259E39E8}"/>
              </a:ext>
            </a:extLst>
          </p:cNvPr>
          <p:cNvSpPr txBox="1"/>
          <p:nvPr/>
        </p:nvSpPr>
        <p:spPr>
          <a:xfrm>
            <a:off x="5488405" y="3990694"/>
            <a:ext cx="986590" cy="300082"/>
          </a:xfrm>
          <a:prstGeom prst="rect">
            <a:avLst/>
          </a:prstGeom>
          <a:noFill/>
        </p:spPr>
        <p:txBody>
          <a:bodyPr wrap="square" rtlCol="0">
            <a:spAutoFit/>
          </a:bodyPr>
          <a:lstStyle/>
          <a:p>
            <a:r>
              <a:rPr lang="en-US" sz="1350" dirty="0"/>
              <a:t>70</a:t>
            </a:r>
            <a:endParaRPr lang="en-PK" sz="1350" dirty="0"/>
          </a:p>
        </p:txBody>
      </p:sp>
      <p:sp>
        <p:nvSpPr>
          <p:cNvPr id="19" name="Rectangle 18">
            <a:extLst>
              <a:ext uri="{FF2B5EF4-FFF2-40B4-BE49-F238E27FC236}">
                <a16:creationId xmlns:a16="http://schemas.microsoft.com/office/drawing/2014/main" id="{2E47DD29-BA7A-41CB-A3C0-0833E0AC6A33}"/>
              </a:ext>
            </a:extLst>
          </p:cNvPr>
          <p:cNvSpPr/>
          <p:nvPr/>
        </p:nvSpPr>
        <p:spPr>
          <a:xfrm>
            <a:off x="5718951" y="2791641"/>
            <a:ext cx="589241"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20" name="TextBox 19">
            <a:extLst>
              <a:ext uri="{FF2B5EF4-FFF2-40B4-BE49-F238E27FC236}">
                <a16:creationId xmlns:a16="http://schemas.microsoft.com/office/drawing/2014/main" id="{6820B0A6-F0C3-473D-A7D8-D1AD0B456F8E}"/>
              </a:ext>
            </a:extLst>
          </p:cNvPr>
          <p:cNvSpPr txBox="1"/>
          <p:nvPr/>
        </p:nvSpPr>
        <p:spPr>
          <a:xfrm>
            <a:off x="5474367" y="4514472"/>
            <a:ext cx="986590" cy="300082"/>
          </a:xfrm>
          <a:prstGeom prst="rect">
            <a:avLst/>
          </a:prstGeom>
          <a:noFill/>
        </p:spPr>
        <p:txBody>
          <a:bodyPr wrap="square" rtlCol="0">
            <a:spAutoFit/>
          </a:bodyPr>
          <a:lstStyle/>
          <a:p>
            <a:r>
              <a:rPr lang="en-US" sz="1350" dirty="0"/>
              <a:t>86</a:t>
            </a:r>
            <a:endParaRPr lang="en-PK" sz="1350" dirty="0"/>
          </a:p>
        </p:txBody>
      </p:sp>
      <p:sp>
        <p:nvSpPr>
          <p:cNvPr id="21" name="Right Brace 20">
            <a:extLst>
              <a:ext uri="{FF2B5EF4-FFF2-40B4-BE49-F238E27FC236}">
                <a16:creationId xmlns:a16="http://schemas.microsoft.com/office/drawing/2014/main" id="{D157B89B-A36A-4C96-B56B-1F949EF85BE1}"/>
              </a:ext>
            </a:extLst>
          </p:cNvPr>
          <p:cNvSpPr/>
          <p:nvPr/>
        </p:nvSpPr>
        <p:spPr>
          <a:xfrm rot="5400000">
            <a:off x="5936722" y="1770097"/>
            <a:ext cx="344652" cy="28171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Tree>
    <p:extLst>
      <p:ext uri="{BB962C8B-B14F-4D97-AF65-F5344CB8AC3E}">
        <p14:creationId xmlns:p14="http://schemas.microsoft.com/office/powerpoint/2010/main" val="88661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C17B-92E0-D4CD-8D74-8C87E1267583}"/>
              </a:ext>
            </a:extLst>
          </p:cNvPr>
          <p:cNvSpPr>
            <a:spLocks noGrp="1"/>
          </p:cNvSpPr>
          <p:nvPr>
            <p:ph type="title"/>
          </p:nvPr>
        </p:nvSpPr>
        <p:spPr/>
        <p:txBody>
          <a:bodyPr/>
          <a:lstStyle/>
          <a:p>
            <a:r>
              <a:rPr lang="en-PK" dirty="0"/>
              <a:t>Relational Database</a:t>
            </a:r>
          </a:p>
        </p:txBody>
      </p:sp>
      <p:sp>
        <p:nvSpPr>
          <p:cNvPr id="3" name="Text Placeholder 2">
            <a:extLst>
              <a:ext uri="{FF2B5EF4-FFF2-40B4-BE49-F238E27FC236}">
                <a16:creationId xmlns:a16="http://schemas.microsoft.com/office/drawing/2014/main" id="{DC3C6DED-3540-B578-2FF3-CD6DB8092975}"/>
              </a:ext>
            </a:extLst>
          </p:cNvPr>
          <p:cNvSpPr>
            <a:spLocks noGrp="1"/>
          </p:cNvSpPr>
          <p:nvPr>
            <p:ph type="body" idx="1"/>
          </p:nvPr>
        </p:nvSpPr>
        <p:spPr>
          <a:xfrm>
            <a:off x="457200" y="1143000"/>
            <a:ext cx="8229600" cy="5263243"/>
          </a:xfrm>
        </p:spPr>
        <p:txBody>
          <a:bodyPr>
            <a:normAutofit lnSpcReduction="10000"/>
          </a:bodyPr>
          <a:lstStyle/>
          <a:p>
            <a:r>
              <a:rPr lang="en-PK" dirty="0"/>
              <a:t>In a typical database system, data is organised in tables:</a:t>
            </a:r>
          </a:p>
          <a:p>
            <a:endParaRPr lang="en-PK" dirty="0"/>
          </a:p>
          <a:p>
            <a:endParaRPr lang="en-PK" dirty="0"/>
          </a:p>
          <a:p>
            <a:endParaRPr lang="en-PK" dirty="0"/>
          </a:p>
          <a:p>
            <a:endParaRPr lang="en-PK" dirty="0"/>
          </a:p>
          <a:p>
            <a:endParaRPr lang="en-PK" dirty="0"/>
          </a:p>
          <a:p>
            <a:r>
              <a:rPr lang="en-PK" dirty="0"/>
              <a:t>Traditional database allows to search information in database (e.g. finding all patients that are male and &gt; 20 years old)</a:t>
            </a:r>
          </a:p>
          <a:p>
            <a:r>
              <a:rPr lang="en-PK" dirty="0"/>
              <a:t>Data Mining allows to do more. It allows to find correlations, trends and ot</a:t>
            </a:r>
            <a:r>
              <a:rPr lang="en-GB" dirty="0"/>
              <a:t>he</a:t>
            </a:r>
            <a:r>
              <a:rPr lang="en-PK" dirty="0"/>
              <a:t>r complex knowledge in data (e.g. finding that young patients are more likely respond to a given treatment …)</a:t>
            </a:r>
          </a:p>
          <a:p>
            <a:endParaRPr lang="en-PK" dirty="0"/>
          </a:p>
        </p:txBody>
      </p:sp>
      <p:pic>
        <p:nvPicPr>
          <p:cNvPr id="4" name="Picture 3">
            <a:extLst>
              <a:ext uri="{FF2B5EF4-FFF2-40B4-BE49-F238E27FC236}">
                <a16:creationId xmlns:a16="http://schemas.microsoft.com/office/drawing/2014/main" id="{73376A48-20CF-00F7-3366-4500A9F8B1C7}"/>
              </a:ext>
            </a:extLst>
          </p:cNvPr>
          <p:cNvPicPr>
            <a:picLocks noChangeAspect="1"/>
          </p:cNvPicPr>
          <p:nvPr/>
        </p:nvPicPr>
        <p:blipFill>
          <a:blip r:embed="rId2"/>
          <a:stretch>
            <a:fillRect/>
          </a:stretch>
        </p:blipFill>
        <p:spPr>
          <a:xfrm>
            <a:off x="457200" y="1820676"/>
            <a:ext cx="7772400" cy="2236934"/>
          </a:xfrm>
          <a:prstGeom prst="rect">
            <a:avLst/>
          </a:prstGeom>
        </p:spPr>
      </p:pic>
    </p:spTree>
    <p:extLst>
      <p:ext uri="{BB962C8B-B14F-4D97-AF65-F5344CB8AC3E}">
        <p14:creationId xmlns:p14="http://schemas.microsoft.com/office/powerpoint/2010/main" val="399768619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3C58-0226-45C9-9DF6-EE0A243D22F9}"/>
              </a:ext>
            </a:extLst>
          </p:cNvPr>
          <p:cNvSpPr>
            <a:spLocks noGrp="1"/>
          </p:cNvSpPr>
          <p:nvPr>
            <p:ph type="title"/>
          </p:nvPr>
        </p:nvSpPr>
        <p:spPr/>
        <p:txBody>
          <a:bodyPr/>
          <a:lstStyle/>
          <a:p>
            <a:r>
              <a:rPr lang="en-US" dirty="0"/>
              <a:t>Five Number Summary of Dataset</a:t>
            </a:r>
            <a:endParaRPr lang="en-PK" dirty="0"/>
          </a:p>
        </p:txBody>
      </p:sp>
      <p:sp>
        <p:nvSpPr>
          <p:cNvPr id="3" name="Content Placeholder 2">
            <a:extLst>
              <a:ext uri="{FF2B5EF4-FFF2-40B4-BE49-F238E27FC236}">
                <a16:creationId xmlns:a16="http://schemas.microsoft.com/office/drawing/2014/main" id="{E4770D99-4B31-4494-A60D-70DF1A319BFB}"/>
              </a:ext>
            </a:extLst>
          </p:cNvPr>
          <p:cNvSpPr>
            <a:spLocks noGrp="1"/>
          </p:cNvSpPr>
          <p:nvPr>
            <p:ph idx="1"/>
          </p:nvPr>
        </p:nvSpPr>
        <p:spPr/>
        <p:txBody>
          <a:bodyPr/>
          <a:lstStyle/>
          <a:p>
            <a:r>
              <a:rPr lang="en-US" dirty="0"/>
              <a:t>Sort the data, if not done already.</a:t>
            </a:r>
            <a:endParaRPr lang="en-PK" dirty="0"/>
          </a:p>
        </p:txBody>
      </p:sp>
      <p:sp>
        <p:nvSpPr>
          <p:cNvPr id="4" name="Slide Number Placeholder 3">
            <a:extLst>
              <a:ext uri="{FF2B5EF4-FFF2-40B4-BE49-F238E27FC236}">
                <a16:creationId xmlns:a16="http://schemas.microsoft.com/office/drawing/2014/main" id="{39BD39E8-6259-4987-9320-3454DCF3F28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40</a:t>
            </a:fld>
            <a:endParaRPr lang="en-US"/>
          </a:p>
        </p:txBody>
      </p:sp>
      <p:pic>
        <p:nvPicPr>
          <p:cNvPr id="7" name="Picture 6">
            <a:extLst>
              <a:ext uri="{FF2B5EF4-FFF2-40B4-BE49-F238E27FC236}">
                <a16:creationId xmlns:a16="http://schemas.microsoft.com/office/drawing/2014/main" id="{3FE00B01-E66D-4DDD-AC2C-901442174D4A}"/>
              </a:ext>
            </a:extLst>
          </p:cNvPr>
          <p:cNvPicPr>
            <a:picLocks noChangeAspect="1"/>
          </p:cNvPicPr>
          <p:nvPr/>
        </p:nvPicPr>
        <p:blipFill>
          <a:blip r:embed="rId2"/>
          <a:stretch>
            <a:fillRect/>
          </a:stretch>
        </p:blipFill>
        <p:spPr>
          <a:xfrm>
            <a:off x="1458039" y="2759107"/>
            <a:ext cx="6122194" cy="292894"/>
          </a:xfrm>
          <a:prstGeom prst="rect">
            <a:avLst/>
          </a:prstGeom>
        </p:spPr>
      </p:pic>
      <p:pic>
        <p:nvPicPr>
          <p:cNvPr id="9" name="Picture 8">
            <a:extLst>
              <a:ext uri="{FF2B5EF4-FFF2-40B4-BE49-F238E27FC236}">
                <a16:creationId xmlns:a16="http://schemas.microsoft.com/office/drawing/2014/main" id="{4D10BD6E-E5EA-4EC1-B9F9-9040FE810144}"/>
              </a:ext>
            </a:extLst>
          </p:cNvPr>
          <p:cNvPicPr>
            <a:picLocks noChangeAspect="1"/>
          </p:cNvPicPr>
          <p:nvPr/>
        </p:nvPicPr>
        <p:blipFill>
          <a:blip r:embed="rId3"/>
          <a:stretch>
            <a:fillRect/>
          </a:stretch>
        </p:blipFill>
        <p:spPr>
          <a:xfrm>
            <a:off x="1472327" y="2322612"/>
            <a:ext cx="6107906" cy="207169"/>
          </a:xfrm>
          <a:prstGeom prst="rect">
            <a:avLst/>
          </a:prstGeom>
        </p:spPr>
      </p:pic>
      <p:sp>
        <p:nvSpPr>
          <p:cNvPr id="10" name="Arrow: Down 9">
            <a:extLst>
              <a:ext uri="{FF2B5EF4-FFF2-40B4-BE49-F238E27FC236}">
                <a16:creationId xmlns:a16="http://schemas.microsoft.com/office/drawing/2014/main" id="{16905A7E-25E1-4E26-97C0-BCCF17F93352}"/>
              </a:ext>
            </a:extLst>
          </p:cNvPr>
          <p:cNvSpPr/>
          <p:nvPr/>
        </p:nvSpPr>
        <p:spPr>
          <a:xfrm>
            <a:off x="4295274" y="2529780"/>
            <a:ext cx="397042" cy="229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aphicFrame>
        <p:nvGraphicFramePr>
          <p:cNvPr id="11" name="Table 11">
            <a:extLst>
              <a:ext uri="{FF2B5EF4-FFF2-40B4-BE49-F238E27FC236}">
                <a16:creationId xmlns:a16="http://schemas.microsoft.com/office/drawing/2014/main" id="{49677D44-14F9-45CA-B8C9-7C8D6229DD63}"/>
              </a:ext>
            </a:extLst>
          </p:cNvPr>
          <p:cNvGraphicFramePr>
            <a:graphicFrameLocks noGrp="1"/>
          </p:cNvGraphicFramePr>
          <p:nvPr/>
        </p:nvGraphicFramePr>
        <p:xfrm>
          <a:off x="1644316" y="4161104"/>
          <a:ext cx="6096000" cy="139065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312743711"/>
                    </a:ext>
                  </a:extLst>
                </a:gridCol>
                <a:gridCol w="3048000">
                  <a:extLst>
                    <a:ext uri="{9D8B030D-6E8A-4147-A177-3AD203B41FA5}">
                      <a16:colId xmlns:a16="http://schemas.microsoft.com/office/drawing/2014/main" val="3824176045"/>
                    </a:ext>
                  </a:extLst>
                </a:gridCol>
              </a:tblGrid>
              <a:tr h="278130">
                <a:tc>
                  <a:txBody>
                    <a:bodyPr/>
                    <a:lstStyle/>
                    <a:p>
                      <a:r>
                        <a:rPr lang="en-US" sz="1100" dirty="0"/>
                        <a:t>Min</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418052279"/>
                  </a:ext>
                </a:extLst>
              </a:tr>
              <a:tr h="278130">
                <a:tc>
                  <a:txBody>
                    <a:bodyPr/>
                    <a:lstStyle/>
                    <a:p>
                      <a:r>
                        <a:rPr lang="en-US" sz="1100" dirty="0"/>
                        <a:t>Q1</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2524654602"/>
                  </a:ext>
                </a:extLst>
              </a:tr>
              <a:tr h="278130">
                <a:tc>
                  <a:txBody>
                    <a:bodyPr/>
                    <a:lstStyle/>
                    <a:p>
                      <a:r>
                        <a:rPr lang="en-US" sz="1100" dirty="0"/>
                        <a:t>Median</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762006168"/>
                  </a:ext>
                </a:extLst>
              </a:tr>
              <a:tr h="278130">
                <a:tc>
                  <a:txBody>
                    <a:bodyPr/>
                    <a:lstStyle/>
                    <a:p>
                      <a:r>
                        <a:rPr lang="en-US" sz="1100" dirty="0"/>
                        <a:t>Q3</a:t>
                      </a:r>
                      <a:endParaRPr lang="en-PK" sz="1100" dirty="0"/>
                    </a:p>
                  </a:txBody>
                  <a:tcPr marL="68580" marR="68580" marT="34290" marB="34290"/>
                </a:tc>
                <a:tc>
                  <a:txBody>
                    <a:bodyPr/>
                    <a:lstStyle/>
                    <a:p>
                      <a:endParaRPr lang="en-PK" sz="1100"/>
                    </a:p>
                  </a:txBody>
                  <a:tcPr marL="68580" marR="68580" marT="34290" marB="34290"/>
                </a:tc>
                <a:extLst>
                  <a:ext uri="{0D108BD9-81ED-4DB2-BD59-A6C34878D82A}">
                    <a16:rowId xmlns:a16="http://schemas.microsoft.com/office/drawing/2014/main" val="1636599323"/>
                  </a:ext>
                </a:extLst>
              </a:tr>
              <a:tr h="278130">
                <a:tc>
                  <a:txBody>
                    <a:bodyPr/>
                    <a:lstStyle/>
                    <a:p>
                      <a:r>
                        <a:rPr lang="en-US" sz="1100" dirty="0"/>
                        <a:t>Max</a:t>
                      </a:r>
                      <a:endParaRPr lang="en-PK" sz="1100" dirty="0"/>
                    </a:p>
                  </a:txBody>
                  <a:tcPr marL="68580" marR="68580" marT="34290" marB="34290"/>
                </a:tc>
                <a:tc>
                  <a:txBody>
                    <a:bodyPr/>
                    <a:lstStyle/>
                    <a:p>
                      <a:endParaRPr lang="en-PK" sz="1100" dirty="0"/>
                    </a:p>
                  </a:txBody>
                  <a:tcPr marL="68580" marR="68580" marT="34290" marB="34290"/>
                </a:tc>
                <a:extLst>
                  <a:ext uri="{0D108BD9-81ED-4DB2-BD59-A6C34878D82A}">
                    <a16:rowId xmlns:a16="http://schemas.microsoft.com/office/drawing/2014/main" val="3523502735"/>
                  </a:ext>
                </a:extLst>
              </a:tr>
            </a:tbl>
          </a:graphicData>
        </a:graphic>
      </p:graphicFrame>
      <p:sp>
        <p:nvSpPr>
          <p:cNvPr id="12" name="TextBox 11">
            <a:extLst>
              <a:ext uri="{FF2B5EF4-FFF2-40B4-BE49-F238E27FC236}">
                <a16:creationId xmlns:a16="http://schemas.microsoft.com/office/drawing/2014/main" id="{90C80CEE-C047-4C49-8A2B-7C9023580118}"/>
              </a:ext>
            </a:extLst>
          </p:cNvPr>
          <p:cNvSpPr txBox="1"/>
          <p:nvPr/>
        </p:nvSpPr>
        <p:spPr>
          <a:xfrm>
            <a:off x="5474369" y="4185166"/>
            <a:ext cx="986590" cy="300082"/>
          </a:xfrm>
          <a:prstGeom prst="rect">
            <a:avLst/>
          </a:prstGeom>
          <a:noFill/>
        </p:spPr>
        <p:txBody>
          <a:bodyPr wrap="square" rtlCol="0">
            <a:spAutoFit/>
          </a:bodyPr>
          <a:lstStyle/>
          <a:p>
            <a:r>
              <a:rPr lang="en-US" sz="1350" dirty="0"/>
              <a:t>56</a:t>
            </a:r>
            <a:endParaRPr lang="en-PK" sz="1350" dirty="0"/>
          </a:p>
        </p:txBody>
      </p:sp>
      <p:sp>
        <p:nvSpPr>
          <p:cNvPr id="13" name="TextBox 12">
            <a:extLst>
              <a:ext uri="{FF2B5EF4-FFF2-40B4-BE49-F238E27FC236}">
                <a16:creationId xmlns:a16="http://schemas.microsoft.com/office/drawing/2014/main" id="{D46642E7-E475-40F2-B4FA-172D5357F030}"/>
              </a:ext>
            </a:extLst>
          </p:cNvPr>
          <p:cNvSpPr txBox="1"/>
          <p:nvPr/>
        </p:nvSpPr>
        <p:spPr>
          <a:xfrm>
            <a:off x="5488405" y="5305676"/>
            <a:ext cx="986590" cy="300082"/>
          </a:xfrm>
          <a:prstGeom prst="rect">
            <a:avLst/>
          </a:prstGeom>
          <a:noFill/>
        </p:spPr>
        <p:txBody>
          <a:bodyPr wrap="square" rtlCol="0">
            <a:spAutoFit/>
          </a:bodyPr>
          <a:lstStyle/>
          <a:p>
            <a:r>
              <a:rPr lang="en-US" sz="1350" dirty="0"/>
              <a:t>100</a:t>
            </a:r>
            <a:endParaRPr lang="en-PK" sz="1350" dirty="0"/>
          </a:p>
        </p:txBody>
      </p:sp>
      <p:sp>
        <p:nvSpPr>
          <p:cNvPr id="14" name="Rectangle 13">
            <a:extLst>
              <a:ext uri="{FF2B5EF4-FFF2-40B4-BE49-F238E27FC236}">
                <a16:creationId xmlns:a16="http://schemas.microsoft.com/office/drawing/2014/main" id="{6A4B3D88-F71A-455C-8327-21B5F3C8E542}"/>
              </a:ext>
            </a:extLst>
          </p:cNvPr>
          <p:cNvSpPr/>
          <p:nvPr/>
        </p:nvSpPr>
        <p:spPr>
          <a:xfrm>
            <a:off x="4295274" y="2822674"/>
            <a:ext cx="299586"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5" name="TextBox 14">
            <a:extLst>
              <a:ext uri="{FF2B5EF4-FFF2-40B4-BE49-F238E27FC236}">
                <a16:creationId xmlns:a16="http://schemas.microsoft.com/office/drawing/2014/main" id="{B9659DDB-5DAC-497E-920F-3BAFE2976E67}"/>
              </a:ext>
            </a:extLst>
          </p:cNvPr>
          <p:cNvSpPr txBox="1"/>
          <p:nvPr/>
        </p:nvSpPr>
        <p:spPr>
          <a:xfrm>
            <a:off x="5474368" y="4768952"/>
            <a:ext cx="986590" cy="300082"/>
          </a:xfrm>
          <a:prstGeom prst="rect">
            <a:avLst/>
          </a:prstGeom>
          <a:noFill/>
        </p:spPr>
        <p:txBody>
          <a:bodyPr wrap="square" rtlCol="0">
            <a:spAutoFit/>
          </a:bodyPr>
          <a:lstStyle/>
          <a:p>
            <a:r>
              <a:rPr lang="en-US" sz="1350" dirty="0"/>
              <a:t>76</a:t>
            </a:r>
            <a:endParaRPr lang="en-PK" sz="1350" dirty="0"/>
          </a:p>
        </p:txBody>
      </p:sp>
      <p:sp>
        <p:nvSpPr>
          <p:cNvPr id="5" name="Right Brace 4">
            <a:extLst>
              <a:ext uri="{FF2B5EF4-FFF2-40B4-BE49-F238E27FC236}">
                <a16:creationId xmlns:a16="http://schemas.microsoft.com/office/drawing/2014/main" id="{E4A15225-F3E1-4936-90A5-362CA3D2FE96}"/>
              </a:ext>
            </a:extLst>
          </p:cNvPr>
          <p:cNvSpPr/>
          <p:nvPr/>
        </p:nvSpPr>
        <p:spPr>
          <a:xfrm rot="5400000">
            <a:off x="2025439" y="2537001"/>
            <a:ext cx="266666" cy="1361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17" name="Rectangle 16">
            <a:extLst>
              <a:ext uri="{FF2B5EF4-FFF2-40B4-BE49-F238E27FC236}">
                <a16:creationId xmlns:a16="http://schemas.microsoft.com/office/drawing/2014/main" id="{5828F944-64A4-432E-9AC2-F5E273D86C39}"/>
              </a:ext>
            </a:extLst>
          </p:cNvPr>
          <p:cNvSpPr/>
          <p:nvPr/>
        </p:nvSpPr>
        <p:spPr>
          <a:xfrm>
            <a:off x="2587096" y="2821662"/>
            <a:ext cx="589241"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8" name="TextBox 17">
            <a:extLst>
              <a:ext uri="{FF2B5EF4-FFF2-40B4-BE49-F238E27FC236}">
                <a16:creationId xmlns:a16="http://schemas.microsoft.com/office/drawing/2014/main" id="{2C68028A-5CD3-4CF2-853B-2EA8259E39E8}"/>
              </a:ext>
            </a:extLst>
          </p:cNvPr>
          <p:cNvSpPr txBox="1"/>
          <p:nvPr/>
        </p:nvSpPr>
        <p:spPr>
          <a:xfrm>
            <a:off x="5488405" y="4496017"/>
            <a:ext cx="986590" cy="300082"/>
          </a:xfrm>
          <a:prstGeom prst="rect">
            <a:avLst/>
          </a:prstGeom>
          <a:noFill/>
        </p:spPr>
        <p:txBody>
          <a:bodyPr wrap="square" rtlCol="0">
            <a:spAutoFit/>
          </a:bodyPr>
          <a:lstStyle/>
          <a:p>
            <a:r>
              <a:rPr lang="en-US" sz="1350" dirty="0"/>
              <a:t>70</a:t>
            </a:r>
            <a:endParaRPr lang="en-PK" sz="1350" dirty="0"/>
          </a:p>
        </p:txBody>
      </p:sp>
      <p:sp>
        <p:nvSpPr>
          <p:cNvPr id="19" name="Rectangle 18">
            <a:extLst>
              <a:ext uri="{FF2B5EF4-FFF2-40B4-BE49-F238E27FC236}">
                <a16:creationId xmlns:a16="http://schemas.microsoft.com/office/drawing/2014/main" id="{2E47DD29-BA7A-41CB-A3C0-0833E0AC6A33}"/>
              </a:ext>
            </a:extLst>
          </p:cNvPr>
          <p:cNvSpPr/>
          <p:nvPr/>
        </p:nvSpPr>
        <p:spPr>
          <a:xfrm>
            <a:off x="5718951" y="2791641"/>
            <a:ext cx="589241" cy="229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20" name="TextBox 19">
            <a:extLst>
              <a:ext uri="{FF2B5EF4-FFF2-40B4-BE49-F238E27FC236}">
                <a16:creationId xmlns:a16="http://schemas.microsoft.com/office/drawing/2014/main" id="{6820B0A6-F0C3-473D-A7D8-D1AD0B456F8E}"/>
              </a:ext>
            </a:extLst>
          </p:cNvPr>
          <p:cNvSpPr txBox="1"/>
          <p:nvPr/>
        </p:nvSpPr>
        <p:spPr>
          <a:xfrm>
            <a:off x="5474367" y="5019795"/>
            <a:ext cx="986590" cy="300082"/>
          </a:xfrm>
          <a:prstGeom prst="rect">
            <a:avLst/>
          </a:prstGeom>
          <a:noFill/>
        </p:spPr>
        <p:txBody>
          <a:bodyPr wrap="square" rtlCol="0">
            <a:spAutoFit/>
          </a:bodyPr>
          <a:lstStyle/>
          <a:p>
            <a:r>
              <a:rPr lang="en-US" sz="1350" dirty="0"/>
              <a:t>86</a:t>
            </a:r>
            <a:endParaRPr lang="en-PK" sz="1350" dirty="0"/>
          </a:p>
        </p:txBody>
      </p:sp>
      <p:sp>
        <p:nvSpPr>
          <p:cNvPr id="22" name="Right Brace 21">
            <a:extLst>
              <a:ext uri="{FF2B5EF4-FFF2-40B4-BE49-F238E27FC236}">
                <a16:creationId xmlns:a16="http://schemas.microsoft.com/office/drawing/2014/main" id="{C80965D5-4611-45F7-8C6B-AB151D677803}"/>
              </a:ext>
            </a:extLst>
          </p:cNvPr>
          <p:cNvSpPr/>
          <p:nvPr/>
        </p:nvSpPr>
        <p:spPr>
          <a:xfrm rot="5400000">
            <a:off x="3501253" y="2566195"/>
            <a:ext cx="266666" cy="1361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23" name="Right Brace 22">
            <a:extLst>
              <a:ext uri="{FF2B5EF4-FFF2-40B4-BE49-F238E27FC236}">
                <a16:creationId xmlns:a16="http://schemas.microsoft.com/office/drawing/2014/main" id="{D990496B-ECC3-4C05-A846-B5BC1DE060C0}"/>
              </a:ext>
            </a:extLst>
          </p:cNvPr>
          <p:cNvSpPr/>
          <p:nvPr/>
        </p:nvSpPr>
        <p:spPr>
          <a:xfrm rot="5400000">
            <a:off x="5119348" y="2572056"/>
            <a:ext cx="266666" cy="1361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24" name="Right Brace 23">
            <a:extLst>
              <a:ext uri="{FF2B5EF4-FFF2-40B4-BE49-F238E27FC236}">
                <a16:creationId xmlns:a16="http://schemas.microsoft.com/office/drawing/2014/main" id="{93FEF462-BA74-40CF-A1FB-A15EAFFCBB1D}"/>
              </a:ext>
            </a:extLst>
          </p:cNvPr>
          <p:cNvSpPr/>
          <p:nvPr/>
        </p:nvSpPr>
        <p:spPr>
          <a:xfrm rot="5400000">
            <a:off x="6766219" y="2563803"/>
            <a:ext cx="266666" cy="1361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cxnSp>
        <p:nvCxnSpPr>
          <p:cNvPr id="8" name="Straight Arrow Connector 7">
            <a:extLst>
              <a:ext uri="{FF2B5EF4-FFF2-40B4-BE49-F238E27FC236}">
                <a16:creationId xmlns:a16="http://schemas.microsoft.com/office/drawing/2014/main" id="{5BD5CF40-4520-4C74-B263-20A5BFDBF3B1}"/>
              </a:ext>
            </a:extLst>
          </p:cNvPr>
          <p:cNvCxnSpPr>
            <a:cxnSpLocks/>
          </p:cNvCxnSpPr>
          <p:nvPr/>
        </p:nvCxnSpPr>
        <p:spPr>
          <a:xfrm>
            <a:off x="2953905" y="3562992"/>
            <a:ext cx="301375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BB327E-B382-4C79-9289-E06AC3149947}"/>
              </a:ext>
            </a:extLst>
          </p:cNvPr>
          <p:cNvSpPr txBox="1"/>
          <p:nvPr/>
        </p:nvSpPr>
        <p:spPr>
          <a:xfrm>
            <a:off x="3266323" y="3650112"/>
            <a:ext cx="2357488" cy="553998"/>
          </a:xfrm>
          <a:prstGeom prst="rect">
            <a:avLst/>
          </a:prstGeom>
          <a:noFill/>
          <a:ln>
            <a:solidFill>
              <a:schemeClr val="accent1"/>
            </a:solidFill>
          </a:ln>
        </p:spPr>
        <p:txBody>
          <a:bodyPr wrap="square" rtlCol="0">
            <a:spAutoFit/>
          </a:bodyPr>
          <a:lstStyle/>
          <a:p>
            <a:pPr algn="ctr"/>
            <a:r>
              <a:rPr lang="en-US" sz="1500" b="1" dirty="0">
                <a:solidFill>
                  <a:srgbClr val="00B050"/>
                </a:solidFill>
              </a:rPr>
              <a:t>Called Middle 50% (or IQR)</a:t>
            </a:r>
            <a:endParaRPr lang="en-PK" sz="1500" b="1" dirty="0">
              <a:solidFill>
                <a:srgbClr val="00B050"/>
              </a:solidFill>
            </a:endParaRPr>
          </a:p>
        </p:txBody>
      </p:sp>
      <p:sp>
        <p:nvSpPr>
          <p:cNvPr id="26" name="TextBox 25">
            <a:extLst>
              <a:ext uri="{FF2B5EF4-FFF2-40B4-BE49-F238E27FC236}">
                <a16:creationId xmlns:a16="http://schemas.microsoft.com/office/drawing/2014/main" id="{B58B4281-82F5-46F5-BA71-2BE600D05600}"/>
              </a:ext>
            </a:extLst>
          </p:cNvPr>
          <p:cNvSpPr txBox="1"/>
          <p:nvPr/>
        </p:nvSpPr>
        <p:spPr>
          <a:xfrm>
            <a:off x="100004" y="4155002"/>
            <a:ext cx="1445912" cy="276999"/>
          </a:xfrm>
          <a:prstGeom prst="rect">
            <a:avLst/>
          </a:prstGeom>
          <a:noFill/>
          <a:ln>
            <a:noFill/>
          </a:ln>
        </p:spPr>
        <p:txBody>
          <a:bodyPr wrap="square" rtlCol="0">
            <a:spAutoFit/>
          </a:bodyPr>
          <a:lstStyle/>
          <a:p>
            <a:pPr algn="ctr"/>
            <a:r>
              <a:rPr lang="en-US" sz="1200" b="1" dirty="0">
                <a:solidFill>
                  <a:srgbClr val="FF00FF"/>
                </a:solidFill>
              </a:rPr>
              <a:t>Lower Extreme</a:t>
            </a:r>
            <a:endParaRPr lang="en-PK" sz="1200" b="1" dirty="0">
              <a:solidFill>
                <a:srgbClr val="FF00FF"/>
              </a:solidFill>
            </a:endParaRPr>
          </a:p>
        </p:txBody>
      </p:sp>
      <p:sp>
        <p:nvSpPr>
          <p:cNvPr id="27" name="TextBox 26">
            <a:extLst>
              <a:ext uri="{FF2B5EF4-FFF2-40B4-BE49-F238E27FC236}">
                <a16:creationId xmlns:a16="http://schemas.microsoft.com/office/drawing/2014/main" id="{F7405675-B660-40CD-864B-9F90B5720688}"/>
              </a:ext>
            </a:extLst>
          </p:cNvPr>
          <p:cNvSpPr txBox="1"/>
          <p:nvPr/>
        </p:nvSpPr>
        <p:spPr>
          <a:xfrm>
            <a:off x="100004" y="4431012"/>
            <a:ext cx="1445912" cy="276999"/>
          </a:xfrm>
          <a:prstGeom prst="rect">
            <a:avLst/>
          </a:prstGeom>
          <a:noFill/>
          <a:ln>
            <a:noFill/>
          </a:ln>
        </p:spPr>
        <p:txBody>
          <a:bodyPr wrap="square" rtlCol="0">
            <a:spAutoFit/>
          </a:bodyPr>
          <a:lstStyle/>
          <a:p>
            <a:pPr algn="ctr"/>
            <a:r>
              <a:rPr lang="en-US" sz="1200" b="1" dirty="0">
                <a:solidFill>
                  <a:srgbClr val="FF00FF"/>
                </a:solidFill>
              </a:rPr>
              <a:t>Lower</a:t>
            </a:r>
            <a:r>
              <a:rPr lang="en-US" sz="1000" b="1" dirty="0">
                <a:solidFill>
                  <a:srgbClr val="FF00FF"/>
                </a:solidFill>
              </a:rPr>
              <a:t> </a:t>
            </a:r>
            <a:r>
              <a:rPr lang="en-US" sz="1200" b="1" dirty="0">
                <a:solidFill>
                  <a:srgbClr val="FF00FF"/>
                </a:solidFill>
              </a:rPr>
              <a:t>Quartile</a:t>
            </a:r>
            <a:endParaRPr lang="en-PK" sz="1200" b="1" dirty="0">
              <a:solidFill>
                <a:srgbClr val="FF00FF"/>
              </a:solidFill>
            </a:endParaRPr>
          </a:p>
        </p:txBody>
      </p:sp>
      <p:sp>
        <p:nvSpPr>
          <p:cNvPr id="28" name="TextBox 27">
            <a:extLst>
              <a:ext uri="{FF2B5EF4-FFF2-40B4-BE49-F238E27FC236}">
                <a16:creationId xmlns:a16="http://schemas.microsoft.com/office/drawing/2014/main" id="{614268F7-0425-480C-8037-463FB5A1B065}"/>
              </a:ext>
            </a:extLst>
          </p:cNvPr>
          <p:cNvSpPr txBox="1"/>
          <p:nvPr/>
        </p:nvSpPr>
        <p:spPr>
          <a:xfrm>
            <a:off x="100004" y="4695000"/>
            <a:ext cx="1445912" cy="276999"/>
          </a:xfrm>
          <a:prstGeom prst="rect">
            <a:avLst/>
          </a:prstGeom>
          <a:noFill/>
          <a:ln>
            <a:noFill/>
          </a:ln>
        </p:spPr>
        <p:txBody>
          <a:bodyPr wrap="square" rtlCol="0">
            <a:spAutoFit/>
          </a:bodyPr>
          <a:lstStyle/>
          <a:p>
            <a:pPr algn="ctr"/>
            <a:r>
              <a:rPr lang="en-US" sz="1200" b="1" dirty="0">
                <a:solidFill>
                  <a:srgbClr val="FF00FF"/>
                </a:solidFill>
              </a:rPr>
              <a:t>Middle</a:t>
            </a:r>
            <a:r>
              <a:rPr lang="en-US" sz="1000" b="1" dirty="0">
                <a:solidFill>
                  <a:srgbClr val="FF00FF"/>
                </a:solidFill>
              </a:rPr>
              <a:t> </a:t>
            </a:r>
            <a:r>
              <a:rPr lang="en-US" sz="1200" b="1" dirty="0">
                <a:solidFill>
                  <a:srgbClr val="FF00FF"/>
                </a:solidFill>
              </a:rPr>
              <a:t>Quartile</a:t>
            </a:r>
            <a:endParaRPr lang="en-PK" sz="1200" b="1" dirty="0">
              <a:solidFill>
                <a:srgbClr val="FF00FF"/>
              </a:solidFill>
            </a:endParaRPr>
          </a:p>
        </p:txBody>
      </p:sp>
      <p:sp>
        <p:nvSpPr>
          <p:cNvPr id="29" name="TextBox 28">
            <a:extLst>
              <a:ext uri="{FF2B5EF4-FFF2-40B4-BE49-F238E27FC236}">
                <a16:creationId xmlns:a16="http://schemas.microsoft.com/office/drawing/2014/main" id="{AA9B1B6D-5801-44E3-8AFA-324BF27067BB}"/>
              </a:ext>
            </a:extLst>
          </p:cNvPr>
          <p:cNvSpPr txBox="1"/>
          <p:nvPr/>
        </p:nvSpPr>
        <p:spPr>
          <a:xfrm>
            <a:off x="100004" y="4983047"/>
            <a:ext cx="1445912" cy="276999"/>
          </a:xfrm>
          <a:prstGeom prst="rect">
            <a:avLst/>
          </a:prstGeom>
          <a:noFill/>
          <a:ln>
            <a:noFill/>
          </a:ln>
        </p:spPr>
        <p:txBody>
          <a:bodyPr wrap="square" rtlCol="0">
            <a:spAutoFit/>
          </a:bodyPr>
          <a:lstStyle/>
          <a:p>
            <a:pPr algn="ctr"/>
            <a:r>
              <a:rPr lang="en-US" sz="1200" b="1" dirty="0">
                <a:solidFill>
                  <a:srgbClr val="FF00FF"/>
                </a:solidFill>
              </a:rPr>
              <a:t>Upper</a:t>
            </a:r>
            <a:r>
              <a:rPr lang="en-US" sz="1000" b="1" dirty="0">
                <a:solidFill>
                  <a:srgbClr val="FF00FF"/>
                </a:solidFill>
              </a:rPr>
              <a:t> </a:t>
            </a:r>
            <a:r>
              <a:rPr lang="en-US" sz="1200" b="1" dirty="0">
                <a:solidFill>
                  <a:srgbClr val="FF00FF"/>
                </a:solidFill>
              </a:rPr>
              <a:t>Quartile</a:t>
            </a:r>
            <a:endParaRPr lang="en-PK" sz="1200" b="1" dirty="0">
              <a:solidFill>
                <a:srgbClr val="FF00FF"/>
              </a:solidFill>
            </a:endParaRPr>
          </a:p>
        </p:txBody>
      </p:sp>
      <p:sp>
        <p:nvSpPr>
          <p:cNvPr id="30" name="TextBox 29">
            <a:extLst>
              <a:ext uri="{FF2B5EF4-FFF2-40B4-BE49-F238E27FC236}">
                <a16:creationId xmlns:a16="http://schemas.microsoft.com/office/drawing/2014/main" id="{DEF697B1-9F70-44AB-B4A1-9D9E84ECBC04}"/>
              </a:ext>
            </a:extLst>
          </p:cNvPr>
          <p:cNvSpPr txBox="1"/>
          <p:nvPr/>
        </p:nvSpPr>
        <p:spPr>
          <a:xfrm>
            <a:off x="100004" y="5247030"/>
            <a:ext cx="1445912" cy="276999"/>
          </a:xfrm>
          <a:prstGeom prst="rect">
            <a:avLst/>
          </a:prstGeom>
          <a:noFill/>
          <a:ln>
            <a:noFill/>
          </a:ln>
        </p:spPr>
        <p:txBody>
          <a:bodyPr wrap="square" rtlCol="0">
            <a:spAutoFit/>
          </a:bodyPr>
          <a:lstStyle/>
          <a:p>
            <a:pPr algn="ctr"/>
            <a:r>
              <a:rPr lang="en-US" sz="1200" b="1" dirty="0">
                <a:solidFill>
                  <a:srgbClr val="FF00FF"/>
                </a:solidFill>
              </a:rPr>
              <a:t>Upper</a:t>
            </a:r>
            <a:r>
              <a:rPr lang="en-US" sz="1000" b="1" dirty="0">
                <a:solidFill>
                  <a:srgbClr val="FF00FF"/>
                </a:solidFill>
              </a:rPr>
              <a:t> Extreme</a:t>
            </a:r>
            <a:endParaRPr lang="en-PK" sz="1000" b="1" dirty="0">
              <a:solidFill>
                <a:srgbClr val="FF00FF"/>
              </a:solidFill>
            </a:endParaRPr>
          </a:p>
        </p:txBody>
      </p:sp>
      <p:sp>
        <p:nvSpPr>
          <p:cNvPr id="31" name="TextBox 30">
            <a:extLst>
              <a:ext uri="{FF2B5EF4-FFF2-40B4-BE49-F238E27FC236}">
                <a16:creationId xmlns:a16="http://schemas.microsoft.com/office/drawing/2014/main" id="{0FD1F41C-76B8-48B3-98C0-3A98481F9759}"/>
              </a:ext>
            </a:extLst>
          </p:cNvPr>
          <p:cNvSpPr txBox="1"/>
          <p:nvPr/>
        </p:nvSpPr>
        <p:spPr>
          <a:xfrm rot="20040844">
            <a:off x="2928943" y="3825166"/>
            <a:ext cx="2357488" cy="1569660"/>
          </a:xfrm>
          <a:prstGeom prst="rect">
            <a:avLst/>
          </a:prstGeom>
          <a:solidFill>
            <a:schemeClr val="bg2">
              <a:lumMod val="90000"/>
            </a:schemeClr>
          </a:solidFill>
          <a:ln>
            <a:solidFill>
              <a:schemeClr val="accent1"/>
            </a:solidFill>
          </a:ln>
        </p:spPr>
        <p:txBody>
          <a:bodyPr wrap="square" rtlCol="0">
            <a:spAutoFit/>
          </a:bodyPr>
          <a:lstStyle/>
          <a:p>
            <a:pPr algn="ctr"/>
            <a:r>
              <a:rPr lang="en-US" sz="2400" b="1" dirty="0">
                <a:solidFill>
                  <a:srgbClr val="FF0000"/>
                </a:solidFill>
              </a:rPr>
              <a:t>Any better way to represent this summary?</a:t>
            </a:r>
            <a:endParaRPr lang="en-PK" sz="2400" b="1" dirty="0">
              <a:solidFill>
                <a:srgbClr val="FF0000"/>
              </a:solidFill>
            </a:endParaRPr>
          </a:p>
        </p:txBody>
      </p:sp>
    </p:spTree>
    <p:extLst>
      <p:ext uri="{BB962C8B-B14F-4D97-AF65-F5344CB8AC3E}">
        <p14:creationId xmlns:p14="http://schemas.microsoft.com/office/powerpoint/2010/main" val="2659631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3" grpId="0" animBg="1"/>
      <p:bldP spid="24" grpId="0" animBg="1"/>
      <p:bldP spid="25" grpId="0" animBg="1"/>
      <p:bldP spid="26" grpId="0"/>
      <p:bldP spid="27" grpId="0"/>
      <p:bldP spid="28" grpId="0"/>
      <p:bldP spid="29" grpId="0"/>
      <p:bldP spid="30" grpId="0"/>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01DFDB14-BAE3-D853-5171-2098FC356F1F}"/>
              </a:ext>
            </a:extLst>
          </p:cNvPr>
          <p:cNvSpPr>
            <a:spLocks noGrp="1" noChangeArrowheads="1"/>
          </p:cNvSpPr>
          <p:nvPr>
            <p:ph type="title"/>
          </p:nvPr>
        </p:nvSpPr>
        <p:spPr/>
        <p:txBody>
          <a:bodyPr/>
          <a:lstStyle/>
          <a:p>
            <a:r>
              <a:rPr lang="en-US" altLang="en-PK"/>
              <a:t>Variance and Standard Deviation</a:t>
            </a:r>
          </a:p>
        </p:txBody>
      </p:sp>
      <p:sp>
        <p:nvSpPr>
          <p:cNvPr id="174082" name="Content Placeholder 2">
            <a:extLst>
              <a:ext uri="{FF2B5EF4-FFF2-40B4-BE49-F238E27FC236}">
                <a16:creationId xmlns:a16="http://schemas.microsoft.com/office/drawing/2014/main" id="{2926EA8A-EAD4-010B-2CA0-9382AC688553}"/>
              </a:ext>
            </a:extLst>
          </p:cNvPr>
          <p:cNvSpPr>
            <a:spLocks noGrp="1" noChangeArrowheads="1"/>
          </p:cNvSpPr>
          <p:nvPr>
            <p:ph idx="1"/>
          </p:nvPr>
        </p:nvSpPr>
        <p:spPr/>
        <p:txBody>
          <a:bodyPr/>
          <a:lstStyle/>
          <a:p>
            <a:pPr>
              <a:lnSpc>
                <a:spcPct val="80000"/>
              </a:lnSpc>
            </a:pPr>
            <a:r>
              <a:rPr lang="en-US" altLang="en-US" dirty="0"/>
              <a:t>Data Set 1: 3, 5, 7, 10, 10</a:t>
            </a:r>
          </a:p>
          <a:p>
            <a:pPr>
              <a:lnSpc>
                <a:spcPct val="80000"/>
              </a:lnSpc>
              <a:buFontTx/>
              <a:buNone/>
            </a:pPr>
            <a:r>
              <a:rPr lang="en-US" altLang="en-US" dirty="0"/>
              <a:t>	Data Set 2: 7, 7, 7, 7, 7</a:t>
            </a:r>
            <a:br>
              <a:rPr lang="en-US" altLang="en-US" dirty="0"/>
            </a:br>
            <a:endParaRPr lang="en-US" altLang="en-US" dirty="0"/>
          </a:p>
          <a:p>
            <a:pPr>
              <a:lnSpc>
                <a:spcPct val="80000"/>
              </a:lnSpc>
              <a:buFontTx/>
              <a:buNone/>
            </a:pPr>
            <a:r>
              <a:rPr lang="en-US" altLang="en-US" dirty="0">
                <a:solidFill>
                  <a:schemeClr val="bg2"/>
                </a:solidFill>
              </a:rPr>
              <a:t>Data Set 1: mean = 7, median = 7</a:t>
            </a:r>
          </a:p>
          <a:p>
            <a:pPr>
              <a:lnSpc>
                <a:spcPct val="80000"/>
              </a:lnSpc>
              <a:buFontTx/>
              <a:buNone/>
            </a:pPr>
            <a:r>
              <a:rPr lang="en-US" altLang="en-US" dirty="0">
                <a:solidFill>
                  <a:schemeClr val="bg2"/>
                </a:solidFill>
              </a:rPr>
              <a:t>Data Set 2: mean = 7, median = 7</a:t>
            </a:r>
            <a:br>
              <a:rPr lang="en-US" altLang="en-US" dirty="0">
                <a:solidFill>
                  <a:schemeClr val="bg2"/>
                </a:solidFill>
              </a:rPr>
            </a:br>
            <a:endParaRPr lang="en-US" altLang="en-US" dirty="0">
              <a:solidFill>
                <a:schemeClr val="bg2"/>
              </a:solidFill>
            </a:endParaRPr>
          </a:p>
          <a:p>
            <a:pPr>
              <a:lnSpc>
                <a:spcPct val="80000"/>
              </a:lnSpc>
              <a:buFontTx/>
              <a:buNone/>
            </a:pPr>
            <a:r>
              <a:rPr lang="en-US" altLang="en-US" dirty="0"/>
              <a:t>	But we know that the two data sets are not identical! The </a:t>
            </a:r>
            <a:r>
              <a:rPr lang="en-US" altLang="en-US" b="1" dirty="0"/>
              <a:t>variance </a:t>
            </a:r>
            <a:r>
              <a:rPr lang="en-US" altLang="en-US" dirty="0"/>
              <a:t>and</a:t>
            </a:r>
            <a:r>
              <a:rPr lang="en-US" altLang="en-US" b="1" dirty="0"/>
              <a:t> standard deviation</a:t>
            </a:r>
            <a:r>
              <a:rPr lang="en-US" altLang="en-US" dirty="0"/>
              <a:t> shows how they are different.</a:t>
            </a:r>
          </a:p>
          <a:p>
            <a:pPr>
              <a:lnSpc>
                <a:spcPct val="80000"/>
              </a:lnSpc>
              <a:buFontTx/>
              <a:buNone/>
            </a:pPr>
            <a:endParaRPr lang="en-US" altLang="en-US" dirty="0"/>
          </a:p>
          <a:p>
            <a:pPr>
              <a:lnSpc>
                <a:spcPct val="80000"/>
              </a:lnSpc>
              <a:buFontTx/>
              <a:buNone/>
            </a:pPr>
            <a:br>
              <a:rPr lang="en-US" altLang="en-US" dirty="0"/>
            </a:br>
            <a:endParaRPr lang="en-US" altLang="en-PK" dirty="0"/>
          </a:p>
        </p:txBody>
      </p:sp>
      <p:sp>
        <p:nvSpPr>
          <p:cNvPr id="174083" name="Slide Number Placeholder 3">
            <a:extLst>
              <a:ext uri="{FF2B5EF4-FFF2-40B4-BE49-F238E27FC236}">
                <a16:creationId xmlns:a16="http://schemas.microsoft.com/office/drawing/2014/main" id="{418C5799-2922-CF7C-93F0-10FAA6225C81}"/>
              </a:ext>
            </a:extLst>
          </p:cNvPr>
          <p:cNvSpPr>
            <a:spLocks noGrp="1" noChangeArrowheads="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fld id="{04154AB9-8CF8-D04A-9FFE-07EA0E881B1D}" type="slidenum">
              <a:rPr lang="en-US" altLang="en-US" smtClean="0"/>
              <a:pPr/>
              <a:t>41</a:t>
            </a:fld>
            <a:endParaRPr lang="en-US" altLang="en-US" sz="120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F257-61A3-4795-8EBB-FDF7781E9E07}"/>
              </a:ext>
            </a:extLst>
          </p:cNvPr>
          <p:cNvSpPr>
            <a:spLocks noGrp="1"/>
          </p:cNvSpPr>
          <p:nvPr>
            <p:ph type="title"/>
          </p:nvPr>
        </p:nvSpPr>
        <p:spPr/>
        <p:txBody>
          <a:bodyPr/>
          <a:lstStyle/>
          <a:p>
            <a:r>
              <a:rPr lang="en-US" dirty="0"/>
              <a:t>Variance and Standard Deviation</a:t>
            </a:r>
            <a:endParaRPr lang="en-PK" dirty="0"/>
          </a:p>
        </p:txBody>
      </p:sp>
      <p:sp>
        <p:nvSpPr>
          <p:cNvPr id="3" name="Content Placeholder 2">
            <a:extLst>
              <a:ext uri="{FF2B5EF4-FFF2-40B4-BE49-F238E27FC236}">
                <a16:creationId xmlns:a16="http://schemas.microsoft.com/office/drawing/2014/main" id="{4EE000D3-DF4A-4A77-A840-1DF20E65B025}"/>
              </a:ext>
            </a:extLst>
          </p:cNvPr>
          <p:cNvSpPr>
            <a:spLocks noGrp="1"/>
          </p:cNvSpPr>
          <p:nvPr>
            <p:ph idx="1"/>
          </p:nvPr>
        </p:nvSpPr>
        <p:spPr/>
        <p:txBody>
          <a:bodyPr/>
          <a:lstStyle/>
          <a:p>
            <a:r>
              <a:rPr lang="en-US" dirty="0"/>
              <a:t>Both Indicate how spread out a data distribution is.</a:t>
            </a:r>
          </a:p>
          <a:p>
            <a:endParaRPr lang="en-US" dirty="0"/>
          </a:p>
          <a:p>
            <a:r>
              <a:rPr lang="en-US" dirty="0"/>
              <a:t>Square root of variance is called Standard Deviation</a:t>
            </a:r>
          </a:p>
          <a:p>
            <a:pPr lvl="1"/>
            <a:r>
              <a:rPr lang="en-US" dirty="0"/>
              <a:t>A </a:t>
            </a:r>
            <a:r>
              <a:rPr lang="en-US" b="1" dirty="0">
                <a:solidFill>
                  <a:srgbClr val="FF00FF"/>
                </a:solidFill>
              </a:rPr>
              <a:t>low standard deviation</a:t>
            </a:r>
            <a:r>
              <a:rPr lang="en-US" dirty="0">
                <a:solidFill>
                  <a:srgbClr val="FF00FF"/>
                </a:solidFill>
              </a:rPr>
              <a:t> </a:t>
            </a:r>
            <a:r>
              <a:rPr lang="en-US" dirty="0"/>
              <a:t>means that </a:t>
            </a:r>
            <a:r>
              <a:rPr lang="en-US" b="1" dirty="0">
                <a:solidFill>
                  <a:srgbClr val="FF00FF"/>
                </a:solidFill>
              </a:rPr>
              <a:t>data observations tend to be very close</a:t>
            </a:r>
          </a:p>
          <a:p>
            <a:pPr lvl="1"/>
            <a:r>
              <a:rPr lang="en-US" dirty="0"/>
              <a:t>A </a:t>
            </a:r>
            <a:r>
              <a:rPr lang="en-US" b="1" dirty="0">
                <a:solidFill>
                  <a:srgbClr val="FF00FF"/>
                </a:solidFill>
              </a:rPr>
              <a:t>high standard deviation</a:t>
            </a:r>
            <a:r>
              <a:rPr lang="en-US" dirty="0">
                <a:solidFill>
                  <a:srgbClr val="FF00FF"/>
                </a:solidFill>
              </a:rPr>
              <a:t> </a:t>
            </a:r>
            <a:r>
              <a:rPr lang="en-US" dirty="0"/>
              <a:t>indicates that </a:t>
            </a:r>
            <a:r>
              <a:rPr lang="en-US" b="1" dirty="0">
                <a:solidFill>
                  <a:srgbClr val="FF00FF"/>
                </a:solidFill>
              </a:rPr>
              <a:t>data observations are spread over a large range of values</a:t>
            </a:r>
          </a:p>
          <a:p>
            <a:pPr marL="150876" lvl="1" indent="0">
              <a:buNone/>
            </a:pPr>
            <a:endParaRPr lang="en-US" b="1" dirty="0">
              <a:solidFill>
                <a:srgbClr val="FF00FF"/>
              </a:solidFill>
            </a:endParaRPr>
          </a:p>
        </p:txBody>
      </p:sp>
      <p:sp>
        <p:nvSpPr>
          <p:cNvPr id="4" name="Slide Number Placeholder 3">
            <a:extLst>
              <a:ext uri="{FF2B5EF4-FFF2-40B4-BE49-F238E27FC236}">
                <a16:creationId xmlns:a16="http://schemas.microsoft.com/office/drawing/2014/main" id="{21081464-E913-4E35-A488-1060FBCD089A}"/>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42</a:t>
            </a:fld>
            <a:endParaRPr lang="en-US"/>
          </a:p>
        </p:txBody>
      </p:sp>
      <p:grpSp>
        <p:nvGrpSpPr>
          <p:cNvPr id="5" name="Group 4">
            <a:extLst>
              <a:ext uri="{FF2B5EF4-FFF2-40B4-BE49-F238E27FC236}">
                <a16:creationId xmlns:a16="http://schemas.microsoft.com/office/drawing/2014/main" id="{F2B22DCE-5621-4697-ABFB-9ADA8A8B50AD}"/>
              </a:ext>
            </a:extLst>
          </p:cNvPr>
          <p:cNvGrpSpPr/>
          <p:nvPr/>
        </p:nvGrpSpPr>
        <p:grpSpPr>
          <a:xfrm>
            <a:off x="1329849" y="4984777"/>
            <a:ext cx="5732045" cy="495803"/>
            <a:chOff x="1796281" y="2771246"/>
            <a:chExt cx="7642726" cy="661071"/>
          </a:xfrm>
        </p:grpSpPr>
        <p:pic>
          <p:nvPicPr>
            <p:cNvPr id="6" name="Picture 5">
              <a:extLst>
                <a:ext uri="{FF2B5EF4-FFF2-40B4-BE49-F238E27FC236}">
                  <a16:creationId xmlns:a16="http://schemas.microsoft.com/office/drawing/2014/main" id="{2CAA6F0F-33EA-4EF9-9F11-D9643C936A7B}"/>
                </a:ext>
              </a:extLst>
            </p:cNvPr>
            <p:cNvPicPr>
              <a:picLocks noChangeAspect="1"/>
            </p:cNvPicPr>
            <p:nvPr/>
          </p:nvPicPr>
          <p:blipFill>
            <a:blip r:embed="rId2"/>
            <a:stretch>
              <a:fillRect/>
            </a:stretch>
          </p:blipFill>
          <p:spPr>
            <a:xfrm>
              <a:off x="1796281" y="2870342"/>
              <a:ext cx="6305550" cy="561975"/>
            </a:xfrm>
            <a:prstGeom prst="rect">
              <a:avLst/>
            </a:prstGeom>
          </p:spPr>
        </p:pic>
        <p:pic>
          <p:nvPicPr>
            <p:cNvPr id="7" name="Picture 6">
              <a:extLst>
                <a:ext uri="{FF2B5EF4-FFF2-40B4-BE49-F238E27FC236}">
                  <a16:creationId xmlns:a16="http://schemas.microsoft.com/office/drawing/2014/main" id="{3A43371C-2C6C-46A3-BFA3-C3AC39DE56FF}"/>
                </a:ext>
              </a:extLst>
            </p:cNvPr>
            <p:cNvPicPr>
              <a:picLocks noChangeAspect="1"/>
            </p:cNvPicPr>
            <p:nvPr/>
          </p:nvPicPr>
          <p:blipFill>
            <a:blip r:embed="rId3"/>
            <a:stretch>
              <a:fillRect/>
            </a:stretch>
          </p:blipFill>
          <p:spPr>
            <a:xfrm>
              <a:off x="8162657" y="2771246"/>
              <a:ext cx="1276350" cy="628650"/>
            </a:xfrm>
            <a:prstGeom prst="rect">
              <a:avLst/>
            </a:prstGeom>
          </p:spPr>
        </p:pic>
      </p:grpSp>
      <p:sp>
        <p:nvSpPr>
          <p:cNvPr id="8" name="TextBox 7">
            <a:extLst>
              <a:ext uri="{FF2B5EF4-FFF2-40B4-BE49-F238E27FC236}">
                <a16:creationId xmlns:a16="http://schemas.microsoft.com/office/drawing/2014/main" id="{2B159135-EECB-4EE4-B8F6-3494E2AA1DCF}"/>
              </a:ext>
            </a:extLst>
          </p:cNvPr>
          <p:cNvSpPr txBox="1"/>
          <p:nvPr/>
        </p:nvSpPr>
        <p:spPr>
          <a:xfrm>
            <a:off x="2292892" y="4214201"/>
            <a:ext cx="2963027" cy="553998"/>
          </a:xfrm>
          <a:prstGeom prst="rect">
            <a:avLst/>
          </a:prstGeom>
          <a:noFill/>
          <a:ln>
            <a:solidFill>
              <a:schemeClr val="accent1"/>
            </a:solidFill>
          </a:ln>
        </p:spPr>
        <p:txBody>
          <a:bodyPr wrap="square" rtlCol="0">
            <a:spAutoFit/>
          </a:bodyPr>
          <a:lstStyle/>
          <a:p>
            <a:pPr algn="ctr"/>
            <a:r>
              <a:rPr lang="en-US" sz="1500" b="1" dirty="0">
                <a:solidFill>
                  <a:srgbClr val="00B050"/>
                </a:solidFill>
              </a:rPr>
              <a:t>Recall example of Mean we computed earlier…</a:t>
            </a:r>
            <a:endParaRPr lang="en-PK" sz="1500" b="1" dirty="0">
              <a:solidFill>
                <a:srgbClr val="00B050"/>
              </a:solidFill>
            </a:endParaRPr>
          </a:p>
        </p:txBody>
      </p:sp>
    </p:spTree>
    <p:extLst>
      <p:ext uri="{BB962C8B-B14F-4D97-AF65-F5344CB8AC3E}">
        <p14:creationId xmlns:p14="http://schemas.microsoft.com/office/powerpoint/2010/main" val="1886053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F257-61A3-4795-8EBB-FDF7781E9E07}"/>
              </a:ext>
            </a:extLst>
          </p:cNvPr>
          <p:cNvSpPr>
            <a:spLocks noGrp="1"/>
          </p:cNvSpPr>
          <p:nvPr>
            <p:ph type="title"/>
          </p:nvPr>
        </p:nvSpPr>
        <p:spPr/>
        <p:txBody>
          <a:bodyPr/>
          <a:lstStyle/>
          <a:p>
            <a:r>
              <a:rPr lang="en-US" dirty="0"/>
              <a:t>Variance and Standard Deviation</a:t>
            </a:r>
            <a:endParaRPr lang="en-PK" dirty="0"/>
          </a:p>
        </p:txBody>
      </p:sp>
      <p:sp>
        <p:nvSpPr>
          <p:cNvPr id="3" name="Content Placeholder 2">
            <a:extLst>
              <a:ext uri="{FF2B5EF4-FFF2-40B4-BE49-F238E27FC236}">
                <a16:creationId xmlns:a16="http://schemas.microsoft.com/office/drawing/2014/main" id="{4EE000D3-DF4A-4A77-A840-1DF20E65B025}"/>
              </a:ext>
            </a:extLst>
          </p:cNvPr>
          <p:cNvSpPr>
            <a:spLocks noGrp="1"/>
          </p:cNvSpPr>
          <p:nvPr>
            <p:ph idx="1"/>
          </p:nvPr>
        </p:nvSpPr>
        <p:spPr>
          <a:xfrm>
            <a:off x="638055" y="1377420"/>
            <a:ext cx="7543800" cy="3392157"/>
          </a:xfrm>
        </p:spPr>
        <p:txBody>
          <a:bodyPr>
            <a:normAutofit fontScale="92500" lnSpcReduction="10000"/>
          </a:bodyPr>
          <a:lstStyle/>
          <a:p>
            <a:r>
              <a:rPr lang="en-US" b="1" dirty="0"/>
              <a:t>Variance</a:t>
            </a:r>
          </a:p>
          <a:p>
            <a:pPr lvl="1"/>
            <a:endParaRPr lang="en-US" b="1" dirty="0"/>
          </a:p>
          <a:p>
            <a:endParaRPr lang="en-US" b="1" dirty="0"/>
          </a:p>
          <a:p>
            <a:endParaRPr lang="en-US" b="1" dirty="0"/>
          </a:p>
          <a:p>
            <a:endParaRPr lang="en-US" b="1" dirty="0"/>
          </a:p>
          <a:p>
            <a:endParaRPr lang="en-US" b="1" dirty="0"/>
          </a:p>
          <a:p>
            <a:endParaRPr lang="en-US" b="1" dirty="0"/>
          </a:p>
          <a:p>
            <a:r>
              <a:rPr lang="en-US" b="1" dirty="0"/>
              <a:t>Standard Deviation</a:t>
            </a:r>
          </a:p>
          <a:p>
            <a:endParaRPr lang="en-US" dirty="0"/>
          </a:p>
        </p:txBody>
      </p:sp>
      <p:sp>
        <p:nvSpPr>
          <p:cNvPr id="4" name="Slide Number Placeholder 3">
            <a:extLst>
              <a:ext uri="{FF2B5EF4-FFF2-40B4-BE49-F238E27FC236}">
                <a16:creationId xmlns:a16="http://schemas.microsoft.com/office/drawing/2014/main" id="{21081464-E913-4E35-A488-1060FBCD089A}"/>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43</a:t>
            </a:fld>
            <a:endParaRPr lang="en-US"/>
          </a:p>
        </p:txBody>
      </p:sp>
      <p:grpSp>
        <p:nvGrpSpPr>
          <p:cNvPr id="5" name="Group 4">
            <a:extLst>
              <a:ext uri="{FF2B5EF4-FFF2-40B4-BE49-F238E27FC236}">
                <a16:creationId xmlns:a16="http://schemas.microsoft.com/office/drawing/2014/main" id="{F2B22DCE-5621-4697-ABFB-9ADA8A8B50AD}"/>
              </a:ext>
            </a:extLst>
          </p:cNvPr>
          <p:cNvGrpSpPr/>
          <p:nvPr/>
        </p:nvGrpSpPr>
        <p:grpSpPr>
          <a:xfrm>
            <a:off x="1329849" y="4984777"/>
            <a:ext cx="5732045" cy="495803"/>
            <a:chOff x="1796281" y="2771246"/>
            <a:chExt cx="7642726" cy="661071"/>
          </a:xfrm>
        </p:grpSpPr>
        <p:pic>
          <p:nvPicPr>
            <p:cNvPr id="6" name="Picture 5">
              <a:extLst>
                <a:ext uri="{FF2B5EF4-FFF2-40B4-BE49-F238E27FC236}">
                  <a16:creationId xmlns:a16="http://schemas.microsoft.com/office/drawing/2014/main" id="{2CAA6F0F-33EA-4EF9-9F11-D9643C936A7B}"/>
                </a:ext>
              </a:extLst>
            </p:cNvPr>
            <p:cNvPicPr>
              <a:picLocks noChangeAspect="1"/>
            </p:cNvPicPr>
            <p:nvPr/>
          </p:nvPicPr>
          <p:blipFill>
            <a:blip r:embed="rId2"/>
            <a:stretch>
              <a:fillRect/>
            </a:stretch>
          </p:blipFill>
          <p:spPr>
            <a:xfrm>
              <a:off x="1796281" y="2870342"/>
              <a:ext cx="6305550" cy="561975"/>
            </a:xfrm>
            <a:prstGeom prst="rect">
              <a:avLst/>
            </a:prstGeom>
          </p:spPr>
        </p:pic>
        <p:pic>
          <p:nvPicPr>
            <p:cNvPr id="7" name="Picture 6">
              <a:extLst>
                <a:ext uri="{FF2B5EF4-FFF2-40B4-BE49-F238E27FC236}">
                  <a16:creationId xmlns:a16="http://schemas.microsoft.com/office/drawing/2014/main" id="{3A43371C-2C6C-46A3-BFA3-C3AC39DE56FF}"/>
                </a:ext>
              </a:extLst>
            </p:cNvPr>
            <p:cNvPicPr>
              <a:picLocks noChangeAspect="1"/>
            </p:cNvPicPr>
            <p:nvPr/>
          </p:nvPicPr>
          <p:blipFill>
            <a:blip r:embed="rId3"/>
            <a:stretch>
              <a:fillRect/>
            </a:stretch>
          </p:blipFill>
          <p:spPr>
            <a:xfrm>
              <a:off x="8162657" y="2771246"/>
              <a:ext cx="1276350" cy="628650"/>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159135-EECB-4EE4-B8F6-3494E2AA1DCF}"/>
                  </a:ext>
                </a:extLst>
              </p:cNvPr>
              <p:cNvSpPr txBox="1"/>
              <p:nvPr/>
            </p:nvSpPr>
            <p:spPr>
              <a:xfrm>
                <a:off x="1841479" y="1991860"/>
                <a:ext cx="2568476" cy="615297"/>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1200" b="1" i="1" dirty="0">
                              <a:solidFill>
                                <a:srgbClr val="00B050"/>
                              </a:solidFill>
                              <a:latin typeface="Cambria Math" panose="02040503050406030204" pitchFamily="18" charset="0"/>
                            </a:rPr>
                          </m:ctrlPr>
                        </m:sSupPr>
                        <m:e>
                          <m:r>
                            <a:rPr lang="en-US" sz="1200" b="1" i="1" dirty="0">
                              <a:solidFill>
                                <a:srgbClr val="00B050"/>
                              </a:solidFill>
                              <a:latin typeface="Cambria Math" panose="02040503050406030204" pitchFamily="18" charset="0"/>
                            </a:rPr>
                            <m:t>𝑽𝒂𝒓𝒊𝒂𝒏𝒄𝒆</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𝝈</m:t>
                          </m:r>
                        </m:e>
                        <m:sup>
                          <m:r>
                            <a:rPr lang="en-US" sz="1200" b="1" i="1" dirty="0">
                              <a:solidFill>
                                <a:srgbClr val="00B050"/>
                              </a:solidFill>
                              <a:latin typeface="Cambria Math" panose="02040503050406030204" pitchFamily="18" charset="0"/>
                            </a:rPr>
                            <m:t>𝟐</m:t>
                          </m:r>
                        </m:sup>
                      </m:sSup>
                      <m:r>
                        <a:rPr lang="en-US" sz="1200" b="1" i="1" dirty="0">
                          <a:solidFill>
                            <a:srgbClr val="00B050"/>
                          </a:solidFill>
                          <a:latin typeface="Cambria Math" panose="02040503050406030204" pitchFamily="18" charset="0"/>
                        </a:rPr>
                        <m:t>)=</m:t>
                      </m:r>
                      <m:f>
                        <m:fPr>
                          <m:ctrlPr>
                            <a:rPr lang="en-US" sz="1200" b="1" i="1" dirty="0">
                              <a:solidFill>
                                <a:srgbClr val="00B050"/>
                              </a:solidFill>
                              <a:latin typeface="Cambria Math" panose="02040503050406030204" pitchFamily="18" charset="0"/>
                            </a:rPr>
                          </m:ctrlPr>
                        </m:fPr>
                        <m:num>
                          <m:r>
                            <a:rPr lang="en-US" sz="1200" b="1" i="1" dirty="0">
                              <a:solidFill>
                                <a:srgbClr val="00B050"/>
                              </a:solidFill>
                              <a:latin typeface="Cambria Math" panose="02040503050406030204" pitchFamily="18" charset="0"/>
                            </a:rPr>
                            <m:t>𝟏</m:t>
                          </m:r>
                        </m:num>
                        <m:den>
                          <m:r>
                            <a:rPr lang="en-US" sz="1200" b="1" i="1" dirty="0">
                              <a:solidFill>
                                <a:srgbClr val="00B050"/>
                              </a:solidFill>
                              <a:latin typeface="Cambria Math" panose="02040503050406030204" pitchFamily="18" charset="0"/>
                            </a:rPr>
                            <m:t>𝑵</m:t>
                          </m:r>
                        </m:den>
                      </m:f>
                      <m:nary>
                        <m:naryPr>
                          <m:chr m:val="∑"/>
                          <m:ctrlPr>
                            <a:rPr lang="en-US" sz="1200" b="1" i="1" dirty="0">
                              <a:solidFill>
                                <a:srgbClr val="00B050"/>
                              </a:solidFill>
                              <a:latin typeface="Cambria Math" panose="02040503050406030204" pitchFamily="18" charset="0"/>
                            </a:rPr>
                          </m:ctrlPr>
                        </m:naryPr>
                        <m:sub>
                          <m:r>
                            <m:rPr>
                              <m:brk m:alnAt="23"/>
                            </m:rPr>
                            <a:rPr lang="en-US" sz="1200" b="1" i="1" dirty="0">
                              <a:solidFill>
                                <a:srgbClr val="00B050"/>
                              </a:solidFill>
                              <a:latin typeface="Cambria Math" panose="02040503050406030204" pitchFamily="18" charset="0"/>
                            </a:rPr>
                            <m:t>𝒊</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𝟏</m:t>
                          </m:r>
                        </m:sub>
                        <m:sup>
                          <m:r>
                            <a:rPr lang="en-US" sz="1200" b="1" i="1" dirty="0">
                              <a:solidFill>
                                <a:srgbClr val="00B050"/>
                              </a:solidFill>
                              <a:latin typeface="Cambria Math" panose="02040503050406030204" pitchFamily="18" charset="0"/>
                            </a:rPr>
                            <m:t>𝑵</m:t>
                          </m:r>
                        </m:sup>
                        <m:e>
                          <m:sSup>
                            <m:sSupPr>
                              <m:ctrlPr>
                                <a:rPr lang="en-US" sz="1200" b="1" i="1" dirty="0">
                                  <a:solidFill>
                                    <a:srgbClr val="00B050"/>
                                  </a:solidFill>
                                  <a:latin typeface="Cambria Math" panose="02040503050406030204" pitchFamily="18" charset="0"/>
                                </a:rPr>
                              </m:ctrlPr>
                            </m:sSupPr>
                            <m:e>
                              <m:d>
                                <m:dPr>
                                  <m:ctrlPr>
                                    <a:rPr lang="en-US" sz="1200" b="1" i="1" dirty="0">
                                      <a:solidFill>
                                        <a:srgbClr val="00B050"/>
                                      </a:solidFill>
                                      <a:latin typeface="Cambria Math" panose="02040503050406030204" pitchFamily="18" charset="0"/>
                                    </a:rPr>
                                  </m:ctrlPr>
                                </m:dPr>
                                <m:e>
                                  <m:sSub>
                                    <m:sSubPr>
                                      <m:ctrlPr>
                                        <a:rPr lang="en-US" sz="1200" b="1" i="1" dirty="0">
                                          <a:solidFill>
                                            <a:srgbClr val="00B050"/>
                                          </a:solidFill>
                                          <a:latin typeface="Cambria Math" panose="02040503050406030204" pitchFamily="18" charset="0"/>
                                        </a:rPr>
                                      </m:ctrlPr>
                                    </m:sSubPr>
                                    <m:e>
                                      <m:r>
                                        <a:rPr lang="en-US" sz="1200" b="1" i="1" dirty="0">
                                          <a:solidFill>
                                            <a:srgbClr val="00B050"/>
                                          </a:solidFill>
                                          <a:latin typeface="Cambria Math" panose="02040503050406030204" pitchFamily="18" charset="0"/>
                                        </a:rPr>
                                        <m:t>𝒙</m:t>
                                      </m:r>
                                    </m:e>
                                    <m:sub>
                                      <m:r>
                                        <a:rPr lang="en-US" sz="1200" b="1" i="1" dirty="0">
                                          <a:solidFill>
                                            <a:srgbClr val="00B050"/>
                                          </a:solidFill>
                                          <a:latin typeface="Cambria Math" panose="02040503050406030204" pitchFamily="18" charset="0"/>
                                        </a:rPr>
                                        <m:t>𝒊</m:t>
                                      </m:r>
                                    </m:sub>
                                  </m:sSub>
                                  <m:r>
                                    <a:rPr lang="en-US" sz="1200" b="1" i="1" dirty="0">
                                      <a:solidFill>
                                        <a:srgbClr val="00B050"/>
                                      </a:solidFill>
                                      <a:latin typeface="Cambria Math" panose="02040503050406030204" pitchFamily="18" charset="0"/>
                                    </a:rPr>
                                    <m:t>− </m:t>
                                  </m:r>
                                  <m:acc>
                                    <m:accPr>
                                      <m:chr m:val="̅"/>
                                      <m:ctrlPr>
                                        <a:rPr lang="en-US" sz="1200" b="1" i="1" dirty="0">
                                          <a:solidFill>
                                            <a:srgbClr val="00B050"/>
                                          </a:solidFill>
                                          <a:latin typeface="Cambria Math" panose="02040503050406030204" pitchFamily="18" charset="0"/>
                                        </a:rPr>
                                      </m:ctrlPr>
                                    </m:accPr>
                                    <m:e>
                                      <m:r>
                                        <a:rPr lang="en-US" sz="1200" b="1" i="1" dirty="0">
                                          <a:solidFill>
                                            <a:srgbClr val="00B050"/>
                                          </a:solidFill>
                                          <a:latin typeface="Cambria Math" panose="02040503050406030204" pitchFamily="18" charset="0"/>
                                        </a:rPr>
                                        <m:t>𝒙</m:t>
                                      </m:r>
                                    </m:e>
                                  </m:acc>
                                </m:e>
                              </m:d>
                            </m:e>
                            <m:sup>
                              <m:r>
                                <a:rPr lang="en-US" sz="1200" b="1" i="1" dirty="0">
                                  <a:solidFill>
                                    <a:srgbClr val="00B050"/>
                                  </a:solidFill>
                                  <a:latin typeface="Cambria Math" panose="02040503050406030204" pitchFamily="18" charset="0"/>
                                </a:rPr>
                                <m:t>𝟐</m:t>
                              </m:r>
                            </m:sup>
                          </m:sSup>
                        </m:e>
                      </m:nary>
                    </m:oMath>
                  </m:oMathPara>
                </a14:m>
                <a:endParaRPr lang="en-PK" sz="1200" b="1" dirty="0">
                  <a:solidFill>
                    <a:srgbClr val="00B050"/>
                  </a:solidFill>
                </a:endParaRPr>
              </a:p>
            </p:txBody>
          </p:sp>
        </mc:Choice>
        <mc:Fallback xmlns="">
          <p:sp>
            <p:nvSpPr>
              <p:cNvPr id="8" name="TextBox 7">
                <a:extLst>
                  <a:ext uri="{FF2B5EF4-FFF2-40B4-BE49-F238E27FC236}">
                    <a16:creationId xmlns:a16="http://schemas.microsoft.com/office/drawing/2014/main" id="{2B159135-EECB-4EE4-B8F6-3494E2AA1DCF}"/>
                  </a:ext>
                </a:extLst>
              </p:cNvPr>
              <p:cNvSpPr txBox="1">
                <a:spLocks noRot="1" noChangeAspect="1" noMove="1" noResize="1" noEditPoints="1" noAdjustHandles="1" noChangeArrowheads="1" noChangeShapeType="1" noTextEdit="1"/>
              </p:cNvSpPr>
              <p:nvPr/>
            </p:nvSpPr>
            <p:spPr>
              <a:xfrm>
                <a:off x="1841479" y="1991860"/>
                <a:ext cx="2568476" cy="615297"/>
              </a:xfrm>
              <a:prstGeom prst="rect">
                <a:avLst/>
              </a:prstGeom>
              <a:blipFill>
                <a:blip r:embed="rId4"/>
                <a:stretch>
                  <a:fillRect t="-86000" b="-138000"/>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66A71-8742-4C0B-B1F1-B3D79D9338B1}"/>
                  </a:ext>
                </a:extLst>
              </p:cNvPr>
              <p:cNvSpPr txBox="1"/>
              <p:nvPr/>
            </p:nvSpPr>
            <p:spPr>
              <a:xfrm>
                <a:off x="1841479" y="2612540"/>
                <a:ext cx="2568476" cy="615297"/>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1200" b="1" i="1" dirty="0">
                              <a:solidFill>
                                <a:srgbClr val="00B050"/>
                              </a:solidFill>
                              <a:latin typeface="Cambria Math" panose="02040503050406030204" pitchFamily="18" charset="0"/>
                            </a:rPr>
                          </m:ctrlPr>
                        </m:sSupPr>
                        <m:e>
                          <m:r>
                            <a:rPr lang="en-US" sz="1200" b="1" i="1" dirty="0">
                              <a:solidFill>
                                <a:srgbClr val="00B050"/>
                              </a:solidFill>
                              <a:latin typeface="Cambria Math" panose="02040503050406030204" pitchFamily="18" charset="0"/>
                            </a:rPr>
                            <m:t>𝑽𝒂𝒓𝒊𝒂𝒏𝒄𝒆</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𝝈</m:t>
                          </m:r>
                        </m:e>
                        <m:sup>
                          <m:r>
                            <a:rPr lang="en-US" sz="1200" b="1" i="1" dirty="0">
                              <a:solidFill>
                                <a:srgbClr val="00B050"/>
                              </a:solidFill>
                              <a:latin typeface="Cambria Math" panose="02040503050406030204" pitchFamily="18" charset="0"/>
                            </a:rPr>
                            <m:t>𝟐</m:t>
                          </m:r>
                        </m:sup>
                      </m:sSup>
                      <m:r>
                        <a:rPr lang="en-US" sz="1200" b="1" i="1" dirty="0">
                          <a:solidFill>
                            <a:srgbClr val="00B050"/>
                          </a:solidFill>
                          <a:latin typeface="Cambria Math" panose="02040503050406030204" pitchFamily="18" charset="0"/>
                        </a:rPr>
                        <m:t>)=</m:t>
                      </m:r>
                      <m:d>
                        <m:dPr>
                          <m:ctrlPr>
                            <a:rPr lang="en-US" sz="1200" b="1" i="1" dirty="0">
                              <a:solidFill>
                                <a:srgbClr val="00B050"/>
                              </a:solidFill>
                              <a:latin typeface="Cambria Math" panose="02040503050406030204" pitchFamily="18" charset="0"/>
                            </a:rPr>
                          </m:ctrlPr>
                        </m:dPr>
                        <m:e>
                          <m:r>
                            <a:rPr lang="en-US" sz="1200" b="1" i="1" dirty="0">
                              <a:solidFill>
                                <a:srgbClr val="00B050"/>
                              </a:solidFill>
                              <a:latin typeface="Cambria Math" panose="02040503050406030204" pitchFamily="18" charset="0"/>
                            </a:rPr>
                            <m:t> </m:t>
                          </m:r>
                          <m:f>
                            <m:fPr>
                              <m:ctrlPr>
                                <a:rPr lang="en-US" sz="1200" b="1" i="1" dirty="0">
                                  <a:solidFill>
                                    <a:srgbClr val="00B050"/>
                                  </a:solidFill>
                                  <a:latin typeface="Cambria Math" panose="02040503050406030204" pitchFamily="18" charset="0"/>
                                </a:rPr>
                              </m:ctrlPr>
                            </m:fPr>
                            <m:num>
                              <m:r>
                                <a:rPr lang="en-US" sz="1200" b="1" i="1" dirty="0">
                                  <a:solidFill>
                                    <a:srgbClr val="00B050"/>
                                  </a:solidFill>
                                  <a:latin typeface="Cambria Math" panose="02040503050406030204" pitchFamily="18" charset="0"/>
                                </a:rPr>
                                <m:t>𝟏</m:t>
                              </m:r>
                            </m:num>
                            <m:den>
                              <m:r>
                                <a:rPr lang="en-US" sz="1200" b="1" i="1" dirty="0">
                                  <a:solidFill>
                                    <a:srgbClr val="00B050"/>
                                  </a:solidFill>
                                  <a:latin typeface="Cambria Math" panose="02040503050406030204" pitchFamily="18" charset="0"/>
                                </a:rPr>
                                <m:t>𝑵</m:t>
                              </m:r>
                            </m:den>
                          </m:f>
                          <m:nary>
                            <m:naryPr>
                              <m:chr m:val="∑"/>
                              <m:ctrlPr>
                                <a:rPr lang="en-US" sz="1200" b="1" i="1" dirty="0">
                                  <a:solidFill>
                                    <a:srgbClr val="00B050"/>
                                  </a:solidFill>
                                  <a:latin typeface="Cambria Math" panose="02040503050406030204" pitchFamily="18" charset="0"/>
                                </a:rPr>
                              </m:ctrlPr>
                            </m:naryPr>
                            <m:sub>
                              <m:r>
                                <m:rPr>
                                  <m:brk m:alnAt="23"/>
                                </m:rPr>
                                <a:rPr lang="en-US" sz="1200" b="1" i="1" dirty="0">
                                  <a:solidFill>
                                    <a:srgbClr val="00B050"/>
                                  </a:solidFill>
                                  <a:latin typeface="Cambria Math" panose="02040503050406030204" pitchFamily="18" charset="0"/>
                                </a:rPr>
                                <m:t>𝒊</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𝟏</m:t>
                              </m:r>
                            </m:sub>
                            <m:sup>
                              <m:r>
                                <a:rPr lang="en-US" sz="1200" b="1" i="1" dirty="0">
                                  <a:solidFill>
                                    <a:srgbClr val="00B050"/>
                                  </a:solidFill>
                                  <a:latin typeface="Cambria Math" panose="02040503050406030204" pitchFamily="18" charset="0"/>
                                </a:rPr>
                                <m:t>𝑵</m:t>
                              </m:r>
                            </m:sup>
                            <m:e>
                              <m:sSubSup>
                                <m:sSubSupPr>
                                  <m:ctrlPr>
                                    <a:rPr lang="en-US" sz="1200" b="1" i="1" dirty="0">
                                      <a:solidFill>
                                        <a:srgbClr val="00B050"/>
                                      </a:solidFill>
                                      <a:latin typeface="Cambria Math" panose="02040503050406030204" pitchFamily="18" charset="0"/>
                                    </a:rPr>
                                  </m:ctrlPr>
                                </m:sSubSupPr>
                                <m:e>
                                  <m:r>
                                    <a:rPr lang="en-US" sz="1200" b="1" i="1" dirty="0">
                                      <a:solidFill>
                                        <a:srgbClr val="00B050"/>
                                      </a:solidFill>
                                      <a:latin typeface="Cambria Math" panose="02040503050406030204" pitchFamily="18" charset="0"/>
                                    </a:rPr>
                                    <m:t>𝒙</m:t>
                                  </m:r>
                                </m:e>
                                <m:sub>
                                  <m:r>
                                    <a:rPr lang="en-US" sz="1200" b="1" i="1" dirty="0">
                                      <a:solidFill>
                                        <a:srgbClr val="00B050"/>
                                      </a:solidFill>
                                      <a:latin typeface="Cambria Math" panose="02040503050406030204" pitchFamily="18" charset="0"/>
                                    </a:rPr>
                                    <m:t>𝒊</m:t>
                                  </m:r>
                                </m:sub>
                                <m:sup>
                                  <m:r>
                                    <a:rPr lang="en-US" sz="1200" b="1" i="1" dirty="0">
                                      <a:solidFill>
                                        <a:srgbClr val="00B050"/>
                                      </a:solidFill>
                                      <a:latin typeface="Cambria Math" panose="02040503050406030204" pitchFamily="18" charset="0"/>
                                    </a:rPr>
                                    <m:t>𝟐</m:t>
                                  </m:r>
                                </m:sup>
                              </m:sSubSup>
                            </m:e>
                          </m:nary>
                        </m:e>
                      </m:d>
                      <m:r>
                        <a:rPr lang="en-US" sz="1200" b="1" i="1" dirty="0">
                          <a:solidFill>
                            <a:srgbClr val="00B050"/>
                          </a:solidFill>
                          <a:latin typeface="Cambria Math" panose="02040503050406030204" pitchFamily="18" charset="0"/>
                        </a:rPr>
                        <m:t>−</m:t>
                      </m:r>
                      <m:sSup>
                        <m:sSupPr>
                          <m:ctrlPr>
                            <a:rPr lang="en-US" sz="1200" b="1" i="1" dirty="0">
                              <a:solidFill>
                                <a:srgbClr val="00B050"/>
                              </a:solidFill>
                              <a:latin typeface="Cambria Math" panose="02040503050406030204" pitchFamily="18" charset="0"/>
                            </a:rPr>
                          </m:ctrlPr>
                        </m:sSupPr>
                        <m:e>
                          <m:acc>
                            <m:accPr>
                              <m:chr m:val="̅"/>
                              <m:ctrlPr>
                                <a:rPr lang="en-US" sz="1200" b="1" i="1" dirty="0">
                                  <a:solidFill>
                                    <a:srgbClr val="00B050"/>
                                  </a:solidFill>
                                  <a:latin typeface="Cambria Math" panose="02040503050406030204" pitchFamily="18" charset="0"/>
                                </a:rPr>
                              </m:ctrlPr>
                            </m:accPr>
                            <m:e>
                              <m:r>
                                <a:rPr lang="en-US" sz="1200" b="1" i="1" dirty="0">
                                  <a:solidFill>
                                    <a:srgbClr val="00B050"/>
                                  </a:solidFill>
                                  <a:latin typeface="Cambria Math" panose="02040503050406030204" pitchFamily="18" charset="0"/>
                                </a:rPr>
                                <m:t>𝒙</m:t>
                              </m:r>
                            </m:e>
                          </m:acc>
                        </m:e>
                        <m:sup>
                          <m:r>
                            <a:rPr lang="en-US" sz="1200" b="1" i="1" dirty="0">
                              <a:solidFill>
                                <a:srgbClr val="00B050"/>
                              </a:solidFill>
                              <a:latin typeface="Cambria Math" panose="02040503050406030204" pitchFamily="18" charset="0"/>
                            </a:rPr>
                            <m:t>𝟐</m:t>
                          </m:r>
                        </m:sup>
                      </m:sSup>
                    </m:oMath>
                  </m:oMathPara>
                </a14:m>
                <a:endParaRPr lang="en-PK" sz="1200" b="1" dirty="0">
                  <a:solidFill>
                    <a:srgbClr val="00B050"/>
                  </a:solidFill>
                </a:endParaRPr>
              </a:p>
            </p:txBody>
          </p:sp>
        </mc:Choice>
        <mc:Fallback xmlns="">
          <p:sp>
            <p:nvSpPr>
              <p:cNvPr id="9" name="TextBox 8">
                <a:extLst>
                  <a:ext uri="{FF2B5EF4-FFF2-40B4-BE49-F238E27FC236}">
                    <a16:creationId xmlns:a16="http://schemas.microsoft.com/office/drawing/2014/main" id="{D7066A71-8742-4C0B-B1F1-B3D79D9338B1}"/>
                  </a:ext>
                </a:extLst>
              </p:cNvPr>
              <p:cNvSpPr txBox="1">
                <a:spLocks noRot="1" noChangeAspect="1" noMove="1" noResize="1" noEditPoints="1" noAdjustHandles="1" noChangeArrowheads="1" noChangeShapeType="1" noTextEdit="1"/>
              </p:cNvSpPr>
              <p:nvPr/>
            </p:nvSpPr>
            <p:spPr>
              <a:xfrm>
                <a:off x="1841479" y="2612540"/>
                <a:ext cx="2568476" cy="615297"/>
              </a:xfrm>
              <a:prstGeom prst="rect">
                <a:avLst/>
              </a:prstGeom>
              <a:blipFill>
                <a:blip r:embed="rId5"/>
                <a:stretch>
                  <a:fillRect t="-86000" b="-138000"/>
                </a:stretch>
              </a:blipFill>
              <a:ln>
                <a:solidFill>
                  <a:schemeClr val="accent1"/>
                </a:solidFill>
              </a:ln>
            </p:spPr>
            <p:txBody>
              <a:bodyPr/>
              <a:lstStyle/>
              <a:p>
                <a:r>
                  <a:rPr lang="en-PK">
                    <a:noFill/>
                  </a:rPr>
                  <a:t> </a:t>
                </a:r>
              </a:p>
            </p:txBody>
          </p:sp>
        </mc:Fallback>
      </mc:AlternateContent>
      <p:pic>
        <p:nvPicPr>
          <p:cNvPr id="11" name="Picture 10">
            <a:extLst>
              <a:ext uri="{FF2B5EF4-FFF2-40B4-BE49-F238E27FC236}">
                <a16:creationId xmlns:a16="http://schemas.microsoft.com/office/drawing/2014/main" id="{87AC87DB-E519-4A63-AA17-25B48FFA68C9}"/>
              </a:ext>
            </a:extLst>
          </p:cNvPr>
          <p:cNvPicPr>
            <a:picLocks noChangeAspect="1"/>
          </p:cNvPicPr>
          <p:nvPr/>
        </p:nvPicPr>
        <p:blipFill>
          <a:blip r:embed="rId6"/>
          <a:stretch>
            <a:fillRect/>
          </a:stretch>
        </p:blipFill>
        <p:spPr>
          <a:xfrm>
            <a:off x="1841480" y="3398110"/>
            <a:ext cx="3193256" cy="457200"/>
          </a:xfrm>
          <a:prstGeom prst="rect">
            <a:avLst/>
          </a:prstGeom>
        </p:spPr>
      </p:pic>
      <p:pic>
        <p:nvPicPr>
          <p:cNvPr id="13" name="Picture 12">
            <a:extLst>
              <a:ext uri="{FF2B5EF4-FFF2-40B4-BE49-F238E27FC236}">
                <a16:creationId xmlns:a16="http://schemas.microsoft.com/office/drawing/2014/main" id="{CB62ED32-7D74-4279-B8F6-97A0FE10D260}"/>
              </a:ext>
            </a:extLst>
          </p:cNvPr>
          <p:cNvPicPr>
            <a:picLocks noChangeAspect="1"/>
          </p:cNvPicPr>
          <p:nvPr/>
        </p:nvPicPr>
        <p:blipFill>
          <a:blip r:embed="rId7"/>
          <a:stretch>
            <a:fillRect/>
          </a:stretch>
        </p:blipFill>
        <p:spPr>
          <a:xfrm>
            <a:off x="2085433" y="3885445"/>
            <a:ext cx="771525" cy="207169"/>
          </a:xfrm>
          <a:prstGeom prst="rect">
            <a:avLst/>
          </a:prstGeom>
        </p:spPr>
      </p:pic>
      <p:pic>
        <p:nvPicPr>
          <p:cNvPr id="15" name="Picture 14">
            <a:extLst>
              <a:ext uri="{FF2B5EF4-FFF2-40B4-BE49-F238E27FC236}">
                <a16:creationId xmlns:a16="http://schemas.microsoft.com/office/drawing/2014/main" id="{D9F1A5DE-C78A-4D49-9047-78B97B206057}"/>
              </a:ext>
            </a:extLst>
          </p:cNvPr>
          <p:cNvPicPr>
            <a:picLocks noChangeAspect="1"/>
          </p:cNvPicPr>
          <p:nvPr/>
        </p:nvPicPr>
        <p:blipFill>
          <a:blip r:embed="rId8"/>
          <a:stretch>
            <a:fillRect/>
          </a:stretch>
        </p:blipFill>
        <p:spPr>
          <a:xfrm>
            <a:off x="1959105" y="4514523"/>
            <a:ext cx="1614488" cy="257175"/>
          </a:xfrm>
          <a:prstGeom prst="rect">
            <a:avLst/>
          </a:prstGeom>
        </p:spPr>
      </p:pic>
      <p:grpSp>
        <p:nvGrpSpPr>
          <p:cNvPr id="22" name="Group 21">
            <a:extLst>
              <a:ext uri="{FF2B5EF4-FFF2-40B4-BE49-F238E27FC236}">
                <a16:creationId xmlns:a16="http://schemas.microsoft.com/office/drawing/2014/main" id="{B68AD7C5-2556-485B-9545-3D854BF36EB0}"/>
              </a:ext>
            </a:extLst>
          </p:cNvPr>
          <p:cNvGrpSpPr/>
          <p:nvPr/>
        </p:nvGrpSpPr>
        <p:grpSpPr>
          <a:xfrm>
            <a:off x="1649644" y="4985029"/>
            <a:ext cx="3955597" cy="294035"/>
            <a:chOff x="2199525" y="5503704"/>
            <a:chExt cx="5274129" cy="392047"/>
          </a:xfrm>
        </p:grpSpPr>
        <p:sp>
          <p:nvSpPr>
            <p:cNvPr id="17" name="Rectangle: Rounded Corners 16">
              <a:extLst>
                <a:ext uri="{FF2B5EF4-FFF2-40B4-BE49-F238E27FC236}">
                  <a16:creationId xmlns:a16="http://schemas.microsoft.com/office/drawing/2014/main" id="{2DC7E6F0-FDD9-4432-8B71-48897B7E77F9}"/>
                </a:ext>
              </a:extLst>
            </p:cNvPr>
            <p:cNvSpPr/>
            <p:nvPr/>
          </p:nvSpPr>
          <p:spPr>
            <a:xfrm>
              <a:off x="2199525" y="5503704"/>
              <a:ext cx="364534"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9" name="Rectangle: Rounded Corners 18">
              <a:extLst>
                <a:ext uri="{FF2B5EF4-FFF2-40B4-BE49-F238E27FC236}">
                  <a16:creationId xmlns:a16="http://schemas.microsoft.com/office/drawing/2014/main" id="{44D70526-D796-4CA8-9DC4-5F8B206F3DEC}"/>
                </a:ext>
              </a:extLst>
            </p:cNvPr>
            <p:cNvSpPr/>
            <p:nvPr/>
          </p:nvSpPr>
          <p:spPr>
            <a:xfrm>
              <a:off x="7109120" y="5516004"/>
              <a:ext cx="364534"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pSp>
      <p:cxnSp>
        <p:nvCxnSpPr>
          <p:cNvPr id="25" name="Straight Arrow Connector 24">
            <a:extLst>
              <a:ext uri="{FF2B5EF4-FFF2-40B4-BE49-F238E27FC236}">
                <a16:creationId xmlns:a16="http://schemas.microsoft.com/office/drawing/2014/main" id="{782A517E-EC7A-4F38-AC24-F934F17356A5}"/>
              </a:ext>
            </a:extLst>
          </p:cNvPr>
          <p:cNvCxnSpPr>
            <a:stCxn id="23" idx="2"/>
            <a:endCxn id="19" idx="0"/>
          </p:cNvCxnSpPr>
          <p:nvPr/>
        </p:nvCxnSpPr>
        <p:spPr>
          <a:xfrm flipH="1">
            <a:off x="5468541" y="4824806"/>
            <a:ext cx="553286" cy="16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6EB36AA-11E8-49E5-992A-CD491DFEB107}"/>
              </a:ext>
            </a:extLst>
          </p:cNvPr>
          <p:cNvGrpSpPr/>
          <p:nvPr/>
        </p:nvGrpSpPr>
        <p:grpSpPr>
          <a:xfrm>
            <a:off x="1786345" y="4109224"/>
            <a:ext cx="5652390" cy="875804"/>
            <a:chOff x="2121843" y="4622603"/>
            <a:chExt cx="7536520" cy="1167739"/>
          </a:xfrm>
        </p:grpSpPr>
        <p:sp>
          <p:nvSpPr>
            <p:cNvPr id="23" name="TextBox 22">
              <a:extLst>
                <a:ext uri="{FF2B5EF4-FFF2-40B4-BE49-F238E27FC236}">
                  <a16:creationId xmlns:a16="http://schemas.microsoft.com/office/drawing/2014/main" id="{16E4BF8E-524E-4FAE-8650-4EF0CDFD140C}"/>
                </a:ext>
              </a:extLst>
            </p:cNvPr>
            <p:cNvSpPr txBox="1"/>
            <p:nvPr/>
          </p:nvSpPr>
          <p:spPr>
            <a:xfrm>
              <a:off x="5879940" y="4622603"/>
              <a:ext cx="3778423" cy="954108"/>
            </a:xfrm>
            <a:prstGeom prst="rect">
              <a:avLst/>
            </a:prstGeom>
            <a:noFill/>
            <a:ln>
              <a:solidFill>
                <a:schemeClr val="accent1"/>
              </a:solidFill>
            </a:ln>
          </p:spPr>
          <p:txBody>
            <a:bodyPr wrap="square" rtlCol="0">
              <a:spAutoFit/>
            </a:bodyPr>
            <a:lstStyle/>
            <a:p>
              <a:pPr algn="ctr"/>
              <a:r>
                <a:rPr lang="en-US" sz="1350" b="1" dirty="0">
                  <a:solidFill>
                    <a:srgbClr val="FF0000"/>
                  </a:solidFill>
                </a:rPr>
                <a:t>How many standard deviations away are these data points from mean?</a:t>
              </a:r>
              <a:endParaRPr lang="en-PK" sz="1350" b="1" dirty="0">
                <a:solidFill>
                  <a:srgbClr val="FF0000"/>
                </a:solidFill>
              </a:endParaRPr>
            </a:p>
          </p:txBody>
        </p:sp>
        <p:cxnSp>
          <p:nvCxnSpPr>
            <p:cNvPr id="26" name="Straight Arrow Connector 25">
              <a:extLst>
                <a:ext uri="{FF2B5EF4-FFF2-40B4-BE49-F238E27FC236}">
                  <a16:creationId xmlns:a16="http://schemas.microsoft.com/office/drawing/2014/main" id="{7912D380-8791-4349-B78F-68C698C6C7F5}"/>
                </a:ext>
              </a:extLst>
            </p:cNvPr>
            <p:cNvCxnSpPr>
              <a:cxnSpLocks/>
              <a:stCxn id="23" idx="2"/>
              <a:endCxn id="17" idx="0"/>
            </p:cNvCxnSpPr>
            <p:nvPr/>
          </p:nvCxnSpPr>
          <p:spPr>
            <a:xfrm flipH="1">
              <a:off x="2121843" y="5576711"/>
              <a:ext cx="5647310" cy="21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58888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F257-61A3-4795-8EBB-FDF7781E9E07}"/>
              </a:ext>
            </a:extLst>
          </p:cNvPr>
          <p:cNvSpPr>
            <a:spLocks noGrp="1"/>
          </p:cNvSpPr>
          <p:nvPr>
            <p:ph type="title"/>
          </p:nvPr>
        </p:nvSpPr>
        <p:spPr/>
        <p:txBody>
          <a:bodyPr/>
          <a:lstStyle/>
          <a:p>
            <a:r>
              <a:rPr lang="en-US" dirty="0"/>
              <a:t>Variance and Standard Deviation</a:t>
            </a:r>
            <a:endParaRPr lang="en-PK" dirty="0"/>
          </a:p>
        </p:txBody>
      </p:sp>
      <p:sp>
        <p:nvSpPr>
          <p:cNvPr id="3" name="Content Placeholder 2">
            <a:extLst>
              <a:ext uri="{FF2B5EF4-FFF2-40B4-BE49-F238E27FC236}">
                <a16:creationId xmlns:a16="http://schemas.microsoft.com/office/drawing/2014/main" id="{4EE000D3-DF4A-4A77-A840-1DF20E65B025}"/>
              </a:ext>
            </a:extLst>
          </p:cNvPr>
          <p:cNvSpPr>
            <a:spLocks noGrp="1"/>
          </p:cNvSpPr>
          <p:nvPr>
            <p:ph idx="1"/>
          </p:nvPr>
        </p:nvSpPr>
        <p:spPr>
          <a:xfrm>
            <a:off x="754380" y="1303635"/>
            <a:ext cx="7543800" cy="3392157"/>
          </a:xfrm>
        </p:spPr>
        <p:txBody>
          <a:bodyPr/>
          <a:lstStyle/>
          <a:p>
            <a:r>
              <a:rPr lang="en-US" b="1" dirty="0"/>
              <a:t>One Standard Deviation</a:t>
            </a:r>
          </a:p>
          <a:p>
            <a:endParaRPr lang="en-US" b="1" dirty="0"/>
          </a:p>
          <a:p>
            <a:r>
              <a:rPr lang="en-US" b="1" dirty="0"/>
              <a:t>Two Standard Deviations</a:t>
            </a:r>
          </a:p>
          <a:p>
            <a:endParaRPr lang="en-US" b="1" dirty="0"/>
          </a:p>
          <a:p>
            <a:r>
              <a:rPr lang="en-US" b="1" dirty="0"/>
              <a:t>Three Standard Deviations</a:t>
            </a:r>
          </a:p>
          <a:p>
            <a:pPr lvl="1"/>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Slide Number Placeholder 3">
            <a:extLst>
              <a:ext uri="{FF2B5EF4-FFF2-40B4-BE49-F238E27FC236}">
                <a16:creationId xmlns:a16="http://schemas.microsoft.com/office/drawing/2014/main" id="{21081464-E913-4E35-A488-1060FBCD089A}"/>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44</a:t>
            </a:fld>
            <a:endParaRPr lang="en-US"/>
          </a:p>
        </p:txBody>
      </p:sp>
      <p:grpSp>
        <p:nvGrpSpPr>
          <p:cNvPr id="5" name="Group 4">
            <a:extLst>
              <a:ext uri="{FF2B5EF4-FFF2-40B4-BE49-F238E27FC236}">
                <a16:creationId xmlns:a16="http://schemas.microsoft.com/office/drawing/2014/main" id="{F2B22DCE-5621-4697-ABFB-9ADA8A8B50AD}"/>
              </a:ext>
            </a:extLst>
          </p:cNvPr>
          <p:cNvGrpSpPr/>
          <p:nvPr/>
        </p:nvGrpSpPr>
        <p:grpSpPr>
          <a:xfrm>
            <a:off x="1329849" y="4984777"/>
            <a:ext cx="5732045" cy="495803"/>
            <a:chOff x="1796281" y="2771246"/>
            <a:chExt cx="7642726" cy="661071"/>
          </a:xfrm>
        </p:grpSpPr>
        <p:pic>
          <p:nvPicPr>
            <p:cNvPr id="6" name="Picture 5">
              <a:extLst>
                <a:ext uri="{FF2B5EF4-FFF2-40B4-BE49-F238E27FC236}">
                  <a16:creationId xmlns:a16="http://schemas.microsoft.com/office/drawing/2014/main" id="{2CAA6F0F-33EA-4EF9-9F11-D9643C936A7B}"/>
                </a:ext>
              </a:extLst>
            </p:cNvPr>
            <p:cNvPicPr>
              <a:picLocks noChangeAspect="1"/>
            </p:cNvPicPr>
            <p:nvPr/>
          </p:nvPicPr>
          <p:blipFill>
            <a:blip r:embed="rId2"/>
            <a:stretch>
              <a:fillRect/>
            </a:stretch>
          </p:blipFill>
          <p:spPr>
            <a:xfrm>
              <a:off x="1796281" y="2870342"/>
              <a:ext cx="6305550" cy="561975"/>
            </a:xfrm>
            <a:prstGeom prst="rect">
              <a:avLst/>
            </a:prstGeom>
          </p:spPr>
        </p:pic>
        <p:pic>
          <p:nvPicPr>
            <p:cNvPr id="7" name="Picture 6">
              <a:extLst>
                <a:ext uri="{FF2B5EF4-FFF2-40B4-BE49-F238E27FC236}">
                  <a16:creationId xmlns:a16="http://schemas.microsoft.com/office/drawing/2014/main" id="{3A43371C-2C6C-46A3-BFA3-C3AC39DE56FF}"/>
                </a:ext>
              </a:extLst>
            </p:cNvPr>
            <p:cNvPicPr>
              <a:picLocks noChangeAspect="1"/>
            </p:cNvPicPr>
            <p:nvPr/>
          </p:nvPicPr>
          <p:blipFill>
            <a:blip r:embed="rId3"/>
            <a:stretch>
              <a:fillRect/>
            </a:stretch>
          </p:blipFill>
          <p:spPr>
            <a:xfrm>
              <a:off x="8162657" y="2771246"/>
              <a:ext cx="1276350" cy="628650"/>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159135-EECB-4EE4-B8F6-3494E2AA1DCF}"/>
                  </a:ext>
                </a:extLst>
              </p:cNvPr>
              <p:cNvSpPr txBox="1"/>
              <p:nvPr/>
            </p:nvSpPr>
            <p:spPr>
              <a:xfrm>
                <a:off x="1841480" y="1991860"/>
                <a:ext cx="1656968" cy="276999"/>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𝝁</m:t>
                      </m:r>
                      <m:r>
                        <a:rPr lang="en-US" sz="1200" b="1" i="1" dirty="0">
                          <a:solidFill>
                            <a:srgbClr val="00B050"/>
                          </a:solidFill>
                          <a:latin typeface="Cambria Math" panose="02040503050406030204" pitchFamily="18" charset="0"/>
                          <a:ea typeface="Cambria Math" panose="02040503050406030204" pitchFamily="18" charset="0"/>
                        </a:rPr>
                        <m:t>±</m:t>
                      </m:r>
                      <m:r>
                        <a:rPr lang="en-US" sz="1200" b="1" i="1" dirty="0">
                          <a:solidFill>
                            <a:srgbClr val="00B050"/>
                          </a:solidFill>
                          <a:latin typeface="Cambria Math" panose="02040503050406030204" pitchFamily="18" charset="0"/>
                          <a:ea typeface="Cambria Math" panose="02040503050406030204" pitchFamily="18" charset="0"/>
                        </a:rPr>
                        <m:t>𝝈</m:t>
                      </m:r>
                      <m:r>
                        <a:rPr lang="en-US" sz="1200" b="1" i="1" dirty="0">
                          <a:solidFill>
                            <a:srgbClr val="00B050"/>
                          </a:solidFill>
                          <a:latin typeface="Cambria Math" panose="02040503050406030204" pitchFamily="18" charset="0"/>
                          <a:ea typeface="Cambria Math" panose="02040503050406030204" pitchFamily="18" charset="0"/>
                        </a:rPr>
                        <m:t>)</m:t>
                      </m:r>
                    </m:oMath>
                  </m:oMathPara>
                </a14:m>
                <a:endParaRPr lang="en-PK" sz="1200" b="1" dirty="0">
                  <a:solidFill>
                    <a:srgbClr val="00B050"/>
                  </a:solidFill>
                </a:endParaRPr>
              </a:p>
            </p:txBody>
          </p:sp>
        </mc:Choice>
        <mc:Fallback xmlns="">
          <p:sp>
            <p:nvSpPr>
              <p:cNvPr id="8" name="TextBox 7">
                <a:extLst>
                  <a:ext uri="{FF2B5EF4-FFF2-40B4-BE49-F238E27FC236}">
                    <a16:creationId xmlns:a16="http://schemas.microsoft.com/office/drawing/2014/main" id="{2B159135-EECB-4EE4-B8F6-3494E2AA1DCF}"/>
                  </a:ext>
                </a:extLst>
              </p:cNvPr>
              <p:cNvSpPr txBox="1">
                <a:spLocks noRot="1" noChangeAspect="1" noMove="1" noResize="1" noEditPoints="1" noAdjustHandles="1" noChangeArrowheads="1" noChangeShapeType="1" noTextEdit="1"/>
              </p:cNvSpPr>
              <p:nvPr/>
            </p:nvSpPr>
            <p:spPr>
              <a:xfrm>
                <a:off x="1841480" y="1991860"/>
                <a:ext cx="1656968" cy="276999"/>
              </a:xfrm>
              <a:prstGeom prst="rect">
                <a:avLst/>
              </a:prstGeom>
              <a:blipFill>
                <a:blip r:embed="rId4"/>
                <a:stretch>
                  <a:fillRect b="-4167"/>
                </a:stretch>
              </a:blipFill>
              <a:ln>
                <a:solidFill>
                  <a:schemeClr val="accent1"/>
                </a:solidFill>
              </a:ln>
            </p:spPr>
            <p:txBody>
              <a:bodyPr/>
              <a:lstStyle/>
              <a:p>
                <a:r>
                  <a:rPr lang="en-PK">
                    <a:noFill/>
                  </a:rPr>
                  <a:t> </a:t>
                </a:r>
              </a:p>
            </p:txBody>
          </p:sp>
        </mc:Fallback>
      </mc:AlternateContent>
      <p:grpSp>
        <p:nvGrpSpPr>
          <p:cNvPr id="22" name="Group 21">
            <a:extLst>
              <a:ext uri="{FF2B5EF4-FFF2-40B4-BE49-F238E27FC236}">
                <a16:creationId xmlns:a16="http://schemas.microsoft.com/office/drawing/2014/main" id="{B68AD7C5-2556-485B-9545-3D854BF36EB0}"/>
              </a:ext>
            </a:extLst>
          </p:cNvPr>
          <p:cNvGrpSpPr/>
          <p:nvPr/>
        </p:nvGrpSpPr>
        <p:grpSpPr>
          <a:xfrm>
            <a:off x="1649644" y="4985029"/>
            <a:ext cx="3955597" cy="294035"/>
            <a:chOff x="2199525" y="5503704"/>
            <a:chExt cx="5274129" cy="392047"/>
          </a:xfrm>
        </p:grpSpPr>
        <p:sp>
          <p:nvSpPr>
            <p:cNvPr id="17" name="Rectangle: Rounded Corners 16">
              <a:extLst>
                <a:ext uri="{FF2B5EF4-FFF2-40B4-BE49-F238E27FC236}">
                  <a16:creationId xmlns:a16="http://schemas.microsoft.com/office/drawing/2014/main" id="{2DC7E6F0-FDD9-4432-8B71-48897B7E77F9}"/>
                </a:ext>
              </a:extLst>
            </p:cNvPr>
            <p:cNvSpPr/>
            <p:nvPr/>
          </p:nvSpPr>
          <p:spPr>
            <a:xfrm>
              <a:off x="2199525" y="5503704"/>
              <a:ext cx="364534"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sp>
          <p:nvSpPr>
            <p:cNvPr id="19" name="Rectangle: Rounded Corners 18">
              <a:extLst>
                <a:ext uri="{FF2B5EF4-FFF2-40B4-BE49-F238E27FC236}">
                  <a16:creationId xmlns:a16="http://schemas.microsoft.com/office/drawing/2014/main" id="{44D70526-D796-4CA8-9DC4-5F8B206F3DEC}"/>
                </a:ext>
              </a:extLst>
            </p:cNvPr>
            <p:cNvSpPr/>
            <p:nvPr/>
          </p:nvSpPr>
          <p:spPr>
            <a:xfrm>
              <a:off x="7109120" y="5516004"/>
              <a:ext cx="364534" cy="3797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350"/>
            </a:p>
          </p:txBody>
        </p:sp>
      </p:grpSp>
      <p:cxnSp>
        <p:nvCxnSpPr>
          <p:cNvPr id="25" name="Straight Arrow Connector 24">
            <a:extLst>
              <a:ext uri="{FF2B5EF4-FFF2-40B4-BE49-F238E27FC236}">
                <a16:creationId xmlns:a16="http://schemas.microsoft.com/office/drawing/2014/main" id="{782A517E-EC7A-4F38-AC24-F934F17356A5}"/>
              </a:ext>
            </a:extLst>
          </p:cNvPr>
          <p:cNvCxnSpPr>
            <a:stCxn id="23" idx="2"/>
            <a:endCxn id="19" idx="0"/>
          </p:cNvCxnSpPr>
          <p:nvPr/>
        </p:nvCxnSpPr>
        <p:spPr>
          <a:xfrm flipH="1">
            <a:off x="5468541" y="4668696"/>
            <a:ext cx="369545" cy="325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6EB36AA-11E8-49E5-992A-CD491DFEB107}"/>
              </a:ext>
            </a:extLst>
          </p:cNvPr>
          <p:cNvGrpSpPr/>
          <p:nvPr/>
        </p:nvGrpSpPr>
        <p:grpSpPr>
          <a:xfrm>
            <a:off x="1786345" y="3953116"/>
            <a:ext cx="5468649" cy="1031914"/>
            <a:chOff x="2366831" y="4622603"/>
            <a:chExt cx="7291532" cy="1375885"/>
          </a:xfrm>
        </p:grpSpPr>
        <p:sp>
          <p:nvSpPr>
            <p:cNvPr id="23" name="TextBox 22">
              <a:extLst>
                <a:ext uri="{FF2B5EF4-FFF2-40B4-BE49-F238E27FC236}">
                  <a16:creationId xmlns:a16="http://schemas.microsoft.com/office/drawing/2014/main" id="{16E4BF8E-524E-4FAE-8650-4EF0CDFD140C}"/>
                </a:ext>
              </a:extLst>
            </p:cNvPr>
            <p:cNvSpPr txBox="1"/>
            <p:nvPr/>
          </p:nvSpPr>
          <p:spPr>
            <a:xfrm>
              <a:off x="5879940" y="4622603"/>
              <a:ext cx="3778423" cy="954108"/>
            </a:xfrm>
            <a:prstGeom prst="rect">
              <a:avLst/>
            </a:prstGeom>
            <a:noFill/>
            <a:ln>
              <a:solidFill>
                <a:schemeClr val="accent1"/>
              </a:solidFill>
            </a:ln>
          </p:spPr>
          <p:txBody>
            <a:bodyPr wrap="square" rtlCol="0">
              <a:spAutoFit/>
            </a:bodyPr>
            <a:lstStyle/>
            <a:p>
              <a:pPr algn="ctr"/>
              <a:r>
                <a:rPr lang="en-US" sz="1350" b="1" dirty="0">
                  <a:solidFill>
                    <a:srgbClr val="FF0000"/>
                  </a:solidFill>
                </a:rPr>
                <a:t>How many standard deviations away are these data points from mean?</a:t>
              </a:r>
              <a:endParaRPr lang="en-PK" sz="1350" b="1" dirty="0">
                <a:solidFill>
                  <a:srgbClr val="FF0000"/>
                </a:solidFill>
              </a:endParaRPr>
            </a:p>
          </p:txBody>
        </p:sp>
        <p:cxnSp>
          <p:nvCxnSpPr>
            <p:cNvPr id="26" name="Straight Arrow Connector 25">
              <a:extLst>
                <a:ext uri="{FF2B5EF4-FFF2-40B4-BE49-F238E27FC236}">
                  <a16:creationId xmlns:a16="http://schemas.microsoft.com/office/drawing/2014/main" id="{7912D380-8791-4349-B78F-68C698C6C7F5}"/>
                </a:ext>
              </a:extLst>
            </p:cNvPr>
            <p:cNvCxnSpPr>
              <a:cxnSpLocks/>
              <a:stCxn id="23" idx="2"/>
              <a:endCxn id="17" idx="0"/>
            </p:cNvCxnSpPr>
            <p:nvPr/>
          </p:nvCxnSpPr>
          <p:spPr>
            <a:xfrm flipH="1">
              <a:off x="2366831" y="5576711"/>
              <a:ext cx="5402322" cy="42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85FB56-11FD-4836-9005-DD4FD4C29D19}"/>
                  </a:ext>
                </a:extLst>
              </p:cNvPr>
              <p:cNvSpPr txBox="1"/>
              <p:nvPr/>
            </p:nvSpPr>
            <p:spPr>
              <a:xfrm>
                <a:off x="1841480" y="2795230"/>
                <a:ext cx="1656968" cy="276999"/>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𝝁</m:t>
                      </m:r>
                      <m:r>
                        <a:rPr lang="en-US" sz="1200" b="1" i="1" dirty="0">
                          <a:solidFill>
                            <a:srgbClr val="00B050"/>
                          </a:solidFill>
                          <a:latin typeface="Cambria Math" panose="02040503050406030204" pitchFamily="18" charset="0"/>
                          <a:ea typeface="Cambria Math" panose="02040503050406030204" pitchFamily="18" charset="0"/>
                        </a:rPr>
                        <m:t>±</m:t>
                      </m:r>
                      <m:r>
                        <a:rPr lang="en-US" sz="1200" b="1" i="1" dirty="0">
                          <a:solidFill>
                            <a:srgbClr val="00B050"/>
                          </a:solidFill>
                          <a:latin typeface="Cambria Math" panose="02040503050406030204" pitchFamily="18" charset="0"/>
                          <a:ea typeface="Cambria Math" panose="02040503050406030204" pitchFamily="18" charset="0"/>
                        </a:rPr>
                        <m:t>𝟐</m:t>
                      </m:r>
                      <m:r>
                        <a:rPr lang="en-US" sz="1200" b="1" i="1" dirty="0">
                          <a:solidFill>
                            <a:srgbClr val="00B050"/>
                          </a:solidFill>
                          <a:latin typeface="Cambria Math" panose="02040503050406030204" pitchFamily="18" charset="0"/>
                          <a:ea typeface="Cambria Math" panose="02040503050406030204" pitchFamily="18" charset="0"/>
                        </a:rPr>
                        <m:t>𝝈</m:t>
                      </m:r>
                      <m:r>
                        <a:rPr lang="en-US" sz="1200" b="1" i="1" dirty="0">
                          <a:solidFill>
                            <a:srgbClr val="00B050"/>
                          </a:solidFill>
                          <a:latin typeface="Cambria Math" panose="02040503050406030204" pitchFamily="18" charset="0"/>
                          <a:ea typeface="Cambria Math" panose="02040503050406030204" pitchFamily="18" charset="0"/>
                        </a:rPr>
                        <m:t>)</m:t>
                      </m:r>
                    </m:oMath>
                  </m:oMathPara>
                </a14:m>
                <a:endParaRPr lang="en-PK" sz="1200" b="1" dirty="0">
                  <a:solidFill>
                    <a:srgbClr val="00B050"/>
                  </a:solidFill>
                </a:endParaRPr>
              </a:p>
            </p:txBody>
          </p:sp>
        </mc:Choice>
        <mc:Fallback xmlns="">
          <p:sp>
            <p:nvSpPr>
              <p:cNvPr id="20" name="TextBox 19">
                <a:extLst>
                  <a:ext uri="{FF2B5EF4-FFF2-40B4-BE49-F238E27FC236}">
                    <a16:creationId xmlns:a16="http://schemas.microsoft.com/office/drawing/2014/main" id="{7085FB56-11FD-4836-9005-DD4FD4C29D19}"/>
                  </a:ext>
                </a:extLst>
              </p:cNvPr>
              <p:cNvSpPr txBox="1">
                <a:spLocks noRot="1" noChangeAspect="1" noMove="1" noResize="1" noEditPoints="1" noAdjustHandles="1" noChangeArrowheads="1" noChangeShapeType="1" noTextEdit="1"/>
              </p:cNvSpPr>
              <p:nvPr/>
            </p:nvSpPr>
            <p:spPr>
              <a:xfrm>
                <a:off x="1841480" y="2795230"/>
                <a:ext cx="1656968" cy="276999"/>
              </a:xfrm>
              <a:prstGeom prst="rect">
                <a:avLst/>
              </a:prstGeom>
              <a:blipFill>
                <a:blip r:embed="rId5"/>
                <a:stretch>
                  <a:fillRect b="-8333"/>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265A19-8D1D-4BB2-837A-5E72BED102DC}"/>
                  </a:ext>
                </a:extLst>
              </p:cNvPr>
              <p:cNvSpPr txBox="1"/>
              <p:nvPr/>
            </p:nvSpPr>
            <p:spPr>
              <a:xfrm>
                <a:off x="1841479" y="3533894"/>
                <a:ext cx="1656968" cy="276999"/>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𝝁</m:t>
                      </m:r>
                      <m:r>
                        <a:rPr lang="en-US" sz="1200" b="1" i="1" dirty="0">
                          <a:solidFill>
                            <a:srgbClr val="00B050"/>
                          </a:solidFill>
                          <a:latin typeface="Cambria Math" panose="02040503050406030204" pitchFamily="18" charset="0"/>
                          <a:ea typeface="Cambria Math" panose="02040503050406030204" pitchFamily="18" charset="0"/>
                        </a:rPr>
                        <m:t>±</m:t>
                      </m:r>
                      <m:r>
                        <a:rPr lang="en-US" sz="1200" b="1" i="1" dirty="0">
                          <a:solidFill>
                            <a:srgbClr val="00B050"/>
                          </a:solidFill>
                          <a:latin typeface="Cambria Math" panose="02040503050406030204" pitchFamily="18" charset="0"/>
                          <a:ea typeface="Cambria Math" panose="02040503050406030204" pitchFamily="18" charset="0"/>
                        </a:rPr>
                        <m:t>𝟑</m:t>
                      </m:r>
                      <m:r>
                        <a:rPr lang="en-US" sz="1200" b="1" i="1" dirty="0">
                          <a:solidFill>
                            <a:srgbClr val="00B050"/>
                          </a:solidFill>
                          <a:latin typeface="Cambria Math" panose="02040503050406030204" pitchFamily="18" charset="0"/>
                          <a:ea typeface="Cambria Math" panose="02040503050406030204" pitchFamily="18" charset="0"/>
                        </a:rPr>
                        <m:t>𝝈</m:t>
                      </m:r>
                      <m:r>
                        <a:rPr lang="en-US" sz="1200" b="1" i="1" dirty="0">
                          <a:solidFill>
                            <a:srgbClr val="00B050"/>
                          </a:solidFill>
                          <a:latin typeface="Cambria Math" panose="02040503050406030204" pitchFamily="18" charset="0"/>
                          <a:ea typeface="Cambria Math" panose="02040503050406030204" pitchFamily="18" charset="0"/>
                        </a:rPr>
                        <m:t>)</m:t>
                      </m:r>
                    </m:oMath>
                  </m:oMathPara>
                </a14:m>
                <a:endParaRPr lang="en-PK" sz="1200" b="1" dirty="0">
                  <a:solidFill>
                    <a:srgbClr val="00B050"/>
                  </a:solidFill>
                </a:endParaRPr>
              </a:p>
            </p:txBody>
          </p:sp>
        </mc:Choice>
        <mc:Fallback xmlns="">
          <p:sp>
            <p:nvSpPr>
              <p:cNvPr id="21" name="TextBox 20">
                <a:extLst>
                  <a:ext uri="{FF2B5EF4-FFF2-40B4-BE49-F238E27FC236}">
                    <a16:creationId xmlns:a16="http://schemas.microsoft.com/office/drawing/2014/main" id="{86265A19-8D1D-4BB2-837A-5E72BED102DC}"/>
                  </a:ext>
                </a:extLst>
              </p:cNvPr>
              <p:cNvSpPr txBox="1">
                <a:spLocks noRot="1" noChangeAspect="1" noMove="1" noResize="1" noEditPoints="1" noAdjustHandles="1" noChangeArrowheads="1" noChangeShapeType="1" noTextEdit="1"/>
              </p:cNvSpPr>
              <p:nvPr/>
            </p:nvSpPr>
            <p:spPr>
              <a:xfrm>
                <a:off x="1841479" y="3533894"/>
                <a:ext cx="1656968" cy="276999"/>
              </a:xfrm>
              <a:prstGeom prst="rect">
                <a:avLst/>
              </a:prstGeom>
              <a:blipFill>
                <a:blip r:embed="rId6"/>
                <a:stretch>
                  <a:fillRect b="-8333"/>
                </a:stretch>
              </a:blipFill>
              <a:ln>
                <a:solidFill>
                  <a:schemeClr val="accent1"/>
                </a:solidFill>
              </a:ln>
            </p:spPr>
            <p:txBody>
              <a:bodyPr/>
              <a:lstStyle/>
              <a:p>
                <a:r>
                  <a:rPr lang="en-PK">
                    <a:noFill/>
                  </a:rPr>
                  <a:t> </a:t>
                </a:r>
              </a:p>
            </p:txBody>
          </p:sp>
        </mc:Fallback>
      </mc:AlternateContent>
      <p:pic>
        <p:nvPicPr>
          <p:cNvPr id="24" name="Picture 23">
            <a:extLst>
              <a:ext uri="{FF2B5EF4-FFF2-40B4-BE49-F238E27FC236}">
                <a16:creationId xmlns:a16="http://schemas.microsoft.com/office/drawing/2014/main" id="{74B3E947-8126-499F-BA0F-144EEF187E97}"/>
              </a:ext>
            </a:extLst>
          </p:cNvPr>
          <p:cNvPicPr>
            <a:picLocks noChangeAspect="1"/>
          </p:cNvPicPr>
          <p:nvPr/>
        </p:nvPicPr>
        <p:blipFill>
          <a:blip r:embed="rId7"/>
          <a:stretch>
            <a:fillRect/>
          </a:stretch>
        </p:blipFill>
        <p:spPr>
          <a:xfrm>
            <a:off x="1959105" y="4514523"/>
            <a:ext cx="1614488" cy="25717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8C858D-6F29-4988-AD2B-68F5A4D65D1B}"/>
                  </a:ext>
                </a:extLst>
              </p:cNvPr>
              <p:cNvSpPr txBox="1"/>
              <p:nvPr/>
            </p:nvSpPr>
            <p:spPr>
              <a:xfrm>
                <a:off x="6334773" y="1957496"/>
                <a:ext cx="2031988" cy="450636"/>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a:solidFill>
                            <a:srgbClr val="00B050"/>
                          </a:solidFill>
                          <a:latin typeface="Cambria Math" panose="02040503050406030204" pitchFamily="18" charset="0"/>
                        </a:rPr>
                        <m:t>𝑺𝑻</m:t>
                      </m:r>
                      <m:sSub>
                        <m:sSubPr>
                          <m:ctrlPr>
                            <a:rPr lang="en-US" sz="1200" b="1" i="1">
                              <a:solidFill>
                                <a:srgbClr val="00B050"/>
                              </a:solidFill>
                              <a:latin typeface="Cambria Math" panose="02040503050406030204" pitchFamily="18" charset="0"/>
                            </a:rPr>
                          </m:ctrlPr>
                        </m:sSubPr>
                        <m:e>
                          <m:r>
                            <a:rPr lang="en-US" sz="1200" b="1" i="1">
                              <a:solidFill>
                                <a:srgbClr val="00B050"/>
                              </a:solidFill>
                              <a:latin typeface="Cambria Math" panose="02040503050406030204" pitchFamily="18" charset="0"/>
                            </a:rPr>
                            <m:t>𝑫</m:t>
                          </m:r>
                        </m:e>
                        <m:sub>
                          <m:r>
                            <a:rPr lang="en-US" sz="1200" b="1" i="1">
                              <a:solidFill>
                                <a:srgbClr val="00B050"/>
                              </a:solidFill>
                              <a:latin typeface="Cambria Math" panose="02040503050406030204" pitchFamily="18" charset="0"/>
                            </a:rPr>
                            <m:t>𝒂𝒘𝒂𝒚</m:t>
                          </m:r>
                        </m:sub>
                      </m:sSub>
                      <m:r>
                        <a:rPr lang="en-US" sz="1200" b="1" i="1">
                          <a:solidFill>
                            <a:srgbClr val="00B050"/>
                          </a:solidFill>
                          <a:latin typeface="Cambria Math" panose="02040503050406030204" pitchFamily="18" charset="0"/>
                        </a:rPr>
                        <m:t>= </m:t>
                      </m:r>
                      <m:f>
                        <m:fPr>
                          <m:ctrlPr>
                            <a:rPr lang="en-US" sz="1200" b="1" i="1">
                              <a:solidFill>
                                <a:srgbClr val="00B050"/>
                              </a:solidFill>
                              <a:latin typeface="Cambria Math" panose="02040503050406030204" pitchFamily="18" charset="0"/>
                            </a:rPr>
                          </m:ctrlPr>
                        </m:fPr>
                        <m:num>
                          <m:sSub>
                            <m:sSubPr>
                              <m:ctrlPr>
                                <a:rPr lang="en-US" sz="1200" b="1" i="1">
                                  <a:solidFill>
                                    <a:srgbClr val="00B050"/>
                                  </a:solidFill>
                                  <a:latin typeface="Cambria Math" panose="02040503050406030204" pitchFamily="18" charset="0"/>
                                </a:rPr>
                              </m:ctrlPr>
                            </m:sSubPr>
                            <m:e>
                              <m:r>
                                <a:rPr lang="en-US" sz="1200" b="1" i="1">
                                  <a:solidFill>
                                    <a:srgbClr val="00B050"/>
                                  </a:solidFill>
                                  <a:latin typeface="Cambria Math" panose="02040503050406030204" pitchFamily="18" charset="0"/>
                                </a:rPr>
                                <m:t>𝒙</m:t>
                              </m:r>
                            </m:e>
                            <m:sub>
                              <m:r>
                                <a:rPr lang="en-US" sz="1200" b="1" i="1">
                                  <a:solidFill>
                                    <a:srgbClr val="00B050"/>
                                  </a:solidFill>
                                  <a:latin typeface="Cambria Math" panose="02040503050406030204" pitchFamily="18" charset="0"/>
                                </a:rPr>
                                <m:t>𝒊</m:t>
                              </m:r>
                            </m:sub>
                          </m:sSub>
                          <m:r>
                            <a:rPr lang="en-US" sz="1200" b="1" i="1">
                              <a:solidFill>
                                <a:srgbClr val="00B050"/>
                              </a:solidFill>
                              <a:latin typeface="Cambria Math" panose="02040503050406030204" pitchFamily="18" charset="0"/>
                            </a:rPr>
                            <m:t>−</m:t>
                          </m:r>
                          <m:acc>
                            <m:accPr>
                              <m:chr m:val="̅"/>
                              <m:ctrlPr>
                                <a:rPr lang="en-US" sz="1200" b="1" i="1">
                                  <a:solidFill>
                                    <a:srgbClr val="00B050"/>
                                  </a:solidFill>
                                  <a:latin typeface="Cambria Math" panose="02040503050406030204" pitchFamily="18" charset="0"/>
                                </a:rPr>
                              </m:ctrlPr>
                            </m:accPr>
                            <m:e>
                              <m:r>
                                <a:rPr lang="en-US" sz="1200" b="1" i="1">
                                  <a:solidFill>
                                    <a:srgbClr val="00B050"/>
                                  </a:solidFill>
                                  <a:latin typeface="Cambria Math" panose="02040503050406030204" pitchFamily="18" charset="0"/>
                                </a:rPr>
                                <m:t>𝒙</m:t>
                              </m:r>
                            </m:e>
                          </m:acc>
                          <m:d>
                            <m:dPr>
                              <m:ctrlPr>
                                <a:rPr lang="en-US" sz="1200" b="1" i="1">
                                  <a:solidFill>
                                    <a:srgbClr val="00B050"/>
                                  </a:solidFill>
                                  <a:latin typeface="Cambria Math" panose="02040503050406030204" pitchFamily="18" charset="0"/>
                                </a:rPr>
                              </m:ctrlPr>
                            </m:dPr>
                            <m:e>
                              <m:r>
                                <a:rPr lang="en-US" sz="1200" b="1" i="1">
                                  <a:solidFill>
                                    <a:srgbClr val="00B050"/>
                                  </a:solidFill>
                                  <a:latin typeface="Cambria Math" panose="02040503050406030204" pitchFamily="18" charset="0"/>
                                </a:rPr>
                                <m:t>𝒐𝒓</m:t>
                              </m:r>
                              <m:r>
                                <a:rPr lang="en-US" sz="1200" b="1" i="1">
                                  <a:solidFill>
                                    <a:srgbClr val="00B050"/>
                                  </a:solidFill>
                                  <a:latin typeface="Cambria Math" panose="02040503050406030204" pitchFamily="18" charset="0"/>
                                </a:rPr>
                                <m:t> </m:t>
                              </m:r>
                              <m:r>
                                <a:rPr lang="en-US" sz="1200" b="1" i="1">
                                  <a:solidFill>
                                    <a:srgbClr val="00B050"/>
                                  </a:solidFill>
                                  <a:latin typeface="Cambria Math" panose="02040503050406030204" pitchFamily="18" charset="0"/>
                                </a:rPr>
                                <m:t>𝝁</m:t>
                              </m:r>
                            </m:e>
                          </m:d>
                        </m:num>
                        <m:den>
                          <m:r>
                            <a:rPr lang="en-US" sz="1200" b="1" i="1">
                              <a:solidFill>
                                <a:srgbClr val="00B050"/>
                              </a:solidFill>
                              <a:latin typeface="Cambria Math" panose="02040503050406030204" pitchFamily="18" charset="0"/>
                            </a:rPr>
                            <m:t>𝝈</m:t>
                          </m:r>
                        </m:den>
                      </m:f>
                    </m:oMath>
                  </m:oMathPara>
                </a14:m>
                <a:endParaRPr lang="en-PK" sz="1200" b="1" dirty="0">
                  <a:solidFill>
                    <a:srgbClr val="00B050"/>
                  </a:solidFill>
                </a:endParaRPr>
              </a:p>
            </p:txBody>
          </p:sp>
        </mc:Choice>
        <mc:Fallback xmlns="">
          <p:sp>
            <p:nvSpPr>
              <p:cNvPr id="27" name="TextBox 26">
                <a:extLst>
                  <a:ext uri="{FF2B5EF4-FFF2-40B4-BE49-F238E27FC236}">
                    <a16:creationId xmlns:a16="http://schemas.microsoft.com/office/drawing/2014/main" id="{C88C858D-6F29-4988-AD2B-68F5A4D65D1B}"/>
                  </a:ext>
                </a:extLst>
              </p:cNvPr>
              <p:cNvSpPr txBox="1">
                <a:spLocks noRot="1" noChangeAspect="1" noMove="1" noResize="1" noEditPoints="1" noAdjustHandles="1" noChangeArrowheads="1" noChangeShapeType="1" noTextEdit="1"/>
              </p:cNvSpPr>
              <p:nvPr/>
            </p:nvSpPr>
            <p:spPr>
              <a:xfrm>
                <a:off x="6334773" y="1957496"/>
                <a:ext cx="2031988" cy="450636"/>
              </a:xfrm>
              <a:prstGeom prst="rect">
                <a:avLst/>
              </a:prstGeom>
              <a:blipFill>
                <a:blip r:embed="rId8"/>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166205-E3D6-47EF-90BD-53DCFE395F47}"/>
                  </a:ext>
                </a:extLst>
              </p:cNvPr>
              <p:cNvSpPr txBox="1"/>
              <p:nvPr/>
            </p:nvSpPr>
            <p:spPr>
              <a:xfrm>
                <a:off x="5848677" y="2516103"/>
                <a:ext cx="2518083" cy="443006"/>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a:solidFill>
                            <a:srgbClr val="00B050"/>
                          </a:solidFill>
                          <a:latin typeface="Cambria Math" panose="02040503050406030204" pitchFamily="18" charset="0"/>
                        </a:rPr>
                        <m:t>𝑺𝑻</m:t>
                      </m:r>
                      <m:sSub>
                        <m:sSubPr>
                          <m:ctrlPr>
                            <a:rPr lang="en-US" sz="1200" b="1" i="1">
                              <a:solidFill>
                                <a:srgbClr val="00B050"/>
                              </a:solidFill>
                              <a:latin typeface="Cambria Math" panose="02040503050406030204" pitchFamily="18" charset="0"/>
                            </a:rPr>
                          </m:ctrlPr>
                        </m:sSubPr>
                        <m:e>
                          <m:r>
                            <a:rPr lang="en-US" sz="1200" b="1" i="1">
                              <a:solidFill>
                                <a:srgbClr val="00B050"/>
                              </a:solidFill>
                              <a:latin typeface="Cambria Math" panose="02040503050406030204" pitchFamily="18" charset="0"/>
                            </a:rPr>
                            <m:t>𝑫</m:t>
                          </m:r>
                        </m:e>
                        <m:sub>
                          <m:r>
                            <a:rPr lang="en-US" sz="1200" b="1" i="1">
                              <a:solidFill>
                                <a:srgbClr val="00B050"/>
                              </a:solidFill>
                              <a:latin typeface="Cambria Math" panose="02040503050406030204" pitchFamily="18" charset="0"/>
                            </a:rPr>
                            <m:t>𝒂𝒘𝒂𝒚</m:t>
                          </m:r>
                        </m:sub>
                      </m:sSub>
                      <m:r>
                        <a:rPr lang="en-US" sz="1200" b="1" i="1">
                          <a:solidFill>
                            <a:srgbClr val="00B050"/>
                          </a:solidFill>
                          <a:latin typeface="Cambria Math" panose="02040503050406030204" pitchFamily="18" charset="0"/>
                        </a:rPr>
                        <m:t>= </m:t>
                      </m:r>
                      <m:f>
                        <m:fPr>
                          <m:ctrlPr>
                            <a:rPr lang="en-US" sz="1200" b="1" i="1">
                              <a:solidFill>
                                <a:srgbClr val="00B050"/>
                              </a:solidFill>
                              <a:latin typeface="Cambria Math" panose="02040503050406030204" pitchFamily="18" charset="0"/>
                            </a:rPr>
                          </m:ctrlPr>
                        </m:fPr>
                        <m:num>
                          <m:r>
                            <a:rPr lang="en-US" sz="1200" b="1" i="1">
                              <a:solidFill>
                                <a:srgbClr val="00B050"/>
                              </a:solidFill>
                              <a:latin typeface="Cambria Math" panose="02040503050406030204" pitchFamily="18" charset="0"/>
                            </a:rPr>
                            <m:t>𝟕𝟎</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𝟓𝟖</m:t>
                          </m:r>
                        </m:num>
                        <m:den>
                          <m:r>
                            <a:rPr lang="en-US" sz="1200" b="1" i="1">
                              <a:solidFill>
                                <a:srgbClr val="00B050"/>
                              </a:solidFill>
                              <a:latin typeface="Cambria Math" panose="02040503050406030204" pitchFamily="18" charset="0"/>
                            </a:rPr>
                            <m:t>𝟏𝟗</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𝟒𝟕</m:t>
                          </m:r>
                        </m:den>
                      </m:f>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𝟎</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𝟔𝟐</m:t>
                      </m:r>
                    </m:oMath>
                  </m:oMathPara>
                </a14:m>
                <a:endParaRPr lang="en-PK" sz="1200" b="1" dirty="0">
                  <a:solidFill>
                    <a:srgbClr val="00B050"/>
                  </a:solidFill>
                </a:endParaRPr>
              </a:p>
            </p:txBody>
          </p:sp>
        </mc:Choice>
        <mc:Fallback xmlns="">
          <p:sp>
            <p:nvSpPr>
              <p:cNvPr id="28" name="TextBox 27">
                <a:extLst>
                  <a:ext uri="{FF2B5EF4-FFF2-40B4-BE49-F238E27FC236}">
                    <a16:creationId xmlns:a16="http://schemas.microsoft.com/office/drawing/2014/main" id="{E0166205-E3D6-47EF-90BD-53DCFE395F47}"/>
                  </a:ext>
                </a:extLst>
              </p:cNvPr>
              <p:cNvSpPr txBox="1">
                <a:spLocks noRot="1" noChangeAspect="1" noMove="1" noResize="1" noEditPoints="1" noAdjustHandles="1" noChangeArrowheads="1" noChangeShapeType="1" noTextEdit="1"/>
              </p:cNvSpPr>
              <p:nvPr/>
            </p:nvSpPr>
            <p:spPr>
              <a:xfrm>
                <a:off x="5848677" y="2516103"/>
                <a:ext cx="2518083" cy="443006"/>
              </a:xfrm>
              <a:prstGeom prst="rect">
                <a:avLst/>
              </a:prstGeom>
              <a:blipFill>
                <a:blip r:embed="rId9"/>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F49CDB4-2F9D-4A3A-BD99-05E3561E9028}"/>
                  </a:ext>
                </a:extLst>
              </p:cNvPr>
              <p:cNvSpPr txBox="1"/>
              <p:nvPr/>
            </p:nvSpPr>
            <p:spPr>
              <a:xfrm>
                <a:off x="5848677" y="3080966"/>
                <a:ext cx="2518083" cy="443006"/>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a:solidFill>
                            <a:srgbClr val="00B050"/>
                          </a:solidFill>
                          <a:latin typeface="Cambria Math" panose="02040503050406030204" pitchFamily="18" charset="0"/>
                        </a:rPr>
                        <m:t>𝑺𝑻</m:t>
                      </m:r>
                      <m:sSub>
                        <m:sSubPr>
                          <m:ctrlPr>
                            <a:rPr lang="en-US" sz="1200" b="1" i="1">
                              <a:solidFill>
                                <a:srgbClr val="00B050"/>
                              </a:solidFill>
                              <a:latin typeface="Cambria Math" panose="02040503050406030204" pitchFamily="18" charset="0"/>
                            </a:rPr>
                          </m:ctrlPr>
                        </m:sSubPr>
                        <m:e>
                          <m:r>
                            <a:rPr lang="en-US" sz="1200" b="1" i="1">
                              <a:solidFill>
                                <a:srgbClr val="00B050"/>
                              </a:solidFill>
                              <a:latin typeface="Cambria Math" panose="02040503050406030204" pitchFamily="18" charset="0"/>
                            </a:rPr>
                            <m:t>𝑫</m:t>
                          </m:r>
                        </m:e>
                        <m:sub>
                          <m:r>
                            <a:rPr lang="en-US" sz="1200" b="1" i="1">
                              <a:solidFill>
                                <a:srgbClr val="00B050"/>
                              </a:solidFill>
                              <a:latin typeface="Cambria Math" panose="02040503050406030204" pitchFamily="18" charset="0"/>
                            </a:rPr>
                            <m:t>𝒂𝒘𝒂𝒚</m:t>
                          </m:r>
                        </m:sub>
                      </m:sSub>
                      <m:r>
                        <a:rPr lang="en-US" sz="1200" b="1" i="1">
                          <a:solidFill>
                            <a:srgbClr val="00B050"/>
                          </a:solidFill>
                          <a:latin typeface="Cambria Math" panose="02040503050406030204" pitchFamily="18" charset="0"/>
                        </a:rPr>
                        <m:t>= </m:t>
                      </m:r>
                      <m:f>
                        <m:fPr>
                          <m:ctrlPr>
                            <a:rPr lang="en-US" sz="1200" b="1" i="1">
                              <a:solidFill>
                                <a:srgbClr val="00B050"/>
                              </a:solidFill>
                              <a:latin typeface="Cambria Math" panose="02040503050406030204" pitchFamily="18" charset="0"/>
                            </a:rPr>
                          </m:ctrlPr>
                        </m:fPr>
                        <m:num>
                          <m:r>
                            <a:rPr lang="en-US" sz="1200" b="1" i="1">
                              <a:solidFill>
                                <a:srgbClr val="00B050"/>
                              </a:solidFill>
                              <a:latin typeface="Cambria Math" panose="02040503050406030204" pitchFamily="18" charset="0"/>
                            </a:rPr>
                            <m:t>𝟑𝟎</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𝟓𝟖</m:t>
                          </m:r>
                        </m:num>
                        <m:den>
                          <m:r>
                            <a:rPr lang="en-US" sz="1200" b="1" i="1">
                              <a:solidFill>
                                <a:srgbClr val="00B050"/>
                              </a:solidFill>
                              <a:latin typeface="Cambria Math" panose="02040503050406030204" pitchFamily="18" charset="0"/>
                            </a:rPr>
                            <m:t>𝟏𝟗</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𝟒𝟕</m:t>
                          </m:r>
                        </m:den>
                      </m:f>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𝟏</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𝟒𝟒</m:t>
                      </m:r>
                    </m:oMath>
                  </m:oMathPara>
                </a14:m>
                <a:endParaRPr lang="en-PK" sz="1200" b="1" dirty="0">
                  <a:solidFill>
                    <a:srgbClr val="00B050"/>
                  </a:solidFill>
                </a:endParaRPr>
              </a:p>
            </p:txBody>
          </p:sp>
        </mc:Choice>
        <mc:Fallback xmlns="">
          <p:sp>
            <p:nvSpPr>
              <p:cNvPr id="29" name="TextBox 28">
                <a:extLst>
                  <a:ext uri="{FF2B5EF4-FFF2-40B4-BE49-F238E27FC236}">
                    <a16:creationId xmlns:a16="http://schemas.microsoft.com/office/drawing/2014/main" id="{CF49CDB4-2F9D-4A3A-BD99-05E3561E9028}"/>
                  </a:ext>
                </a:extLst>
              </p:cNvPr>
              <p:cNvSpPr txBox="1">
                <a:spLocks noRot="1" noChangeAspect="1" noMove="1" noResize="1" noEditPoints="1" noAdjustHandles="1" noChangeArrowheads="1" noChangeShapeType="1" noTextEdit="1"/>
              </p:cNvSpPr>
              <p:nvPr/>
            </p:nvSpPr>
            <p:spPr>
              <a:xfrm>
                <a:off x="5848677" y="3080966"/>
                <a:ext cx="2518083" cy="443006"/>
              </a:xfrm>
              <a:prstGeom prst="rect">
                <a:avLst/>
              </a:prstGeom>
              <a:blipFill>
                <a:blip r:embed="rId10"/>
                <a:stretch>
                  <a:fillRect/>
                </a:stretch>
              </a:blipFill>
              <a:ln>
                <a:solidFill>
                  <a:schemeClr val="accent1"/>
                </a:solidFill>
              </a:ln>
            </p:spPr>
            <p:txBody>
              <a:bodyPr/>
              <a:lstStyle/>
              <a:p>
                <a:r>
                  <a:rPr lang="en-PK">
                    <a:noFill/>
                  </a:rPr>
                  <a:t> </a:t>
                </a:r>
              </a:p>
            </p:txBody>
          </p:sp>
        </mc:Fallback>
      </mc:AlternateContent>
      <p:sp>
        <p:nvSpPr>
          <p:cNvPr id="10" name="Left Brace 9">
            <a:extLst>
              <a:ext uri="{FF2B5EF4-FFF2-40B4-BE49-F238E27FC236}">
                <a16:creationId xmlns:a16="http://schemas.microsoft.com/office/drawing/2014/main" id="{91B3D32F-BEC0-4771-80A9-5D2C31C5E7C1}"/>
              </a:ext>
            </a:extLst>
          </p:cNvPr>
          <p:cNvSpPr/>
          <p:nvPr/>
        </p:nvSpPr>
        <p:spPr>
          <a:xfrm>
            <a:off x="5605240" y="1786118"/>
            <a:ext cx="221624" cy="2100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12" name="Callout: Right Arrow 11">
            <a:extLst>
              <a:ext uri="{FF2B5EF4-FFF2-40B4-BE49-F238E27FC236}">
                <a16:creationId xmlns:a16="http://schemas.microsoft.com/office/drawing/2014/main" id="{D3DFE5D7-3D0C-490A-BD88-DED72FA831F9}"/>
              </a:ext>
            </a:extLst>
          </p:cNvPr>
          <p:cNvSpPr/>
          <p:nvPr/>
        </p:nvSpPr>
        <p:spPr>
          <a:xfrm>
            <a:off x="4526280" y="2590753"/>
            <a:ext cx="1057148" cy="45839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Z-Score</a:t>
            </a:r>
            <a:endParaRPr lang="en-PK" sz="1350" b="1" dirty="0"/>
          </a:p>
        </p:txBody>
      </p:sp>
    </p:spTree>
    <p:extLst>
      <p:ext uri="{BB962C8B-B14F-4D97-AF65-F5344CB8AC3E}">
        <p14:creationId xmlns:p14="http://schemas.microsoft.com/office/powerpoint/2010/main" val="5240336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7" grpId="0" animBg="1"/>
      <p:bldP spid="28" grpId="0" animBg="1"/>
      <p:bldP spid="29" grpId="0" animBg="1"/>
      <p:bldP spid="10"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D401-F291-4A46-8E34-B8876DC019F6}"/>
              </a:ext>
            </a:extLst>
          </p:cNvPr>
          <p:cNvSpPr>
            <a:spLocks noGrp="1"/>
          </p:cNvSpPr>
          <p:nvPr>
            <p:ph type="title"/>
          </p:nvPr>
        </p:nvSpPr>
        <p:spPr/>
        <p:txBody>
          <a:bodyPr/>
          <a:lstStyle/>
          <a:p>
            <a:r>
              <a:rPr lang="en-US" dirty="0"/>
              <a:t>Z-Score: Standard Normal Distribution</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7DC514-FA8F-413A-898F-DE6095218D62}"/>
                  </a:ext>
                </a:extLst>
              </p:cNvPr>
              <p:cNvSpPr>
                <a:spLocks noGrp="1"/>
              </p:cNvSpPr>
              <p:nvPr>
                <p:ph idx="1"/>
              </p:nvPr>
            </p:nvSpPr>
            <p:spPr/>
            <p:txBody>
              <a:bodyPr>
                <a:normAutofit fontScale="92500" lnSpcReduction="20000"/>
              </a:bodyPr>
              <a:lstStyle/>
              <a:p>
                <a:r>
                  <a:rPr lang="en-US" dirty="0"/>
                  <a:t>To standardize a value from a normal distribution, convert the individual value into a z-score:</a:t>
                </a:r>
              </a:p>
              <a:p>
                <a:pPr lvl="1"/>
                <a:r>
                  <a:rPr lang="en-US" dirty="0">
                    <a:solidFill>
                      <a:srgbClr val="FF00FF"/>
                    </a:solidFill>
                  </a:rPr>
                  <a:t>Subtract</a:t>
                </a:r>
                <a:r>
                  <a:rPr lang="en-US" dirty="0"/>
                  <a:t> the mean from your individual value.</a:t>
                </a:r>
              </a:p>
              <a:p>
                <a:pPr lvl="1"/>
                <a:r>
                  <a:rPr lang="en-US" dirty="0">
                    <a:solidFill>
                      <a:srgbClr val="FF00FF"/>
                    </a:solidFill>
                  </a:rPr>
                  <a:t>Divide</a:t>
                </a:r>
                <a:r>
                  <a:rPr lang="en-US" dirty="0"/>
                  <a:t> the difference by the standard deviation.</a:t>
                </a:r>
              </a:p>
              <a:p>
                <a:pPr lvl="1"/>
                <a:endParaRPr lang="en-US" dirty="0"/>
              </a:p>
              <a:p>
                <a:pPr lvl="1"/>
                <a:endParaRPr lang="en-US" dirty="0"/>
              </a:p>
              <a:p>
                <a:pPr lvl="1"/>
                <a:endParaRPr lang="en-US" dirty="0"/>
              </a:p>
              <a:p>
                <a:pPr lvl="1"/>
                <a:endParaRPr lang="en-US" dirty="0"/>
              </a:p>
              <a:p>
                <a:pPr lvl="1"/>
                <a:endParaRPr lang="en-US" dirty="0"/>
              </a:p>
              <a:p>
                <a:pPr lvl="1"/>
                <a:r>
                  <a:rPr lang="en-US" dirty="0">
                    <a:solidFill>
                      <a:srgbClr val="FF00FF"/>
                    </a:solidFill>
                  </a:rPr>
                  <a:t>Z-scores</a:t>
                </a:r>
                <a:r>
                  <a:rPr lang="en-US" dirty="0"/>
                  <a:t> tell you how many standard deviations from the mean each value lies</a:t>
                </a:r>
              </a:p>
              <a:p>
                <a:pPr lvl="1"/>
                <a:endParaRPr lang="en-US" dirty="0"/>
              </a:p>
              <a:p>
                <a:r>
                  <a:rPr lang="en-US" dirty="0"/>
                  <a:t>Standard Normal Distribution has </a:t>
                </a:r>
                <a14:m>
                  <m:oMath xmlns:m="http://schemas.openxmlformats.org/officeDocument/2006/math">
                    <m:r>
                      <a:rPr lang="en-US" b="0" i="1" smtClean="0">
                        <a:latin typeface="Cambria Math" panose="02040503050406030204" pitchFamily="18" charset="0"/>
                      </a:rPr>
                      <m:t>𝑀𝑒𝑎𝑛</m:t>
                    </m:r>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𝑆𝑇𝐷</m:t>
                    </m:r>
                    <m:r>
                      <a:rPr lang="en-US" b="0" i="1" smtClean="0">
                        <a:latin typeface="Cambria Math" panose="02040503050406030204" pitchFamily="18" charset="0"/>
                      </a:rPr>
                      <m:t>=1</m:t>
                    </m:r>
                  </m:oMath>
                </a14:m>
                <a:endParaRPr lang="en-PK" dirty="0"/>
              </a:p>
            </p:txBody>
          </p:sp>
        </mc:Choice>
        <mc:Fallback xmlns="">
          <p:sp>
            <p:nvSpPr>
              <p:cNvPr id="3" name="Content Placeholder 2">
                <a:extLst>
                  <a:ext uri="{FF2B5EF4-FFF2-40B4-BE49-F238E27FC236}">
                    <a16:creationId xmlns:a16="http://schemas.microsoft.com/office/drawing/2014/main" id="{287DC514-FA8F-413A-898F-DE6095218D62}"/>
                  </a:ext>
                </a:extLst>
              </p:cNvPr>
              <p:cNvSpPr>
                <a:spLocks noGrp="1" noRot="1" noChangeAspect="1" noMove="1" noResize="1" noEditPoints="1" noAdjustHandles="1" noChangeArrowheads="1" noChangeShapeType="1" noTextEdit="1"/>
              </p:cNvSpPr>
              <p:nvPr>
                <p:ph idx="1"/>
              </p:nvPr>
            </p:nvSpPr>
            <p:spPr>
              <a:blipFill>
                <a:blip r:embed="rId2"/>
                <a:stretch>
                  <a:fillRect l="-1235" t="-2828" r="-1080"/>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A93B66FB-28CD-4B72-9284-BD23BAA24979}"/>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45</a:t>
            </a:fld>
            <a:endParaRPr lang="en-US"/>
          </a:p>
        </p:txBody>
      </p:sp>
      <p:sp>
        <p:nvSpPr>
          <p:cNvPr id="5" name="TextBox 4">
            <a:extLst>
              <a:ext uri="{FF2B5EF4-FFF2-40B4-BE49-F238E27FC236}">
                <a16:creationId xmlns:a16="http://schemas.microsoft.com/office/drawing/2014/main" id="{32F2C1F6-AE32-4B4D-950D-D3B879F5D6D0}"/>
              </a:ext>
            </a:extLst>
          </p:cNvPr>
          <p:cNvSpPr txBox="1"/>
          <p:nvPr/>
        </p:nvSpPr>
        <p:spPr>
          <a:xfrm>
            <a:off x="104172" y="5702089"/>
            <a:ext cx="7630610" cy="300082"/>
          </a:xfrm>
          <a:prstGeom prst="rect">
            <a:avLst/>
          </a:prstGeom>
          <a:noFill/>
        </p:spPr>
        <p:txBody>
          <a:bodyPr wrap="square" rtlCol="0">
            <a:spAutoFit/>
          </a:bodyPr>
          <a:lstStyle/>
          <a:p>
            <a:r>
              <a:rPr lang="en-US" sz="1350" dirty="0"/>
              <a:t>Working Example and Explanation: </a:t>
            </a:r>
            <a:r>
              <a:rPr lang="en-US" sz="1350" dirty="0">
                <a:hlinkClick r:id="rId3"/>
              </a:rPr>
              <a:t>https://www.scribbr.com/statistics/standard-normal-distribution</a:t>
            </a:r>
            <a:r>
              <a:rPr lang="en-US" sz="1350" dirty="0"/>
              <a:t> </a:t>
            </a:r>
            <a:endParaRPr lang="en-PK" sz="135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DD6447-BFC2-4681-B8A2-569DB0683595}"/>
                  </a:ext>
                </a:extLst>
              </p:cNvPr>
              <p:cNvSpPr txBox="1"/>
              <p:nvPr/>
            </p:nvSpPr>
            <p:spPr>
              <a:xfrm>
                <a:off x="3159259" y="3150235"/>
                <a:ext cx="1656968" cy="411138"/>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i="1">
                          <a:solidFill>
                            <a:srgbClr val="00B050"/>
                          </a:solidFill>
                          <a:latin typeface="Cambria Math" panose="02040503050406030204" pitchFamily="18" charset="0"/>
                        </a:rPr>
                        <m:t>𝒁</m:t>
                      </m:r>
                      <m:r>
                        <a:rPr lang="en-US" sz="1200" b="1" i="1">
                          <a:solidFill>
                            <a:srgbClr val="00B050"/>
                          </a:solidFill>
                          <a:latin typeface="Cambria Math" panose="02040503050406030204" pitchFamily="18" charset="0"/>
                        </a:rPr>
                        <m:t>= </m:t>
                      </m:r>
                      <m:f>
                        <m:fPr>
                          <m:ctrlPr>
                            <a:rPr lang="en-US" sz="1200" b="1" i="1">
                              <a:solidFill>
                                <a:srgbClr val="00B050"/>
                              </a:solidFill>
                              <a:latin typeface="Cambria Math" panose="02040503050406030204" pitchFamily="18" charset="0"/>
                            </a:rPr>
                          </m:ctrlPr>
                        </m:fPr>
                        <m:num>
                          <m:r>
                            <a:rPr lang="en-US" sz="1200" b="1" i="1">
                              <a:solidFill>
                                <a:srgbClr val="00B050"/>
                              </a:solidFill>
                              <a:latin typeface="Cambria Math" panose="02040503050406030204" pitchFamily="18" charset="0"/>
                            </a:rPr>
                            <m:t>𝒙</m:t>
                          </m:r>
                          <m:r>
                            <a:rPr lang="en-US" sz="1200" b="1" i="1">
                              <a:solidFill>
                                <a:srgbClr val="00B050"/>
                              </a:solidFill>
                              <a:latin typeface="Cambria Math" panose="02040503050406030204" pitchFamily="18" charset="0"/>
                            </a:rPr>
                            <m:t>−</m:t>
                          </m:r>
                          <m:r>
                            <a:rPr lang="en-US" sz="1200" b="1" i="1">
                              <a:solidFill>
                                <a:srgbClr val="00B050"/>
                              </a:solidFill>
                              <a:latin typeface="Cambria Math" panose="02040503050406030204" pitchFamily="18" charset="0"/>
                            </a:rPr>
                            <m:t>𝝁</m:t>
                          </m:r>
                        </m:num>
                        <m:den>
                          <m:r>
                            <a:rPr lang="en-US" sz="1200" b="1" i="1">
                              <a:solidFill>
                                <a:srgbClr val="00B050"/>
                              </a:solidFill>
                              <a:latin typeface="Cambria Math" panose="02040503050406030204" pitchFamily="18" charset="0"/>
                            </a:rPr>
                            <m:t>𝝈</m:t>
                          </m:r>
                        </m:den>
                      </m:f>
                    </m:oMath>
                  </m:oMathPara>
                </a14:m>
                <a:endParaRPr lang="en-PK" sz="1200" b="1" dirty="0">
                  <a:solidFill>
                    <a:srgbClr val="00B050"/>
                  </a:solidFill>
                </a:endParaRPr>
              </a:p>
            </p:txBody>
          </p:sp>
        </mc:Choice>
        <mc:Fallback xmlns="">
          <p:sp>
            <p:nvSpPr>
              <p:cNvPr id="6" name="TextBox 5">
                <a:extLst>
                  <a:ext uri="{FF2B5EF4-FFF2-40B4-BE49-F238E27FC236}">
                    <a16:creationId xmlns:a16="http://schemas.microsoft.com/office/drawing/2014/main" id="{2EDD6447-BFC2-4681-B8A2-569DB0683595}"/>
                  </a:ext>
                </a:extLst>
              </p:cNvPr>
              <p:cNvSpPr txBox="1">
                <a:spLocks noRot="1" noChangeAspect="1" noMove="1" noResize="1" noEditPoints="1" noAdjustHandles="1" noChangeArrowheads="1" noChangeShapeType="1" noTextEdit="1"/>
              </p:cNvSpPr>
              <p:nvPr/>
            </p:nvSpPr>
            <p:spPr>
              <a:xfrm>
                <a:off x="3159259" y="3150235"/>
                <a:ext cx="1656968" cy="411138"/>
              </a:xfrm>
              <a:prstGeom prst="rect">
                <a:avLst/>
              </a:prstGeom>
              <a:blipFill>
                <a:blip r:embed="rId4"/>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4365BC-E514-4183-8534-609FA381EF06}"/>
                  </a:ext>
                </a:extLst>
              </p:cNvPr>
              <p:cNvSpPr txBox="1"/>
              <p:nvPr/>
            </p:nvSpPr>
            <p:spPr>
              <a:xfrm>
                <a:off x="2447730" y="3767746"/>
                <a:ext cx="3080024" cy="276999"/>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b="1" dirty="0">
                          <a:solidFill>
                            <a:srgbClr val="00B050"/>
                          </a:solidFill>
                          <a:latin typeface="Cambria Math" panose="02040503050406030204" pitchFamily="18" charset="0"/>
                        </a:rPr>
                        <m:t>𝐀𝐥𝐬𝐨</m:t>
                      </m:r>
                      <m:r>
                        <a:rPr lang="en-US" sz="1200" b="1" dirty="0">
                          <a:solidFill>
                            <a:srgbClr val="00B050"/>
                          </a:solidFill>
                          <a:latin typeface="Cambria Math" panose="02040503050406030204" pitchFamily="18" charset="0"/>
                        </a:rPr>
                        <m:t> </m:t>
                      </m:r>
                      <m:r>
                        <a:rPr lang="en-US" sz="1200" b="1" dirty="0">
                          <a:solidFill>
                            <a:srgbClr val="00B050"/>
                          </a:solidFill>
                          <a:latin typeface="Cambria Math" panose="02040503050406030204" pitchFamily="18" charset="0"/>
                        </a:rPr>
                        <m:t>𝐜𝐚𝐥𝐥𝐞𝐝</m:t>
                      </m:r>
                      <m:r>
                        <a:rPr lang="en-US" sz="1200" b="1" dirty="0">
                          <a:solidFill>
                            <a:srgbClr val="00B050"/>
                          </a:solidFill>
                          <a:latin typeface="Cambria Math" panose="02040503050406030204" pitchFamily="18" charset="0"/>
                        </a:rPr>
                        <m:t> </m:t>
                      </m:r>
                      <m:r>
                        <a:rPr lang="en-US" sz="1200" b="1" dirty="0">
                          <a:solidFill>
                            <a:srgbClr val="00B050"/>
                          </a:solidFill>
                          <a:latin typeface="Cambria Math" panose="02040503050406030204" pitchFamily="18" charset="0"/>
                        </a:rPr>
                        <m:t>𝐙</m:t>
                      </m:r>
                      <m:r>
                        <a:rPr lang="en-US" sz="1200" b="1" dirty="0">
                          <a:solidFill>
                            <a:srgbClr val="00B050"/>
                          </a:solidFill>
                          <a:latin typeface="Cambria Math" panose="02040503050406030204" pitchFamily="18" charset="0"/>
                        </a:rPr>
                        <m:t>−</m:t>
                      </m:r>
                      <m:r>
                        <a:rPr lang="en-US" sz="1200" b="1" dirty="0">
                          <a:solidFill>
                            <a:srgbClr val="00B050"/>
                          </a:solidFill>
                          <a:latin typeface="Cambria Math" panose="02040503050406030204" pitchFamily="18" charset="0"/>
                        </a:rPr>
                        <m:t>𝐬𝐜𝐨𝐫𝐞</m:t>
                      </m:r>
                      <m:r>
                        <a:rPr lang="en-US" sz="1200" b="1" dirty="0">
                          <a:solidFill>
                            <a:srgbClr val="00B050"/>
                          </a:solidFill>
                          <a:latin typeface="Cambria Math" panose="02040503050406030204" pitchFamily="18" charset="0"/>
                        </a:rPr>
                        <m:t> </m:t>
                      </m:r>
                      <m:r>
                        <a:rPr lang="en-US" sz="1200" b="1" dirty="0">
                          <a:solidFill>
                            <a:srgbClr val="00B050"/>
                          </a:solidFill>
                          <a:latin typeface="Cambria Math" panose="02040503050406030204" pitchFamily="18" charset="0"/>
                        </a:rPr>
                        <m:t>𝐧𝐨𝐫𝐦𝐚𝐥𝐢𝐳𝐚𝐭𝐢𝐨𝐧</m:t>
                      </m:r>
                    </m:oMath>
                  </m:oMathPara>
                </a14:m>
                <a:endParaRPr lang="en-PK" sz="1200" b="1" dirty="0">
                  <a:solidFill>
                    <a:srgbClr val="00B050"/>
                  </a:solidFill>
                </a:endParaRPr>
              </a:p>
            </p:txBody>
          </p:sp>
        </mc:Choice>
        <mc:Fallback xmlns="">
          <p:sp>
            <p:nvSpPr>
              <p:cNvPr id="7" name="TextBox 6">
                <a:extLst>
                  <a:ext uri="{FF2B5EF4-FFF2-40B4-BE49-F238E27FC236}">
                    <a16:creationId xmlns:a16="http://schemas.microsoft.com/office/drawing/2014/main" id="{A64365BC-E514-4183-8534-609FA381EF06}"/>
                  </a:ext>
                </a:extLst>
              </p:cNvPr>
              <p:cNvSpPr txBox="1">
                <a:spLocks noRot="1" noChangeAspect="1" noMove="1" noResize="1" noEditPoints="1" noAdjustHandles="1" noChangeArrowheads="1" noChangeShapeType="1" noTextEdit="1"/>
              </p:cNvSpPr>
              <p:nvPr/>
            </p:nvSpPr>
            <p:spPr>
              <a:xfrm>
                <a:off x="2447730" y="3767746"/>
                <a:ext cx="3080024" cy="276999"/>
              </a:xfrm>
              <a:prstGeom prst="rect">
                <a:avLst/>
              </a:prstGeom>
              <a:blipFill>
                <a:blip r:embed="rId5"/>
                <a:stretch>
                  <a:fillRect b="-13043"/>
                </a:stretch>
              </a:blipFill>
              <a:ln>
                <a:noFill/>
              </a:ln>
            </p:spPr>
            <p:txBody>
              <a:bodyPr/>
              <a:lstStyle/>
              <a:p>
                <a:r>
                  <a:rPr lang="en-PK">
                    <a:noFill/>
                  </a:rPr>
                  <a:t> </a:t>
                </a:r>
              </a:p>
            </p:txBody>
          </p:sp>
        </mc:Fallback>
      </mc:AlternateContent>
    </p:spTree>
    <p:extLst>
      <p:ext uri="{BB962C8B-B14F-4D97-AF65-F5344CB8AC3E}">
        <p14:creationId xmlns:p14="http://schemas.microsoft.com/office/powerpoint/2010/main" val="23236144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D401-F291-4A46-8E34-B8876DC019F6}"/>
              </a:ext>
            </a:extLst>
          </p:cNvPr>
          <p:cNvSpPr>
            <a:spLocks noGrp="1"/>
          </p:cNvSpPr>
          <p:nvPr>
            <p:ph type="title"/>
          </p:nvPr>
        </p:nvSpPr>
        <p:spPr/>
        <p:txBody>
          <a:bodyPr/>
          <a:lstStyle/>
          <a:p>
            <a:r>
              <a:rPr lang="en-US" dirty="0"/>
              <a:t>Z-Score: Standard Normal Distribution</a:t>
            </a:r>
            <a:endParaRPr lang="en-PK" dirty="0"/>
          </a:p>
        </p:txBody>
      </p:sp>
      <p:sp>
        <p:nvSpPr>
          <p:cNvPr id="3" name="Content Placeholder 2">
            <a:extLst>
              <a:ext uri="{FF2B5EF4-FFF2-40B4-BE49-F238E27FC236}">
                <a16:creationId xmlns:a16="http://schemas.microsoft.com/office/drawing/2014/main" id="{287DC514-FA8F-413A-898F-DE6095218D62}"/>
              </a:ext>
            </a:extLst>
          </p:cNvPr>
          <p:cNvSpPr>
            <a:spLocks noGrp="1"/>
          </p:cNvSpPr>
          <p:nvPr>
            <p:ph idx="1"/>
          </p:nvPr>
        </p:nvSpPr>
        <p:spPr/>
        <p:txBody>
          <a:bodyPr/>
          <a:lstStyle/>
          <a:p>
            <a:r>
              <a:rPr lang="en-US" dirty="0"/>
              <a:t>A </a:t>
            </a:r>
            <a:r>
              <a:rPr lang="en-US" dirty="0">
                <a:solidFill>
                  <a:srgbClr val="FF00FF"/>
                </a:solidFill>
              </a:rPr>
              <a:t>positive z-score </a:t>
            </a:r>
            <a:r>
              <a:rPr lang="en-US" dirty="0"/>
              <a:t>means that your x-value is greater than the mean.</a:t>
            </a:r>
          </a:p>
          <a:p>
            <a:r>
              <a:rPr lang="en-US" dirty="0"/>
              <a:t>A </a:t>
            </a:r>
            <a:r>
              <a:rPr lang="en-US" dirty="0">
                <a:solidFill>
                  <a:srgbClr val="FF00FF"/>
                </a:solidFill>
              </a:rPr>
              <a:t>negative z-score </a:t>
            </a:r>
            <a:r>
              <a:rPr lang="en-US" dirty="0"/>
              <a:t>means that your x-value is less than the mean.</a:t>
            </a:r>
          </a:p>
          <a:p>
            <a:r>
              <a:rPr lang="en-US" dirty="0"/>
              <a:t>A </a:t>
            </a:r>
            <a:r>
              <a:rPr lang="en-US" dirty="0">
                <a:solidFill>
                  <a:srgbClr val="FF00FF"/>
                </a:solidFill>
              </a:rPr>
              <a:t>z-score of zero</a:t>
            </a:r>
            <a:r>
              <a:rPr lang="en-US" dirty="0"/>
              <a:t> means that your x-value is equal to the mean.</a:t>
            </a:r>
          </a:p>
          <a:p>
            <a:endParaRPr lang="en-US" dirty="0"/>
          </a:p>
          <a:p>
            <a:r>
              <a:rPr lang="en-US" b="1" i="1" dirty="0">
                <a:solidFill>
                  <a:srgbClr val="FF0000"/>
                </a:solidFill>
              </a:rPr>
              <a:t>Note:</a:t>
            </a:r>
            <a:r>
              <a:rPr lang="en-US" dirty="0"/>
              <a:t> </a:t>
            </a:r>
            <a:r>
              <a:rPr lang="en-US" i="1" dirty="0">
                <a:solidFill>
                  <a:srgbClr val="00B050"/>
                </a:solidFill>
              </a:rPr>
              <a:t>Relative Grading is done using Z-Score</a:t>
            </a:r>
            <a:endParaRPr lang="en-PK" i="1" dirty="0">
              <a:solidFill>
                <a:srgbClr val="00B050"/>
              </a:solidFill>
            </a:endParaRPr>
          </a:p>
        </p:txBody>
      </p:sp>
      <p:sp>
        <p:nvSpPr>
          <p:cNvPr id="4" name="Slide Number Placeholder 3">
            <a:extLst>
              <a:ext uri="{FF2B5EF4-FFF2-40B4-BE49-F238E27FC236}">
                <a16:creationId xmlns:a16="http://schemas.microsoft.com/office/drawing/2014/main" id="{A93B66FB-28CD-4B72-9284-BD23BAA24979}"/>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46</a:t>
            </a:fld>
            <a:endParaRPr lang="en-US"/>
          </a:p>
        </p:txBody>
      </p:sp>
      <p:sp>
        <p:nvSpPr>
          <p:cNvPr id="5" name="TextBox 4">
            <a:extLst>
              <a:ext uri="{FF2B5EF4-FFF2-40B4-BE49-F238E27FC236}">
                <a16:creationId xmlns:a16="http://schemas.microsoft.com/office/drawing/2014/main" id="{32F2C1F6-AE32-4B4D-950D-D3B879F5D6D0}"/>
              </a:ext>
            </a:extLst>
          </p:cNvPr>
          <p:cNvSpPr txBox="1"/>
          <p:nvPr/>
        </p:nvSpPr>
        <p:spPr>
          <a:xfrm>
            <a:off x="104172" y="5702089"/>
            <a:ext cx="7630610" cy="300082"/>
          </a:xfrm>
          <a:prstGeom prst="rect">
            <a:avLst/>
          </a:prstGeom>
          <a:noFill/>
        </p:spPr>
        <p:txBody>
          <a:bodyPr wrap="square" rtlCol="0">
            <a:spAutoFit/>
          </a:bodyPr>
          <a:lstStyle/>
          <a:p>
            <a:r>
              <a:rPr lang="en-US" sz="1350" dirty="0"/>
              <a:t>Working Example and Explanation: </a:t>
            </a:r>
            <a:r>
              <a:rPr lang="en-US" sz="1350" dirty="0">
                <a:hlinkClick r:id="rId2"/>
              </a:rPr>
              <a:t>https://www.scribbr.com/statistics/standard-normal-distribution</a:t>
            </a:r>
            <a:r>
              <a:rPr lang="en-US" sz="1350" dirty="0"/>
              <a:t> </a:t>
            </a:r>
            <a:endParaRPr lang="en-PK" sz="1350" dirty="0"/>
          </a:p>
        </p:txBody>
      </p:sp>
    </p:spTree>
    <p:extLst>
      <p:ext uri="{BB962C8B-B14F-4D97-AF65-F5344CB8AC3E}">
        <p14:creationId xmlns:p14="http://schemas.microsoft.com/office/powerpoint/2010/main" val="3557481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5027-B64B-4365-88F5-E9C0FC986EB8}"/>
              </a:ext>
            </a:extLst>
          </p:cNvPr>
          <p:cNvSpPr>
            <a:spLocks noGrp="1"/>
          </p:cNvSpPr>
          <p:nvPr>
            <p:ph type="title"/>
          </p:nvPr>
        </p:nvSpPr>
        <p:spPr/>
        <p:txBody>
          <a:bodyPr/>
          <a:lstStyle/>
          <a:p>
            <a:r>
              <a:rPr lang="en-US" dirty="0"/>
              <a:t>Properties of Normal Distribution Curve</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E56D24-09B2-496D-AB28-F0BB3F5B3AD0}"/>
                  </a:ext>
                </a:extLst>
              </p:cNvPr>
              <p:cNvSpPr>
                <a:spLocks noGrp="1"/>
              </p:cNvSpPr>
              <p:nvPr>
                <p:ph idx="1"/>
              </p:nvPr>
            </p:nvSpPr>
            <p:spPr/>
            <p:txBody>
              <a:bodyPr/>
              <a:lstStyle/>
              <a:p>
                <a:r>
                  <a:rPr lang="en-US" b="1" dirty="0"/>
                  <a:t>AKA Empirical Rule</a:t>
                </a:r>
              </a:p>
              <a:p>
                <a:r>
                  <a:rPr lang="en-US" b="1" dirty="0"/>
                  <a:t>In a Normal Distribution Curve:</a:t>
                </a:r>
              </a:p>
              <a:p>
                <a:pPr lvl="1"/>
                <a:r>
                  <a:rPr lang="en-US" dirty="0"/>
                  <a:t>From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m:t>
                    </m:r>
                    <m:r>
                      <a:rPr lang="en-US" b="0" i="1" smtClean="0">
                        <a:solidFill>
                          <a:srgbClr val="FF00FF"/>
                        </a:solidFill>
                        <a:latin typeface="Cambria Math" panose="02040503050406030204" pitchFamily="18" charset="0"/>
                      </a:rPr>
                      <m:t>𝜎</m:t>
                    </m:r>
                  </m:oMath>
                </a14:m>
                <a:r>
                  <a:rPr lang="en-US" dirty="0">
                    <a:solidFill>
                      <a:srgbClr val="FF00FF"/>
                    </a:solidFill>
                  </a:rPr>
                  <a:t> </a:t>
                </a:r>
                <a:r>
                  <a:rPr lang="en-US" dirty="0"/>
                  <a:t>to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m:t>
                    </m:r>
                    <m:r>
                      <a:rPr lang="en-US" b="0" i="1" smtClean="0">
                        <a:solidFill>
                          <a:srgbClr val="FF00FF"/>
                        </a:solidFill>
                        <a:latin typeface="Cambria Math" panose="02040503050406030204" pitchFamily="18" charset="0"/>
                      </a:rPr>
                      <m:t>𝜎</m:t>
                    </m:r>
                  </m:oMath>
                </a14:m>
                <a:r>
                  <a:rPr lang="en-US" dirty="0"/>
                  <a:t>: Contains about 68% of the data</a:t>
                </a:r>
              </a:p>
              <a:p>
                <a:pPr lvl="1"/>
                <a:r>
                  <a:rPr lang="en-US" dirty="0"/>
                  <a:t>From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−2</m:t>
                    </m:r>
                    <m:r>
                      <a:rPr lang="en-US" b="0" i="1" smtClean="0">
                        <a:solidFill>
                          <a:srgbClr val="FF00FF"/>
                        </a:solidFill>
                        <a:latin typeface="Cambria Math" panose="02040503050406030204" pitchFamily="18" charset="0"/>
                      </a:rPr>
                      <m:t>𝜎</m:t>
                    </m:r>
                  </m:oMath>
                </a14:m>
                <a:r>
                  <a:rPr lang="en-US" dirty="0">
                    <a:solidFill>
                      <a:srgbClr val="FF00FF"/>
                    </a:solidFill>
                  </a:rPr>
                  <a:t> </a:t>
                </a:r>
                <a:r>
                  <a:rPr lang="en-US" dirty="0"/>
                  <a:t>to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+2</m:t>
                    </m:r>
                    <m:r>
                      <a:rPr lang="en-US" b="0" i="1" smtClean="0">
                        <a:solidFill>
                          <a:srgbClr val="FF00FF"/>
                        </a:solidFill>
                        <a:latin typeface="Cambria Math" panose="02040503050406030204" pitchFamily="18" charset="0"/>
                      </a:rPr>
                      <m:t>𝜎</m:t>
                    </m:r>
                  </m:oMath>
                </a14:m>
                <a:r>
                  <a:rPr lang="en-US" dirty="0"/>
                  <a:t>: Contains about 95% of the data</a:t>
                </a:r>
              </a:p>
              <a:p>
                <a:pPr lvl="1"/>
                <a:r>
                  <a:rPr lang="en-US" dirty="0"/>
                  <a:t>From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−3</m:t>
                    </m:r>
                    <m:r>
                      <a:rPr lang="en-US" b="0" i="1" smtClean="0">
                        <a:solidFill>
                          <a:srgbClr val="FF00FF"/>
                        </a:solidFill>
                        <a:latin typeface="Cambria Math" panose="02040503050406030204" pitchFamily="18" charset="0"/>
                      </a:rPr>
                      <m:t>𝜎</m:t>
                    </m:r>
                  </m:oMath>
                </a14:m>
                <a:r>
                  <a:rPr lang="en-US" dirty="0"/>
                  <a:t> to </a:t>
                </a:r>
                <a14:m>
                  <m:oMath xmlns:m="http://schemas.openxmlformats.org/officeDocument/2006/math">
                    <m:r>
                      <a:rPr lang="en-US" b="0" i="1" smtClean="0">
                        <a:solidFill>
                          <a:srgbClr val="FF00FF"/>
                        </a:solidFill>
                        <a:latin typeface="Cambria Math" panose="02040503050406030204" pitchFamily="18" charset="0"/>
                      </a:rPr>
                      <m:t>𝜇</m:t>
                    </m:r>
                    <m:r>
                      <a:rPr lang="en-US" b="0" i="1" smtClean="0">
                        <a:solidFill>
                          <a:srgbClr val="FF00FF"/>
                        </a:solidFill>
                        <a:latin typeface="Cambria Math" panose="02040503050406030204" pitchFamily="18" charset="0"/>
                      </a:rPr>
                      <m:t>+3</m:t>
                    </m:r>
                    <m:r>
                      <a:rPr lang="en-US" b="0" i="1" smtClean="0">
                        <a:solidFill>
                          <a:srgbClr val="FF00FF"/>
                        </a:solidFill>
                        <a:latin typeface="Cambria Math" panose="02040503050406030204" pitchFamily="18" charset="0"/>
                      </a:rPr>
                      <m:t>𝜎</m:t>
                    </m:r>
                  </m:oMath>
                </a14:m>
                <a:r>
                  <a:rPr lang="en-US" dirty="0"/>
                  <a:t>: Contains about 99.7% of the data</a:t>
                </a:r>
              </a:p>
              <a:p>
                <a:pPr lvl="1"/>
                <a:endParaRPr lang="en-US" dirty="0"/>
              </a:p>
              <a:p>
                <a:pPr lvl="1"/>
                <a:endParaRPr lang="en-PK" dirty="0"/>
              </a:p>
            </p:txBody>
          </p:sp>
        </mc:Choice>
        <mc:Fallback xmlns="">
          <p:sp>
            <p:nvSpPr>
              <p:cNvPr id="3" name="Content Placeholder 2">
                <a:extLst>
                  <a:ext uri="{FF2B5EF4-FFF2-40B4-BE49-F238E27FC236}">
                    <a16:creationId xmlns:a16="http://schemas.microsoft.com/office/drawing/2014/main" id="{8AE56D24-09B2-496D-AB28-F0BB3F5B3AD0}"/>
                  </a:ext>
                </a:extLst>
              </p:cNvPr>
              <p:cNvSpPr>
                <a:spLocks noGrp="1" noRot="1" noChangeAspect="1" noMove="1" noResize="1" noEditPoints="1" noAdjustHandles="1" noChangeArrowheads="1" noChangeShapeType="1" noTextEdit="1"/>
              </p:cNvSpPr>
              <p:nvPr>
                <p:ph idx="1"/>
              </p:nvPr>
            </p:nvSpPr>
            <p:spPr>
              <a:blipFill>
                <a:blip r:embed="rId2"/>
                <a:stretch>
                  <a:fillRect l="-1697" t="-1887"/>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09DAF8AD-D876-4FA3-A27A-31D8EA6C6B16}"/>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47</a:t>
            </a:fld>
            <a:endParaRPr lang="en-US"/>
          </a:p>
        </p:txBody>
      </p:sp>
      <p:pic>
        <p:nvPicPr>
          <p:cNvPr id="5" name="Picture 5" descr="normal1-95">
            <a:extLst>
              <a:ext uri="{FF2B5EF4-FFF2-40B4-BE49-F238E27FC236}">
                <a16:creationId xmlns:a16="http://schemas.microsoft.com/office/drawing/2014/main" id="{FA878D79-A443-42F1-B173-2D6F240B9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68673" y="4056391"/>
            <a:ext cx="2171700" cy="1943100"/>
          </a:xfrm>
          <a:prstGeom prst="rect">
            <a:avLst/>
          </a:prstGeom>
          <a:noFill/>
        </p:spPr>
      </p:pic>
      <p:pic>
        <p:nvPicPr>
          <p:cNvPr id="6" name="Picture 7" descr="normal1-68">
            <a:extLst>
              <a:ext uri="{FF2B5EF4-FFF2-40B4-BE49-F238E27FC236}">
                <a16:creationId xmlns:a16="http://schemas.microsoft.com/office/drawing/2014/main" id="{A7D44EAF-23F1-4DEB-AFBE-29B100313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5289" y="4170691"/>
            <a:ext cx="2239566" cy="1828800"/>
          </a:xfrm>
          <a:prstGeom prst="rect">
            <a:avLst/>
          </a:prstGeom>
          <a:noFill/>
        </p:spPr>
      </p:pic>
      <p:pic>
        <p:nvPicPr>
          <p:cNvPr id="7" name="Picture 9" descr="normal1-99">
            <a:extLst>
              <a:ext uri="{FF2B5EF4-FFF2-40B4-BE49-F238E27FC236}">
                <a16:creationId xmlns:a16="http://schemas.microsoft.com/office/drawing/2014/main" id="{558F7D49-7034-40CC-86E9-7EDD3DEDF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819" y="4056391"/>
            <a:ext cx="223956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0912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3"/>
            <a:ext cx="7968568" cy="2709589"/>
          </a:xfrm>
          <a:prstGeom prst="rect">
            <a:avLst/>
          </a:prstGeom>
        </p:spPr>
        <p:txBody>
          <a:bodyPr>
            <a:normAutofit/>
          </a:bodyPr>
          <a:lstStyle/>
          <a:p>
            <a:pPr>
              <a:defRPr sz="2800"/>
            </a:pPr>
            <a:r>
              <a:rPr lang="en-PK" sz="2800" u="sng" dirty="0"/>
              <a:t>  </a:t>
            </a:r>
            <a:br>
              <a:rPr lang="en-PK" sz="2800" u="sng" dirty="0"/>
            </a:br>
            <a:r>
              <a:rPr lang="en-PK" b="1" u="sng" dirty="0"/>
              <a:t>GETTING TO KNOW YOUR DATA</a:t>
            </a:r>
            <a:br>
              <a:rPr lang="en-US" dirty="0"/>
            </a:br>
            <a:br>
              <a:rPr lang="en-US" dirty="0"/>
            </a:br>
            <a:br>
              <a:rPr lang="en-US" dirty="0"/>
            </a:br>
            <a:r>
              <a:rPr lang="en-US" sz="1800" dirty="0" err="1"/>
              <a:t>BoxPlot</a:t>
            </a:r>
            <a:r>
              <a:rPr lang="en-US" sz="1800" dirty="0"/>
              <a:t>, </a:t>
            </a:r>
            <a:r>
              <a:rPr lang="en-US" sz="1800" dirty="0" err="1"/>
              <a:t>Histogram,Line</a:t>
            </a:r>
            <a:r>
              <a:rPr lang="en-US" sz="1800" dirty="0"/>
              <a:t> Chart, Parallel Coordinate Plot and </a:t>
            </a:r>
            <a:br>
              <a:rPr lang="en-US" sz="1800" dirty="0"/>
            </a:br>
            <a:r>
              <a:rPr lang="en-US" sz="1800" dirty="0"/>
              <a:t>Scatter </a:t>
            </a:r>
            <a:r>
              <a:rPr lang="en-US" sz="1800" dirty="0" err="1"/>
              <a:t>Plot,Quantile</a:t>
            </a:r>
            <a:r>
              <a:rPr lang="en-US" sz="1800" dirty="0"/>
              <a:t> Plot, Q-Q Plot</a:t>
            </a:r>
            <a:br>
              <a:rPr sz="1800" dirty="0"/>
            </a:br>
            <a:endParaRPr sz="1800"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5">
            <a:extLst>
              <a:ext uri="{FF2B5EF4-FFF2-40B4-BE49-F238E27FC236}">
                <a16:creationId xmlns:a16="http://schemas.microsoft.com/office/drawing/2014/main" id="{AD582FCD-850D-844F-0DE3-FF35EED7DD33}"/>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49</a:t>
            </a:fld>
            <a:endParaRPr lang="en-US" altLang="en-US" sz="1200"/>
          </a:p>
        </p:txBody>
      </p:sp>
      <p:sp>
        <p:nvSpPr>
          <p:cNvPr id="70658" name="Rectangle 2">
            <a:extLst>
              <a:ext uri="{FF2B5EF4-FFF2-40B4-BE49-F238E27FC236}">
                <a16:creationId xmlns:a16="http://schemas.microsoft.com/office/drawing/2014/main" id="{1C7F9669-6318-64EE-8E0A-A0D387DD929C}"/>
              </a:ext>
            </a:extLst>
          </p:cNvPr>
          <p:cNvSpPr>
            <a:spLocks noGrp="1" noChangeArrowheads="1"/>
          </p:cNvSpPr>
          <p:nvPr>
            <p:ph type="title"/>
          </p:nvPr>
        </p:nvSpPr>
        <p:spPr>
          <a:xfrm>
            <a:off x="0" y="228600"/>
            <a:ext cx="9144000" cy="762000"/>
          </a:xfrm>
        </p:spPr>
        <p:txBody>
          <a:bodyPr>
            <a:normAutofit fontScale="90000"/>
          </a:bodyPr>
          <a:lstStyle/>
          <a:p>
            <a:pPr eaLnBrk="1" hangingPunct="1"/>
            <a:r>
              <a:rPr lang="en-US" altLang="en-US" sz="3200">
                <a:solidFill>
                  <a:srgbClr val="170981"/>
                </a:solidFill>
              </a:rPr>
              <a:t>Graphic Displays of Basic Statistical Descriptions</a:t>
            </a:r>
          </a:p>
        </p:txBody>
      </p:sp>
      <p:sp>
        <p:nvSpPr>
          <p:cNvPr id="70659" name="Rectangle 3">
            <a:extLst>
              <a:ext uri="{FF2B5EF4-FFF2-40B4-BE49-F238E27FC236}">
                <a16:creationId xmlns:a16="http://schemas.microsoft.com/office/drawing/2014/main" id="{7309A8D4-3591-8EC8-B407-6C1C6588928E}"/>
              </a:ext>
            </a:extLst>
          </p:cNvPr>
          <p:cNvSpPr>
            <a:spLocks noGrp="1" noChangeArrowheads="1"/>
          </p:cNvSpPr>
          <p:nvPr>
            <p:ph type="body" idx="1"/>
          </p:nvPr>
        </p:nvSpPr>
        <p:spPr/>
        <p:txBody>
          <a:bodyPr>
            <a:normAutofit lnSpcReduction="10000"/>
          </a:bodyPr>
          <a:lstStyle/>
          <a:p>
            <a:pPr eaLnBrk="1" hangingPunct="1">
              <a:lnSpc>
                <a:spcPct val="140000"/>
              </a:lnSpc>
              <a:buSzPct val="80000"/>
            </a:pPr>
            <a:r>
              <a:rPr lang="en-US" altLang="en-US" sz="2400" b="1"/>
              <a:t>Boxplot</a:t>
            </a:r>
            <a:r>
              <a:rPr lang="en-US" altLang="en-US" sz="2400"/>
              <a:t>: graphic display of five-number summary</a:t>
            </a:r>
          </a:p>
          <a:p>
            <a:pPr eaLnBrk="1" hangingPunct="1">
              <a:lnSpc>
                <a:spcPct val="140000"/>
              </a:lnSpc>
              <a:buSzPct val="80000"/>
            </a:pPr>
            <a:r>
              <a:rPr lang="en-US" altLang="en-US" sz="2400" b="1"/>
              <a:t>Histogram</a:t>
            </a:r>
            <a:r>
              <a:rPr lang="en-US" altLang="en-US" sz="2400"/>
              <a:t>: x-axis are values, y-axis repres. frequencies </a:t>
            </a:r>
          </a:p>
          <a:p>
            <a:pPr eaLnBrk="1" hangingPunct="1">
              <a:lnSpc>
                <a:spcPct val="140000"/>
              </a:lnSpc>
              <a:buSzPct val="80000"/>
            </a:pPr>
            <a:r>
              <a:rPr lang="en-US" altLang="en-US" sz="2400" b="1"/>
              <a:t>Quantile plot</a:t>
            </a:r>
            <a:r>
              <a:rPr lang="en-US" altLang="en-US" sz="2400"/>
              <a:t>:  each value </a:t>
            </a:r>
            <a:r>
              <a:rPr lang="en-US" altLang="en-US" sz="2400" i="1"/>
              <a:t>x</a:t>
            </a:r>
            <a:r>
              <a:rPr lang="en-US" altLang="en-US" sz="2400" i="1" baseline="-25000"/>
              <a:t>i</a:t>
            </a:r>
            <a:r>
              <a:rPr lang="en-US" altLang="en-US" sz="2400" baseline="-25000"/>
              <a:t>  </a:t>
            </a:r>
            <a:r>
              <a:rPr lang="en-US" altLang="en-US" sz="2400"/>
              <a:t>is paired with </a:t>
            </a:r>
            <a:r>
              <a:rPr lang="en-US" altLang="en-US" sz="2400" i="1"/>
              <a:t>f</a:t>
            </a:r>
            <a:r>
              <a:rPr lang="en-US" altLang="en-US" sz="2400" i="1" baseline="-25000"/>
              <a:t>i </a:t>
            </a:r>
            <a:r>
              <a:rPr lang="en-US" altLang="en-US" sz="2400"/>
              <a:t> indicating that approximately 100 </a:t>
            </a:r>
            <a:r>
              <a:rPr lang="en-US" altLang="en-US" sz="2400" i="1"/>
              <a:t>f</a:t>
            </a:r>
            <a:r>
              <a:rPr lang="en-US" altLang="en-US" sz="2400" i="1" baseline="-25000"/>
              <a:t>i </a:t>
            </a:r>
            <a:r>
              <a:rPr lang="en-US" altLang="en-US" sz="2400"/>
              <a:t>% of data  are </a:t>
            </a:r>
            <a:r>
              <a:rPr lang="en-US" altLang="en-US" sz="2400">
                <a:sym typeface="Symbol" pitchFamily="2" charset="2"/>
              </a:rPr>
              <a:t></a:t>
            </a:r>
            <a:r>
              <a:rPr lang="en-US" altLang="en-US" sz="2400"/>
              <a:t> </a:t>
            </a:r>
            <a:r>
              <a:rPr lang="en-US" altLang="en-US" sz="2400" i="1"/>
              <a:t>x</a:t>
            </a:r>
            <a:r>
              <a:rPr lang="en-US" altLang="en-US" sz="2400" i="1" baseline="-25000"/>
              <a:t>i</a:t>
            </a:r>
            <a:r>
              <a:rPr lang="en-US" altLang="en-US" sz="2400" baseline="-25000"/>
              <a:t> </a:t>
            </a:r>
            <a:endParaRPr lang="en-US" altLang="en-US" sz="2400"/>
          </a:p>
          <a:p>
            <a:pPr eaLnBrk="1" hangingPunct="1">
              <a:lnSpc>
                <a:spcPct val="140000"/>
              </a:lnSpc>
              <a:buSzPct val="80000"/>
            </a:pPr>
            <a:r>
              <a:rPr lang="en-US" altLang="en-US" sz="2400" b="1"/>
              <a:t>Quantile-quantile (q-q) plot</a:t>
            </a:r>
            <a:r>
              <a:rPr lang="en-US" altLang="en-US" sz="2400"/>
              <a:t>: graphs the quantiles of one univariant distribution against the corresponding quantiles of another</a:t>
            </a:r>
          </a:p>
          <a:p>
            <a:pPr eaLnBrk="1" hangingPunct="1">
              <a:lnSpc>
                <a:spcPct val="140000"/>
              </a:lnSpc>
              <a:buSzPct val="80000"/>
            </a:pPr>
            <a:r>
              <a:rPr lang="en-US" altLang="en-US" sz="2400" b="1"/>
              <a:t>Scatter plot</a:t>
            </a:r>
            <a:r>
              <a:rPr lang="en-US" altLang="en-US" sz="2400"/>
              <a:t>: each pair of values is a pair of coordinates and plotted as points in the plane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30F8-2767-46AD-B38F-57E168C91F63}"/>
              </a:ext>
            </a:extLst>
          </p:cNvPr>
          <p:cNvSpPr>
            <a:spLocks noGrp="1"/>
          </p:cNvSpPr>
          <p:nvPr>
            <p:ph type="title"/>
          </p:nvPr>
        </p:nvSpPr>
        <p:spPr/>
        <p:txBody>
          <a:bodyPr/>
          <a:lstStyle/>
          <a:p>
            <a:r>
              <a:rPr lang="en-US" dirty="0"/>
              <a:t>Transactional Data Representation</a:t>
            </a:r>
            <a:endParaRPr lang="en-PK" dirty="0"/>
          </a:p>
        </p:txBody>
      </p:sp>
      <p:sp>
        <p:nvSpPr>
          <p:cNvPr id="4" name="Slide Number Placeholder 3">
            <a:extLst>
              <a:ext uri="{FF2B5EF4-FFF2-40B4-BE49-F238E27FC236}">
                <a16:creationId xmlns:a16="http://schemas.microsoft.com/office/drawing/2014/main" id="{B215FBA9-2F8A-4817-8CF6-FB7EF14C99F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a:t>
            </a:fld>
            <a:endParaRPr lang="en-US"/>
          </a:p>
        </p:txBody>
      </p:sp>
      <p:graphicFrame>
        <p:nvGraphicFramePr>
          <p:cNvPr id="5" name="Object 6">
            <a:extLst>
              <a:ext uri="{FF2B5EF4-FFF2-40B4-BE49-F238E27FC236}">
                <a16:creationId xmlns:a16="http://schemas.microsoft.com/office/drawing/2014/main" id="{237B1F99-3688-44E8-BF1E-5B053C400872}"/>
              </a:ext>
            </a:extLst>
          </p:cNvPr>
          <p:cNvGraphicFramePr>
            <a:graphicFrameLocks noGrp="1" noChangeAspect="1"/>
          </p:cNvGraphicFramePr>
          <p:nvPr>
            <p:ph idx="1"/>
            <p:extLst>
              <p:ext uri="{D42A27DB-BD31-4B8C-83A1-F6EECF244321}">
                <p14:modId xmlns:p14="http://schemas.microsoft.com/office/powerpoint/2010/main" val="3749468958"/>
              </p:ext>
            </p:extLst>
          </p:nvPr>
        </p:nvGraphicFramePr>
        <p:xfrm>
          <a:off x="1537790" y="3267830"/>
          <a:ext cx="5604219" cy="2931223"/>
        </p:xfrm>
        <a:graphic>
          <a:graphicData uri="http://schemas.openxmlformats.org/presentationml/2006/ole">
            <mc:AlternateContent xmlns:mc="http://schemas.openxmlformats.org/markup-compatibility/2006">
              <mc:Choice xmlns:v="urn:schemas-microsoft-com:vml" Requires="v">
                <p:oleObj name="Document" r:id="rId2" imgW="3823716" imgH="1999488" progId="Word.Document.8">
                  <p:embed/>
                </p:oleObj>
              </mc:Choice>
              <mc:Fallback>
                <p:oleObj name="Document" r:id="rId2" imgW="3823716" imgH="1999488" progId="Word.Document.8">
                  <p:embed/>
                  <p:pic>
                    <p:nvPicPr>
                      <p:cNvPr id="5" name="Object 6">
                        <a:extLst>
                          <a:ext uri="{FF2B5EF4-FFF2-40B4-BE49-F238E27FC236}">
                            <a16:creationId xmlns:a16="http://schemas.microsoft.com/office/drawing/2014/main" id="{237B1F99-3688-44E8-BF1E-5B053C400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790" y="3267830"/>
                        <a:ext cx="5604219" cy="2931223"/>
                      </a:xfrm>
                      <a:prstGeom prst="rect">
                        <a:avLst/>
                      </a:prstGeom>
                      <a:noFill/>
                      <a:ln>
                        <a:noFill/>
                      </a:ln>
                      <a:effectLst/>
                    </p:spPr>
                  </p:pic>
                </p:oleObj>
              </mc:Fallback>
            </mc:AlternateContent>
          </a:graphicData>
        </a:graphic>
      </p:graphicFrame>
      <p:sp>
        <p:nvSpPr>
          <p:cNvPr id="3" name="TextBox 2">
            <a:extLst>
              <a:ext uri="{FF2B5EF4-FFF2-40B4-BE49-F238E27FC236}">
                <a16:creationId xmlns:a16="http://schemas.microsoft.com/office/drawing/2014/main" id="{CADF680F-5128-95BC-A573-79D9798FBEE7}"/>
              </a:ext>
            </a:extLst>
          </p:cNvPr>
          <p:cNvSpPr txBox="1"/>
          <p:nvPr/>
        </p:nvSpPr>
        <p:spPr>
          <a:xfrm>
            <a:off x="881743" y="1420586"/>
            <a:ext cx="6916315"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PK" sz="2400" b="0" i="0" u="none" strike="noStrike" cap="none" spc="0" normalizeH="0" baseline="0" dirty="0">
                <a:ln>
                  <a:noFill/>
                </a:ln>
                <a:solidFill>
                  <a:srgbClr val="000000"/>
                </a:solidFill>
                <a:effectLst/>
                <a:uFillTx/>
                <a:latin typeface="Gill Sans MT"/>
                <a:ea typeface="Gill Sans MT"/>
                <a:cs typeface="Gill Sans MT"/>
                <a:sym typeface="Gill Sans MT"/>
              </a:rPr>
              <a:t>A database of customer transactions</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PK" sz="2400" dirty="0"/>
              <a:t>A transaction is a list of items bought by customers.</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PK" sz="2400" b="0" i="0" u="none" strike="noStrike" cap="none" spc="0" normalizeH="0" baseline="0" dirty="0">
                <a:ln>
                  <a:noFill/>
                </a:ln>
                <a:solidFill>
                  <a:srgbClr val="000000"/>
                </a:solidFill>
                <a:effectLst/>
                <a:uFillTx/>
                <a:latin typeface="Gill Sans MT"/>
                <a:ea typeface="Gill Sans MT"/>
                <a:cs typeface="Gill Sans MT"/>
                <a:sym typeface="Gill Sans MT"/>
              </a:rPr>
              <a:t>May contain additional information</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PK" sz="2400" dirty="0"/>
              <a:t>e.g. purchase quantities, unit price, time, location</a:t>
            </a:r>
            <a:endParaRPr kumimoji="0" lang="en-PK" sz="2400" b="0" i="0" u="none" strike="noStrike" cap="none" spc="0" normalizeH="0" baseline="0" dirty="0">
              <a:ln>
                <a:noFill/>
              </a:ln>
              <a:solidFill>
                <a:srgbClr val="000000"/>
              </a:solidFill>
              <a:effectLst/>
              <a:uFillTx/>
              <a:latin typeface="Gill Sans MT"/>
              <a:ea typeface="Gill Sans MT"/>
              <a:cs typeface="Gill Sans MT"/>
              <a:sym typeface="Gill Sans MT"/>
            </a:endParaRPr>
          </a:p>
        </p:txBody>
      </p:sp>
    </p:spTree>
    <p:extLst>
      <p:ext uri="{BB962C8B-B14F-4D97-AF65-F5344CB8AC3E}">
        <p14:creationId xmlns:p14="http://schemas.microsoft.com/office/powerpoint/2010/main" val="44514582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7FC0-AB22-4619-B7D3-F19404F8A587}"/>
              </a:ext>
            </a:extLst>
          </p:cNvPr>
          <p:cNvSpPr>
            <a:spLocks noGrp="1"/>
          </p:cNvSpPr>
          <p:nvPr>
            <p:ph type="title"/>
          </p:nvPr>
        </p:nvSpPr>
        <p:spPr/>
        <p:txBody>
          <a:bodyPr/>
          <a:lstStyle/>
          <a:p>
            <a:r>
              <a:rPr lang="en-US" dirty="0"/>
              <a:t>Box and Whisker Plot (aka Boxplot)</a:t>
            </a:r>
            <a:endParaRPr lang="en-PK" dirty="0"/>
          </a:p>
        </p:txBody>
      </p:sp>
      <p:sp>
        <p:nvSpPr>
          <p:cNvPr id="4" name="Slide Number Placeholder 3">
            <a:extLst>
              <a:ext uri="{FF2B5EF4-FFF2-40B4-BE49-F238E27FC236}">
                <a16:creationId xmlns:a16="http://schemas.microsoft.com/office/drawing/2014/main" id="{4D764FFC-60C4-41A8-8324-CFE0FC94E1F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50</a:t>
            </a:fld>
            <a:endParaRPr lang="en-US"/>
          </a:p>
        </p:txBody>
      </p:sp>
      <p:pic>
        <p:nvPicPr>
          <p:cNvPr id="8" name="Picture 7">
            <a:extLst>
              <a:ext uri="{FF2B5EF4-FFF2-40B4-BE49-F238E27FC236}">
                <a16:creationId xmlns:a16="http://schemas.microsoft.com/office/drawing/2014/main" id="{6944DD1A-9537-46F3-B7AC-8BB0D44FA4B7}"/>
              </a:ext>
            </a:extLst>
          </p:cNvPr>
          <p:cNvPicPr>
            <a:picLocks noChangeAspect="1"/>
          </p:cNvPicPr>
          <p:nvPr/>
        </p:nvPicPr>
        <p:blipFill>
          <a:blip r:embed="rId2"/>
          <a:stretch>
            <a:fillRect/>
          </a:stretch>
        </p:blipFill>
        <p:spPr>
          <a:xfrm>
            <a:off x="951287" y="4064624"/>
            <a:ext cx="7458075" cy="771525"/>
          </a:xfrm>
          <a:prstGeom prst="rect">
            <a:avLst/>
          </a:prstGeom>
        </p:spPr>
      </p:pic>
      <p:grpSp>
        <p:nvGrpSpPr>
          <p:cNvPr id="15" name="Group 14">
            <a:extLst>
              <a:ext uri="{FF2B5EF4-FFF2-40B4-BE49-F238E27FC236}">
                <a16:creationId xmlns:a16="http://schemas.microsoft.com/office/drawing/2014/main" id="{980EFB5F-F189-4043-A60D-C4FAFE8A372D}"/>
              </a:ext>
            </a:extLst>
          </p:cNvPr>
          <p:cNvGrpSpPr/>
          <p:nvPr/>
        </p:nvGrpSpPr>
        <p:grpSpPr>
          <a:xfrm>
            <a:off x="1317458" y="4346407"/>
            <a:ext cx="720193" cy="943795"/>
            <a:chOff x="1756611" y="4652211"/>
            <a:chExt cx="960256" cy="1258393"/>
          </a:xfrm>
        </p:grpSpPr>
        <p:cxnSp>
          <p:nvCxnSpPr>
            <p:cNvPr id="12" name="Straight Connector 11">
              <a:extLst>
                <a:ext uri="{FF2B5EF4-FFF2-40B4-BE49-F238E27FC236}">
                  <a16:creationId xmlns:a16="http://schemas.microsoft.com/office/drawing/2014/main" id="{CACF5A1A-0C23-4779-A8B8-8ABA4DAD7B41}"/>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8F73EA-0A52-482B-B28F-2F3EA57706AC}"/>
                </a:ext>
              </a:extLst>
            </p:cNvPr>
            <p:cNvSpPr txBox="1"/>
            <p:nvPr/>
          </p:nvSpPr>
          <p:spPr>
            <a:xfrm>
              <a:off x="1756611" y="5541272"/>
              <a:ext cx="960256" cy="369332"/>
            </a:xfrm>
            <a:prstGeom prst="rect">
              <a:avLst/>
            </a:prstGeom>
            <a:noFill/>
          </p:spPr>
          <p:txBody>
            <a:bodyPr wrap="square" rtlCol="0">
              <a:spAutoFit/>
            </a:bodyPr>
            <a:lstStyle/>
            <a:p>
              <a:pPr algn="ctr"/>
              <a:r>
                <a:rPr lang="en-US" sz="1200" b="1" dirty="0">
                  <a:solidFill>
                    <a:srgbClr val="FF00FF"/>
                  </a:solidFill>
                </a:rPr>
                <a:t>MIN</a:t>
              </a:r>
              <a:endParaRPr lang="en-PK" sz="1200" b="1" dirty="0">
                <a:solidFill>
                  <a:srgbClr val="FF00FF"/>
                </a:solidFill>
              </a:endParaRPr>
            </a:p>
          </p:txBody>
        </p:sp>
      </p:grpSp>
      <p:grpSp>
        <p:nvGrpSpPr>
          <p:cNvPr id="16" name="Group 15">
            <a:extLst>
              <a:ext uri="{FF2B5EF4-FFF2-40B4-BE49-F238E27FC236}">
                <a16:creationId xmlns:a16="http://schemas.microsoft.com/office/drawing/2014/main" id="{AF7ABFCC-3435-42A9-9CFE-AF4868B0BE9E}"/>
              </a:ext>
            </a:extLst>
          </p:cNvPr>
          <p:cNvGrpSpPr/>
          <p:nvPr/>
        </p:nvGrpSpPr>
        <p:grpSpPr>
          <a:xfrm>
            <a:off x="3392905" y="4346407"/>
            <a:ext cx="493295" cy="966877"/>
            <a:chOff x="1756611" y="4652211"/>
            <a:chExt cx="657726" cy="1289169"/>
          </a:xfrm>
        </p:grpSpPr>
        <p:cxnSp>
          <p:nvCxnSpPr>
            <p:cNvPr id="17" name="Straight Connector 16">
              <a:extLst>
                <a:ext uri="{FF2B5EF4-FFF2-40B4-BE49-F238E27FC236}">
                  <a16:creationId xmlns:a16="http://schemas.microsoft.com/office/drawing/2014/main" id="{7FB87DBB-A977-4443-B432-944CF4EB881A}"/>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488D30-BCB1-4000-9BB0-7387C2F0015C}"/>
                </a:ext>
              </a:extLst>
            </p:cNvPr>
            <p:cNvSpPr txBox="1"/>
            <p:nvPr/>
          </p:nvSpPr>
          <p:spPr>
            <a:xfrm>
              <a:off x="1756611" y="5541271"/>
              <a:ext cx="657726" cy="400109"/>
            </a:xfrm>
            <a:prstGeom prst="rect">
              <a:avLst/>
            </a:prstGeom>
            <a:noFill/>
          </p:spPr>
          <p:txBody>
            <a:bodyPr wrap="square" rtlCol="0">
              <a:spAutoFit/>
            </a:bodyPr>
            <a:lstStyle/>
            <a:p>
              <a:pPr algn="ctr"/>
              <a:r>
                <a:rPr lang="en-US" sz="1350" b="1" dirty="0">
                  <a:solidFill>
                    <a:srgbClr val="FF00FF"/>
                  </a:solidFill>
                </a:rPr>
                <a:t>Q1</a:t>
              </a:r>
              <a:endParaRPr lang="en-PK" sz="1350" b="1" dirty="0">
                <a:solidFill>
                  <a:srgbClr val="FF00FF"/>
                </a:solidFill>
              </a:endParaRPr>
            </a:p>
          </p:txBody>
        </p:sp>
      </p:grpSp>
      <p:grpSp>
        <p:nvGrpSpPr>
          <p:cNvPr id="19" name="Group 18">
            <a:extLst>
              <a:ext uri="{FF2B5EF4-FFF2-40B4-BE49-F238E27FC236}">
                <a16:creationId xmlns:a16="http://schemas.microsoft.com/office/drawing/2014/main" id="{4B19933B-59B0-4948-BB47-B0D49EC02D2B}"/>
              </a:ext>
            </a:extLst>
          </p:cNvPr>
          <p:cNvGrpSpPr/>
          <p:nvPr/>
        </p:nvGrpSpPr>
        <p:grpSpPr>
          <a:xfrm>
            <a:off x="4157515" y="4346408"/>
            <a:ext cx="856043" cy="966878"/>
            <a:chOff x="1593786" y="4652211"/>
            <a:chExt cx="1141391" cy="1289170"/>
          </a:xfrm>
        </p:grpSpPr>
        <p:cxnSp>
          <p:nvCxnSpPr>
            <p:cNvPr id="20" name="Straight Connector 19">
              <a:extLst>
                <a:ext uri="{FF2B5EF4-FFF2-40B4-BE49-F238E27FC236}">
                  <a16:creationId xmlns:a16="http://schemas.microsoft.com/office/drawing/2014/main" id="{BFB11297-487D-4CB6-9CF5-633EAF93944C}"/>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42C9CC-3BD9-4DB5-B167-0FB122AE33A5}"/>
                </a:ext>
              </a:extLst>
            </p:cNvPr>
            <p:cNvSpPr txBox="1"/>
            <p:nvPr/>
          </p:nvSpPr>
          <p:spPr>
            <a:xfrm>
              <a:off x="1593786" y="5541272"/>
              <a:ext cx="1141391" cy="400109"/>
            </a:xfrm>
            <a:prstGeom prst="rect">
              <a:avLst/>
            </a:prstGeom>
            <a:noFill/>
          </p:spPr>
          <p:txBody>
            <a:bodyPr wrap="square" rtlCol="0">
              <a:spAutoFit/>
            </a:bodyPr>
            <a:lstStyle/>
            <a:p>
              <a:pPr algn="ctr"/>
              <a:r>
                <a:rPr lang="en-US" sz="1350" b="1" dirty="0">
                  <a:solidFill>
                    <a:srgbClr val="FF00FF"/>
                  </a:solidFill>
                </a:rPr>
                <a:t>Median</a:t>
              </a:r>
              <a:endParaRPr lang="en-PK" sz="1350" b="1" dirty="0">
                <a:solidFill>
                  <a:srgbClr val="FF00FF"/>
                </a:solidFill>
              </a:endParaRPr>
            </a:p>
          </p:txBody>
        </p:sp>
      </p:grpSp>
      <p:grpSp>
        <p:nvGrpSpPr>
          <p:cNvPr id="22" name="Group 21">
            <a:extLst>
              <a:ext uri="{FF2B5EF4-FFF2-40B4-BE49-F238E27FC236}">
                <a16:creationId xmlns:a16="http://schemas.microsoft.com/office/drawing/2014/main" id="{C03A7543-DC98-4D82-8B45-4665DEB3279F}"/>
              </a:ext>
            </a:extLst>
          </p:cNvPr>
          <p:cNvGrpSpPr/>
          <p:nvPr/>
        </p:nvGrpSpPr>
        <p:grpSpPr>
          <a:xfrm>
            <a:off x="5653644" y="4346134"/>
            <a:ext cx="737531" cy="966877"/>
            <a:chOff x="1593786" y="4652211"/>
            <a:chExt cx="983375" cy="1289169"/>
          </a:xfrm>
        </p:grpSpPr>
        <p:cxnSp>
          <p:nvCxnSpPr>
            <p:cNvPr id="23" name="Straight Connector 22">
              <a:extLst>
                <a:ext uri="{FF2B5EF4-FFF2-40B4-BE49-F238E27FC236}">
                  <a16:creationId xmlns:a16="http://schemas.microsoft.com/office/drawing/2014/main" id="{0949AE4A-96A9-4412-95FC-4B6531FA574B}"/>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4E53EED-BA87-49FB-A3C8-B832F52ADEC9}"/>
                </a:ext>
              </a:extLst>
            </p:cNvPr>
            <p:cNvSpPr txBox="1"/>
            <p:nvPr/>
          </p:nvSpPr>
          <p:spPr>
            <a:xfrm>
              <a:off x="1593786" y="5541271"/>
              <a:ext cx="983375" cy="400109"/>
            </a:xfrm>
            <a:prstGeom prst="rect">
              <a:avLst/>
            </a:prstGeom>
            <a:noFill/>
          </p:spPr>
          <p:txBody>
            <a:bodyPr wrap="square" rtlCol="0">
              <a:spAutoFit/>
            </a:bodyPr>
            <a:lstStyle/>
            <a:p>
              <a:pPr algn="ctr"/>
              <a:r>
                <a:rPr lang="en-US" sz="1350" b="1" dirty="0">
                  <a:solidFill>
                    <a:srgbClr val="FF00FF"/>
                  </a:solidFill>
                </a:rPr>
                <a:t>Q3</a:t>
              </a:r>
              <a:endParaRPr lang="en-PK" sz="1350" b="1" dirty="0">
                <a:solidFill>
                  <a:srgbClr val="FF00FF"/>
                </a:solidFill>
              </a:endParaRPr>
            </a:p>
          </p:txBody>
        </p:sp>
      </p:grpSp>
      <p:grpSp>
        <p:nvGrpSpPr>
          <p:cNvPr id="25" name="Group 24">
            <a:extLst>
              <a:ext uri="{FF2B5EF4-FFF2-40B4-BE49-F238E27FC236}">
                <a16:creationId xmlns:a16="http://schemas.microsoft.com/office/drawing/2014/main" id="{14E3AF3D-967A-440B-BCFF-67E0832D1C84}"/>
              </a:ext>
            </a:extLst>
          </p:cNvPr>
          <p:cNvGrpSpPr/>
          <p:nvPr/>
        </p:nvGrpSpPr>
        <p:grpSpPr>
          <a:xfrm>
            <a:off x="7746429" y="4344219"/>
            <a:ext cx="737531" cy="966877"/>
            <a:chOff x="1593786" y="4652211"/>
            <a:chExt cx="983375" cy="1289169"/>
          </a:xfrm>
        </p:grpSpPr>
        <p:cxnSp>
          <p:nvCxnSpPr>
            <p:cNvPr id="26" name="Straight Connector 25">
              <a:extLst>
                <a:ext uri="{FF2B5EF4-FFF2-40B4-BE49-F238E27FC236}">
                  <a16:creationId xmlns:a16="http://schemas.microsoft.com/office/drawing/2014/main" id="{D0168F1E-54BE-49CD-8216-7E0D87E2DC6A}"/>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68C4369-EB08-4F61-9E7E-896701DD0CEF}"/>
                </a:ext>
              </a:extLst>
            </p:cNvPr>
            <p:cNvSpPr txBox="1"/>
            <p:nvPr/>
          </p:nvSpPr>
          <p:spPr>
            <a:xfrm>
              <a:off x="1593786" y="5541271"/>
              <a:ext cx="983375" cy="400109"/>
            </a:xfrm>
            <a:prstGeom prst="rect">
              <a:avLst/>
            </a:prstGeom>
            <a:noFill/>
          </p:spPr>
          <p:txBody>
            <a:bodyPr wrap="square" rtlCol="0">
              <a:spAutoFit/>
            </a:bodyPr>
            <a:lstStyle/>
            <a:p>
              <a:pPr algn="ctr"/>
              <a:r>
                <a:rPr lang="en-US" sz="1350" b="1" dirty="0">
                  <a:solidFill>
                    <a:srgbClr val="FF00FF"/>
                  </a:solidFill>
                </a:rPr>
                <a:t>MAX</a:t>
              </a:r>
              <a:endParaRPr lang="en-PK" sz="1350" b="1" dirty="0">
                <a:solidFill>
                  <a:srgbClr val="FF00FF"/>
                </a:solidFill>
              </a:endParaRPr>
            </a:p>
          </p:txBody>
        </p:sp>
      </p:grpSp>
      <p:grpSp>
        <p:nvGrpSpPr>
          <p:cNvPr id="40" name="Group 39">
            <a:extLst>
              <a:ext uri="{FF2B5EF4-FFF2-40B4-BE49-F238E27FC236}">
                <a16:creationId xmlns:a16="http://schemas.microsoft.com/office/drawing/2014/main" id="{F8D03932-861E-449D-B1A5-E603405C5165}"/>
              </a:ext>
            </a:extLst>
          </p:cNvPr>
          <p:cNvGrpSpPr/>
          <p:nvPr/>
        </p:nvGrpSpPr>
        <p:grpSpPr>
          <a:xfrm>
            <a:off x="1564106" y="3110887"/>
            <a:ext cx="6527128" cy="442760"/>
            <a:chOff x="2085474" y="3004850"/>
            <a:chExt cx="8702837" cy="590346"/>
          </a:xfrm>
        </p:grpSpPr>
        <p:cxnSp>
          <p:nvCxnSpPr>
            <p:cNvPr id="31" name="Straight Connector 30">
              <a:extLst>
                <a:ext uri="{FF2B5EF4-FFF2-40B4-BE49-F238E27FC236}">
                  <a16:creationId xmlns:a16="http://schemas.microsoft.com/office/drawing/2014/main" id="{45DFAF26-9518-4E2A-8ABE-9C6827831316}"/>
                </a:ext>
              </a:extLst>
            </p:cNvPr>
            <p:cNvCxnSpPr/>
            <p:nvPr/>
          </p:nvCxnSpPr>
          <p:spPr>
            <a:xfrm>
              <a:off x="2085474" y="3006131"/>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88AE93A-7EBE-43E5-A58C-5E50101712D2}"/>
                </a:ext>
              </a:extLst>
            </p:cNvPr>
            <p:cNvCxnSpPr/>
            <p:nvPr/>
          </p:nvCxnSpPr>
          <p:spPr>
            <a:xfrm>
              <a:off x="5991727" y="3004853"/>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0C7303-EC39-432B-90E8-9053794283FD}"/>
                </a:ext>
              </a:extLst>
            </p:cNvPr>
            <p:cNvCxnSpPr/>
            <p:nvPr/>
          </p:nvCxnSpPr>
          <p:spPr>
            <a:xfrm>
              <a:off x="8037092" y="3004852"/>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A7F21FF-87ED-4EEF-AD81-7BCB52C4C241}"/>
                </a:ext>
              </a:extLst>
            </p:cNvPr>
            <p:cNvCxnSpPr/>
            <p:nvPr/>
          </p:nvCxnSpPr>
          <p:spPr>
            <a:xfrm>
              <a:off x="10788311" y="3004851"/>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C4AA08-4E5D-480E-B703-CCDDF42B0C5A}"/>
                </a:ext>
              </a:extLst>
            </p:cNvPr>
            <p:cNvCxnSpPr/>
            <p:nvPr/>
          </p:nvCxnSpPr>
          <p:spPr>
            <a:xfrm>
              <a:off x="4892895" y="3004850"/>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6413E23-2BE8-4862-9AF8-824E384D1271}"/>
              </a:ext>
            </a:extLst>
          </p:cNvPr>
          <p:cNvGrpSpPr/>
          <p:nvPr/>
        </p:nvGrpSpPr>
        <p:grpSpPr>
          <a:xfrm>
            <a:off x="3645608" y="3115527"/>
            <a:ext cx="2404467" cy="432746"/>
            <a:chOff x="4860811" y="3011036"/>
            <a:chExt cx="3205956" cy="576994"/>
          </a:xfrm>
        </p:grpSpPr>
        <p:cxnSp>
          <p:nvCxnSpPr>
            <p:cNvPr id="33" name="Straight Connector 32">
              <a:extLst>
                <a:ext uri="{FF2B5EF4-FFF2-40B4-BE49-F238E27FC236}">
                  <a16:creationId xmlns:a16="http://schemas.microsoft.com/office/drawing/2014/main" id="{DA7D5381-25C4-4F60-AF82-9D8628AEC4A4}"/>
                </a:ext>
              </a:extLst>
            </p:cNvPr>
            <p:cNvCxnSpPr>
              <a:cxnSpLocks/>
            </p:cNvCxnSpPr>
            <p:nvPr/>
          </p:nvCxnSpPr>
          <p:spPr>
            <a:xfrm flipH="1" flipV="1">
              <a:off x="4860811" y="3011036"/>
              <a:ext cx="3192323" cy="25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4FAAF-D364-40FC-868C-8739A2107B9A}"/>
                </a:ext>
              </a:extLst>
            </p:cNvPr>
            <p:cNvCxnSpPr>
              <a:cxnSpLocks/>
            </p:cNvCxnSpPr>
            <p:nvPr/>
          </p:nvCxnSpPr>
          <p:spPr>
            <a:xfrm flipH="1" flipV="1">
              <a:off x="4874444" y="3562934"/>
              <a:ext cx="3192323" cy="25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Brace 43">
            <a:extLst>
              <a:ext uri="{FF2B5EF4-FFF2-40B4-BE49-F238E27FC236}">
                <a16:creationId xmlns:a16="http://schemas.microsoft.com/office/drawing/2014/main" id="{290E9B04-A934-4387-B89C-192E87F62D76}"/>
              </a:ext>
            </a:extLst>
          </p:cNvPr>
          <p:cNvSpPr/>
          <p:nvPr/>
        </p:nvSpPr>
        <p:spPr>
          <a:xfrm rot="16200000">
            <a:off x="4619749" y="1582772"/>
            <a:ext cx="450131" cy="24105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45" name="TextBox 44">
            <a:extLst>
              <a:ext uri="{FF2B5EF4-FFF2-40B4-BE49-F238E27FC236}">
                <a16:creationId xmlns:a16="http://schemas.microsoft.com/office/drawing/2014/main" id="{546EACEC-4B8A-46E1-ADF1-BF070DAFB2DA}"/>
              </a:ext>
            </a:extLst>
          </p:cNvPr>
          <p:cNvSpPr txBox="1"/>
          <p:nvPr/>
        </p:nvSpPr>
        <p:spPr>
          <a:xfrm>
            <a:off x="3716301" y="2195837"/>
            <a:ext cx="2357488" cy="323165"/>
          </a:xfrm>
          <a:prstGeom prst="rect">
            <a:avLst/>
          </a:prstGeom>
          <a:noFill/>
          <a:ln>
            <a:noFill/>
          </a:ln>
        </p:spPr>
        <p:txBody>
          <a:bodyPr wrap="square" rtlCol="0">
            <a:spAutoFit/>
          </a:bodyPr>
          <a:lstStyle/>
          <a:p>
            <a:pPr algn="ctr"/>
            <a:r>
              <a:rPr lang="en-US" sz="1500" b="1" dirty="0">
                <a:solidFill>
                  <a:srgbClr val="FF00FF"/>
                </a:solidFill>
              </a:rPr>
              <a:t>IQR</a:t>
            </a:r>
            <a:endParaRPr lang="en-PK" sz="1500" b="1" dirty="0">
              <a:solidFill>
                <a:srgbClr val="FF00FF"/>
              </a:solidFill>
            </a:endParaRPr>
          </a:p>
        </p:txBody>
      </p:sp>
      <p:grpSp>
        <p:nvGrpSpPr>
          <p:cNvPr id="56" name="Group 55">
            <a:extLst>
              <a:ext uri="{FF2B5EF4-FFF2-40B4-BE49-F238E27FC236}">
                <a16:creationId xmlns:a16="http://schemas.microsoft.com/office/drawing/2014/main" id="{106001D7-B7C5-44BF-B93B-FE8DF81DAD04}"/>
              </a:ext>
            </a:extLst>
          </p:cNvPr>
          <p:cNvGrpSpPr/>
          <p:nvPr/>
        </p:nvGrpSpPr>
        <p:grpSpPr>
          <a:xfrm>
            <a:off x="1541851" y="3294884"/>
            <a:ext cx="6525062" cy="22739"/>
            <a:chOff x="2055800" y="3250178"/>
            <a:chExt cx="8700083" cy="30319"/>
          </a:xfrm>
        </p:grpSpPr>
        <p:cxnSp>
          <p:nvCxnSpPr>
            <p:cNvPr id="46" name="Straight Connector 45">
              <a:extLst>
                <a:ext uri="{FF2B5EF4-FFF2-40B4-BE49-F238E27FC236}">
                  <a16:creationId xmlns:a16="http://schemas.microsoft.com/office/drawing/2014/main" id="{C17BC842-6008-453C-94E9-B90B5CD230CB}"/>
                </a:ext>
              </a:extLst>
            </p:cNvPr>
            <p:cNvCxnSpPr>
              <a:cxnSpLocks/>
            </p:cNvCxnSpPr>
            <p:nvPr/>
          </p:nvCxnSpPr>
          <p:spPr>
            <a:xfrm flipH="1">
              <a:off x="2055800" y="3250178"/>
              <a:ext cx="2837095" cy="1019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B5101BD-522B-4501-9E84-A6557935484A}"/>
                </a:ext>
              </a:extLst>
            </p:cNvPr>
            <p:cNvCxnSpPr>
              <a:cxnSpLocks/>
            </p:cNvCxnSpPr>
            <p:nvPr/>
          </p:nvCxnSpPr>
          <p:spPr>
            <a:xfrm flipH="1">
              <a:off x="8044711" y="3280497"/>
              <a:ext cx="27111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64E28B9C-402B-4C4A-86E4-267F57ED4705}"/>
              </a:ext>
            </a:extLst>
          </p:cNvPr>
          <p:cNvSpPr txBox="1"/>
          <p:nvPr/>
        </p:nvSpPr>
        <p:spPr>
          <a:xfrm>
            <a:off x="152997" y="1443110"/>
            <a:ext cx="2963027" cy="553998"/>
          </a:xfrm>
          <a:prstGeom prst="rect">
            <a:avLst/>
          </a:prstGeom>
          <a:noFill/>
          <a:ln>
            <a:solidFill>
              <a:schemeClr val="accent1"/>
            </a:solidFill>
          </a:ln>
        </p:spPr>
        <p:txBody>
          <a:bodyPr wrap="square" rtlCol="0">
            <a:spAutoFit/>
          </a:bodyPr>
          <a:lstStyle/>
          <a:p>
            <a:pPr algn="ctr"/>
            <a:r>
              <a:rPr lang="en-US" sz="1500" b="1" dirty="0">
                <a:solidFill>
                  <a:srgbClr val="00B050"/>
                </a:solidFill>
              </a:rPr>
              <a:t>Boxplot is helpful in a lot of ways!</a:t>
            </a:r>
            <a:endParaRPr lang="en-PK" sz="1500" b="1" dirty="0">
              <a:solidFill>
                <a:srgbClr val="00B050"/>
              </a:solidFill>
            </a:endParaRPr>
          </a:p>
        </p:txBody>
      </p:sp>
      <p:sp>
        <p:nvSpPr>
          <p:cNvPr id="58" name="TextBox 57">
            <a:extLst>
              <a:ext uri="{FF2B5EF4-FFF2-40B4-BE49-F238E27FC236}">
                <a16:creationId xmlns:a16="http://schemas.microsoft.com/office/drawing/2014/main" id="{F4898FAA-1D6A-4D44-A1E4-15923D4066BB}"/>
              </a:ext>
            </a:extLst>
          </p:cNvPr>
          <p:cNvSpPr txBox="1"/>
          <p:nvPr/>
        </p:nvSpPr>
        <p:spPr>
          <a:xfrm>
            <a:off x="152996" y="2088417"/>
            <a:ext cx="2963027" cy="323165"/>
          </a:xfrm>
          <a:prstGeom prst="rect">
            <a:avLst/>
          </a:prstGeom>
          <a:noFill/>
          <a:ln>
            <a:solidFill>
              <a:schemeClr val="accent1"/>
            </a:solidFill>
          </a:ln>
        </p:spPr>
        <p:txBody>
          <a:bodyPr wrap="square" rtlCol="0">
            <a:spAutoFit/>
          </a:bodyPr>
          <a:lstStyle/>
          <a:p>
            <a:pPr algn="ctr"/>
            <a:r>
              <a:rPr lang="en-US" sz="1500" b="1" dirty="0">
                <a:solidFill>
                  <a:srgbClr val="00B050"/>
                </a:solidFill>
              </a:rPr>
              <a:t>Can be used to find Outliers!</a:t>
            </a:r>
            <a:endParaRPr lang="en-PK" sz="1500" b="1" dirty="0">
              <a:solidFill>
                <a:srgbClr val="00B050"/>
              </a:solidFill>
            </a:endParaRPr>
          </a:p>
        </p:txBody>
      </p:sp>
      <p:sp>
        <p:nvSpPr>
          <p:cNvPr id="59" name="TextBox 58">
            <a:extLst>
              <a:ext uri="{FF2B5EF4-FFF2-40B4-BE49-F238E27FC236}">
                <a16:creationId xmlns:a16="http://schemas.microsoft.com/office/drawing/2014/main" id="{F8D8AD19-86E2-4A2D-B808-BFF3BB283B85}"/>
              </a:ext>
            </a:extLst>
          </p:cNvPr>
          <p:cNvSpPr txBox="1"/>
          <p:nvPr/>
        </p:nvSpPr>
        <p:spPr>
          <a:xfrm>
            <a:off x="157363" y="2562968"/>
            <a:ext cx="2963027" cy="323165"/>
          </a:xfrm>
          <a:prstGeom prst="rect">
            <a:avLst/>
          </a:prstGeom>
          <a:noFill/>
          <a:ln>
            <a:solidFill>
              <a:schemeClr val="accent1"/>
            </a:solidFill>
          </a:ln>
        </p:spPr>
        <p:txBody>
          <a:bodyPr wrap="square" rtlCol="0">
            <a:spAutoFit/>
          </a:bodyPr>
          <a:lstStyle/>
          <a:p>
            <a:pPr algn="ctr"/>
            <a:r>
              <a:rPr lang="en-US" sz="1500" b="1" dirty="0">
                <a:solidFill>
                  <a:srgbClr val="FF0000"/>
                </a:solidFill>
              </a:rPr>
              <a:t>What is an outlier?</a:t>
            </a:r>
            <a:endParaRPr lang="en-PK" sz="1500" b="1" dirty="0">
              <a:solidFill>
                <a:srgbClr val="FF0000"/>
              </a:solidFill>
            </a:endParaRPr>
          </a:p>
        </p:txBody>
      </p:sp>
      <p:sp>
        <p:nvSpPr>
          <p:cNvPr id="60" name="TextBox 59">
            <a:extLst>
              <a:ext uri="{FF2B5EF4-FFF2-40B4-BE49-F238E27FC236}">
                <a16:creationId xmlns:a16="http://schemas.microsoft.com/office/drawing/2014/main" id="{F62986F9-557D-4A24-BAD2-966B3827568F}"/>
              </a:ext>
            </a:extLst>
          </p:cNvPr>
          <p:cNvSpPr txBox="1"/>
          <p:nvPr/>
        </p:nvSpPr>
        <p:spPr>
          <a:xfrm>
            <a:off x="5496724" y="1448345"/>
            <a:ext cx="3494279" cy="784830"/>
          </a:xfrm>
          <a:prstGeom prst="rect">
            <a:avLst/>
          </a:prstGeom>
          <a:noFill/>
          <a:ln>
            <a:solidFill>
              <a:schemeClr val="accent1"/>
            </a:solidFill>
          </a:ln>
        </p:spPr>
        <p:txBody>
          <a:bodyPr wrap="square" rtlCol="0">
            <a:spAutoFit/>
          </a:bodyPr>
          <a:lstStyle/>
          <a:p>
            <a:pPr algn="ctr"/>
            <a:r>
              <a:rPr lang="en-US" sz="1500" b="1" dirty="0">
                <a:solidFill>
                  <a:srgbClr val="00B050"/>
                </a:solidFill>
              </a:rPr>
              <a:t>An extreme value that is at abnormal distance from other values. </a:t>
            </a:r>
            <a:endParaRPr lang="en-PK" sz="1500" b="1" dirty="0">
              <a:solidFill>
                <a:srgbClr val="00B050"/>
              </a:solidFill>
            </a:endParaRPr>
          </a:p>
        </p:txBody>
      </p:sp>
      <p:sp>
        <p:nvSpPr>
          <p:cNvPr id="61" name="TextBox 60">
            <a:extLst>
              <a:ext uri="{FF2B5EF4-FFF2-40B4-BE49-F238E27FC236}">
                <a16:creationId xmlns:a16="http://schemas.microsoft.com/office/drawing/2014/main" id="{1C8352E6-A905-4A3C-B769-2DB4C77F29F5}"/>
              </a:ext>
            </a:extLst>
          </p:cNvPr>
          <p:cNvSpPr txBox="1"/>
          <p:nvPr/>
        </p:nvSpPr>
        <p:spPr>
          <a:xfrm>
            <a:off x="5815213" y="2385436"/>
            <a:ext cx="2963027" cy="323165"/>
          </a:xfrm>
          <a:prstGeom prst="rect">
            <a:avLst/>
          </a:prstGeom>
          <a:noFill/>
          <a:ln>
            <a:solidFill>
              <a:schemeClr val="accent1"/>
            </a:solidFill>
          </a:ln>
        </p:spPr>
        <p:txBody>
          <a:bodyPr wrap="square" rtlCol="0">
            <a:spAutoFit/>
          </a:bodyPr>
          <a:lstStyle/>
          <a:p>
            <a:pPr algn="ctr"/>
            <a:r>
              <a:rPr lang="en-US" sz="1500" b="1" dirty="0">
                <a:solidFill>
                  <a:srgbClr val="FF0000"/>
                </a:solidFill>
              </a:rPr>
              <a:t>What distance is abnormal?</a:t>
            </a:r>
            <a:endParaRPr lang="en-PK" sz="1500" b="1" dirty="0">
              <a:solidFill>
                <a:srgbClr val="FF0000"/>
              </a:solidFill>
            </a:endParaRPr>
          </a:p>
        </p:txBody>
      </p:sp>
    </p:spTree>
    <p:extLst>
      <p:ext uri="{BB962C8B-B14F-4D97-AF65-F5344CB8AC3E}">
        <p14:creationId xmlns:p14="http://schemas.microsoft.com/office/powerpoint/2010/main" val="32092851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57" grpId="0" animBg="1"/>
      <p:bldP spid="58" grpId="0" animBg="1"/>
      <p:bldP spid="59" grpId="0" animBg="1"/>
      <p:bldP spid="60" grpId="0" animBg="1"/>
      <p:bldP spid="6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7FC0-AB22-4619-B7D3-F19404F8A587}"/>
              </a:ext>
            </a:extLst>
          </p:cNvPr>
          <p:cNvSpPr>
            <a:spLocks noGrp="1"/>
          </p:cNvSpPr>
          <p:nvPr>
            <p:ph type="title"/>
          </p:nvPr>
        </p:nvSpPr>
        <p:spPr/>
        <p:txBody>
          <a:bodyPr/>
          <a:lstStyle/>
          <a:p>
            <a:r>
              <a:rPr lang="en-US" dirty="0"/>
              <a:t>Outlier Detection with IQR</a:t>
            </a:r>
            <a:endParaRPr lang="en-PK" dirty="0"/>
          </a:p>
        </p:txBody>
      </p:sp>
      <p:sp>
        <p:nvSpPr>
          <p:cNvPr id="4" name="Slide Number Placeholder 3">
            <a:extLst>
              <a:ext uri="{FF2B5EF4-FFF2-40B4-BE49-F238E27FC236}">
                <a16:creationId xmlns:a16="http://schemas.microsoft.com/office/drawing/2014/main" id="{4D764FFC-60C4-41A8-8324-CFE0FC94E1F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51</a:t>
            </a:fld>
            <a:endParaRPr lang="en-US"/>
          </a:p>
        </p:txBody>
      </p:sp>
      <p:pic>
        <p:nvPicPr>
          <p:cNvPr id="8" name="Picture 7">
            <a:extLst>
              <a:ext uri="{FF2B5EF4-FFF2-40B4-BE49-F238E27FC236}">
                <a16:creationId xmlns:a16="http://schemas.microsoft.com/office/drawing/2014/main" id="{6944DD1A-9537-46F3-B7AC-8BB0D44FA4B7}"/>
              </a:ext>
            </a:extLst>
          </p:cNvPr>
          <p:cNvPicPr>
            <a:picLocks noChangeAspect="1"/>
          </p:cNvPicPr>
          <p:nvPr/>
        </p:nvPicPr>
        <p:blipFill>
          <a:blip r:embed="rId2"/>
          <a:stretch>
            <a:fillRect/>
          </a:stretch>
        </p:blipFill>
        <p:spPr>
          <a:xfrm>
            <a:off x="951287" y="4064624"/>
            <a:ext cx="7458075" cy="771525"/>
          </a:xfrm>
          <a:prstGeom prst="rect">
            <a:avLst/>
          </a:prstGeom>
        </p:spPr>
      </p:pic>
      <p:grpSp>
        <p:nvGrpSpPr>
          <p:cNvPr id="15" name="Group 14">
            <a:extLst>
              <a:ext uri="{FF2B5EF4-FFF2-40B4-BE49-F238E27FC236}">
                <a16:creationId xmlns:a16="http://schemas.microsoft.com/office/drawing/2014/main" id="{980EFB5F-F189-4043-A60D-C4FAFE8A372D}"/>
              </a:ext>
            </a:extLst>
          </p:cNvPr>
          <p:cNvGrpSpPr/>
          <p:nvPr/>
        </p:nvGrpSpPr>
        <p:grpSpPr>
          <a:xfrm>
            <a:off x="1317458" y="4346408"/>
            <a:ext cx="598074" cy="966878"/>
            <a:chOff x="1756611" y="4652211"/>
            <a:chExt cx="797431" cy="1289170"/>
          </a:xfrm>
        </p:grpSpPr>
        <p:cxnSp>
          <p:nvCxnSpPr>
            <p:cNvPr id="12" name="Straight Connector 11">
              <a:extLst>
                <a:ext uri="{FF2B5EF4-FFF2-40B4-BE49-F238E27FC236}">
                  <a16:creationId xmlns:a16="http://schemas.microsoft.com/office/drawing/2014/main" id="{CACF5A1A-0C23-4779-A8B8-8ABA4DAD7B41}"/>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8F73EA-0A52-482B-B28F-2F3EA57706AC}"/>
                </a:ext>
              </a:extLst>
            </p:cNvPr>
            <p:cNvSpPr txBox="1"/>
            <p:nvPr/>
          </p:nvSpPr>
          <p:spPr>
            <a:xfrm>
              <a:off x="1756611" y="5541272"/>
              <a:ext cx="797431" cy="400109"/>
            </a:xfrm>
            <a:prstGeom prst="rect">
              <a:avLst/>
            </a:prstGeom>
            <a:noFill/>
          </p:spPr>
          <p:txBody>
            <a:bodyPr wrap="square" rtlCol="0">
              <a:spAutoFit/>
            </a:bodyPr>
            <a:lstStyle/>
            <a:p>
              <a:pPr algn="ctr"/>
              <a:r>
                <a:rPr lang="en-US" sz="1350" b="1" dirty="0">
                  <a:solidFill>
                    <a:srgbClr val="FF00FF"/>
                  </a:solidFill>
                </a:rPr>
                <a:t>MIN</a:t>
              </a:r>
              <a:endParaRPr lang="en-PK" sz="1350" b="1" dirty="0">
                <a:solidFill>
                  <a:srgbClr val="FF00FF"/>
                </a:solidFill>
              </a:endParaRPr>
            </a:p>
          </p:txBody>
        </p:sp>
      </p:grpSp>
      <p:grpSp>
        <p:nvGrpSpPr>
          <p:cNvPr id="16" name="Group 15">
            <a:extLst>
              <a:ext uri="{FF2B5EF4-FFF2-40B4-BE49-F238E27FC236}">
                <a16:creationId xmlns:a16="http://schemas.microsoft.com/office/drawing/2014/main" id="{AF7ABFCC-3435-42A9-9CFE-AF4868B0BE9E}"/>
              </a:ext>
            </a:extLst>
          </p:cNvPr>
          <p:cNvGrpSpPr/>
          <p:nvPr/>
        </p:nvGrpSpPr>
        <p:grpSpPr>
          <a:xfrm>
            <a:off x="3392905" y="4346407"/>
            <a:ext cx="493295" cy="966877"/>
            <a:chOff x="1756611" y="4652211"/>
            <a:chExt cx="657726" cy="1289169"/>
          </a:xfrm>
        </p:grpSpPr>
        <p:cxnSp>
          <p:nvCxnSpPr>
            <p:cNvPr id="17" name="Straight Connector 16">
              <a:extLst>
                <a:ext uri="{FF2B5EF4-FFF2-40B4-BE49-F238E27FC236}">
                  <a16:creationId xmlns:a16="http://schemas.microsoft.com/office/drawing/2014/main" id="{7FB87DBB-A977-4443-B432-944CF4EB881A}"/>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488D30-BCB1-4000-9BB0-7387C2F0015C}"/>
                </a:ext>
              </a:extLst>
            </p:cNvPr>
            <p:cNvSpPr txBox="1"/>
            <p:nvPr/>
          </p:nvSpPr>
          <p:spPr>
            <a:xfrm>
              <a:off x="1756611" y="5541271"/>
              <a:ext cx="657726" cy="400109"/>
            </a:xfrm>
            <a:prstGeom prst="rect">
              <a:avLst/>
            </a:prstGeom>
            <a:noFill/>
          </p:spPr>
          <p:txBody>
            <a:bodyPr wrap="square" rtlCol="0">
              <a:spAutoFit/>
            </a:bodyPr>
            <a:lstStyle/>
            <a:p>
              <a:pPr algn="ctr"/>
              <a:r>
                <a:rPr lang="en-US" sz="1350" b="1" dirty="0">
                  <a:solidFill>
                    <a:srgbClr val="FF00FF"/>
                  </a:solidFill>
                </a:rPr>
                <a:t>Q1</a:t>
              </a:r>
              <a:endParaRPr lang="en-PK" sz="1350" b="1" dirty="0">
                <a:solidFill>
                  <a:srgbClr val="FF00FF"/>
                </a:solidFill>
              </a:endParaRPr>
            </a:p>
          </p:txBody>
        </p:sp>
      </p:grpSp>
      <p:grpSp>
        <p:nvGrpSpPr>
          <p:cNvPr id="19" name="Group 18">
            <a:extLst>
              <a:ext uri="{FF2B5EF4-FFF2-40B4-BE49-F238E27FC236}">
                <a16:creationId xmlns:a16="http://schemas.microsoft.com/office/drawing/2014/main" id="{4B19933B-59B0-4948-BB47-B0D49EC02D2B}"/>
              </a:ext>
            </a:extLst>
          </p:cNvPr>
          <p:cNvGrpSpPr/>
          <p:nvPr/>
        </p:nvGrpSpPr>
        <p:grpSpPr>
          <a:xfrm>
            <a:off x="4157515" y="4346408"/>
            <a:ext cx="856045" cy="966878"/>
            <a:chOff x="1593786" y="4652211"/>
            <a:chExt cx="1141394" cy="1289170"/>
          </a:xfrm>
        </p:grpSpPr>
        <p:cxnSp>
          <p:nvCxnSpPr>
            <p:cNvPr id="20" name="Straight Connector 19">
              <a:extLst>
                <a:ext uri="{FF2B5EF4-FFF2-40B4-BE49-F238E27FC236}">
                  <a16:creationId xmlns:a16="http://schemas.microsoft.com/office/drawing/2014/main" id="{BFB11297-487D-4CB6-9CF5-633EAF93944C}"/>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42C9CC-3BD9-4DB5-B167-0FB122AE33A5}"/>
                </a:ext>
              </a:extLst>
            </p:cNvPr>
            <p:cNvSpPr txBox="1"/>
            <p:nvPr/>
          </p:nvSpPr>
          <p:spPr>
            <a:xfrm>
              <a:off x="1593786" y="5541272"/>
              <a:ext cx="1141394" cy="400109"/>
            </a:xfrm>
            <a:prstGeom prst="rect">
              <a:avLst/>
            </a:prstGeom>
            <a:noFill/>
          </p:spPr>
          <p:txBody>
            <a:bodyPr wrap="square" rtlCol="0">
              <a:spAutoFit/>
            </a:bodyPr>
            <a:lstStyle/>
            <a:p>
              <a:pPr algn="ctr"/>
              <a:r>
                <a:rPr lang="en-US" sz="1350" b="1" dirty="0">
                  <a:solidFill>
                    <a:srgbClr val="FF00FF"/>
                  </a:solidFill>
                </a:rPr>
                <a:t>Median</a:t>
              </a:r>
              <a:endParaRPr lang="en-PK" sz="1350" b="1" dirty="0">
                <a:solidFill>
                  <a:srgbClr val="FF00FF"/>
                </a:solidFill>
              </a:endParaRPr>
            </a:p>
          </p:txBody>
        </p:sp>
      </p:grpSp>
      <p:grpSp>
        <p:nvGrpSpPr>
          <p:cNvPr id="22" name="Group 21">
            <a:extLst>
              <a:ext uri="{FF2B5EF4-FFF2-40B4-BE49-F238E27FC236}">
                <a16:creationId xmlns:a16="http://schemas.microsoft.com/office/drawing/2014/main" id="{C03A7543-DC98-4D82-8B45-4665DEB3279F}"/>
              </a:ext>
            </a:extLst>
          </p:cNvPr>
          <p:cNvGrpSpPr/>
          <p:nvPr/>
        </p:nvGrpSpPr>
        <p:grpSpPr>
          <a:xfrm>
            <a:off x="5653644" y="4346134"/>
            <a:ext cx="737531" cy="966877"/>
            <a:chOff x="1593786" y="4652211"/>
            <a:chExt cx="983375" cy="1289169"/>
          </a:xfrm>
        </p:grpSpPr>
        <p:cxnSp>
          <p:nvCxnSpPr>
            <p:cNvPr id="23" name="Straight Connector 22">
              <a:extLst>
                <a:ext uri="{FF2B5EF4-FFF2-40B4-BE49-F238E27FC236}">
                  <a16:creationId xmlns:a16="http://schemas.microsoft.com/office/drawing/2014/main" id="{0949AE4A-96A9-4412-95FC-4B6531FA574B}"/>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4E53EED-BA87-49FB-A3C8-B832F52ADEC9}"/>
                </a:ext>
              </a:extLst>
            </p:cNvPr>
            <p:cNvSpPr txBox="1"/>
            <p:nvPr/>
          </p:nvSpPr>
          <p:spPr>
            <a:xfrm>
              <a:off x="1593786" y="5541271"/>
              <a:ext cx="983375" cy="400109"/>
            </a:xfrm>
            <a:prstGeom prst="rect">
              <a:avLst/>
            </a:prstGeom>
            <a:noFill/>
          </p:spPr>
          <p:txBody>
            <a:bodyPr wrap="square" rtlCol="0">
              <a:spAutoFit/>
            </a:bodyPr>
            <a:lstStyle/>
            <a:p>
              <a:pPr algn="ctr"/>
              <a:r>
                <a:rPr lang="en-US" sz="1350" b="1" dirty="0">
                  <a:solidFill>
                    <a:srgbClr val="FF00FF"/>
                  </a:solidFill>
                </a:rPr>
                <a:t>Q3</a:t>
              </a:r>
              <a:endParaRPr lang="en-PK" sz="1350" b="1" dirty="0">
                <a:solidFill>
                  <a:srgbClr val="FF00FF"/>
                </a:solidFill>
              </a:endParaRPr>
            </a:p>
          </p:txBody>
        </p:sp>
      </p:grpSp>
      <p:grpSp>
        <p:nvGrpSpPr>
          <p:cNvPr id="25" name="Group 24">
            <a:extLst>
              <a:ext uri="{FF2B5EF4-FFF2-40B4-BE49-F238E27FC236}">
                <a16:creationId xmlns:a16="http://schemas.microsoft.com/office/drawing/2014/main" id="{14E3AF3D-967A-440B-BCFF-67E0832D1C84}"/>
              </a:ext>
            </a:extLst>
          </p:cNvPr>
          <p:cNvGrpSpPr/>
          <p:nvPr/>
        </p:nvGrpSpPr>
        <p:grpSpPr>
          <a:xfrm>
            <a:off x="7746429" y="4344219"/>
            <a:ext cx="737531" cy="966877"/>
            <a:chOff x="1593786" y="4652211"/>
            <a:chExt cx="983375" cy="1289169"/>
          </a:xfrm>
        </p:grpSpPr>
        <p:cxnSp>
          <p:nvCxnSpPr>
            <p:cNvPr id="26" name="Straight Connector 25">
              <a:extLst>
                <a:ext uri="{FF2B5EF4-FFF2-40B4-BE49-F238E27FC236}">
                  <a16:creationId xmlns:a16="http://schemas.microsoft.com/office/drawing/2014/main" id="{D0168F1E-54BE-49CD-8216-7E0D87E2DC6A}"/>
                </a:ext>
              </a:extLst>
            </p:cNvPr>
            <p:cNvCxnSpPr>
              <a:cxnSpLocks/>
            </p:cNvCxnSpPr>
            <p:nvPr/>
          </p:nvCxnSpPr>
          <p:spPr>
            <a:xfrm>
              <a:off x="2085474" y="4652211"/>
              <a:ext cx="0" cy="882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68C4369-EB08-4F61-9E7E-896701DD0CEF}"/>
                </a:ext>
              </a:extLst>
            </p:cNvPr>
            <p:cNvSpPr txBox="1"/>
            <p:nvPr/>
          </p:nvSpPr>
          <p:spPr>
            <a:xfrm>
              <a:off x="1593786" y="5541271"/>
              <a:ext cx="983375" cy="400109"/>
            </a:xfrm>
            <a:prstGeom prst="rect">
              <a:avLst/>
            </a:prstGeom>
            <a:noFill/>
          </p:spPr>
          <p:txBody>
            <a:bodyPr wrap="square" rtlCol="0">
              <a:spAutoFit/>
            </a:bodyPr>
            <a:lstStyle/>
            <a:p>
              <a:pPr algn="ctr"/>
              <a:r>
                <a:rPr lang="en-US" sz="1350" b="1" dirty="0">
                  <a:solidFill>
                    <a:srgbClr val="FF00FF"/>
                  </a:solidFill>
                </a:rPr>
                <a:t>MAX</a:t>
              </a:r>
              <a:endParaRPr lang="en-PK" sz="1350" b="1" dirty="0">
                <a:solidFill>
                  <a:srgbClr val="FF00FF"/>
                </a:solidFill>
              </a:endParaRPr>
            </a:p>
          </p:txBody>
        </p:sp>
      </p:grpSp>
      <p:grpSp>
        <p:nvGrpSpPr>
          <p:cNvPr id="40" name="Group 39">
            <a:extLst>
              <a:ext uri="{FF2B5EF4-FFF2-40B4-BE49-F238E27FC236}">
                <a16:creationId xmlns:a16="http://schemas.microsoft.com/office/drawing/2014/main" id="{F8D03932-861E-449D-B1A5-E603405C5165}"/>
              </a:ext>
            </a:extLst>
          </p:cNvPr>
          <p:cNvGrpSpPr/>
          <p:nvPr/>
        </p:nvGrpSpPr>
        <p:grpSpPr>
          <a:xfrm>
            <a:off x="1564106" y="3110887"/>
            <a:ext cx="6527128" cy="442760"/>
            <a:chOff x="2085474" y="3004850"/>
            <a:chExt cx="8702837" cy="590346"/>
          </a:xfrm>
        </p:grpSpPr>
        <p:cxnSp>
          <p:nvCxnSpPr>
            <p:cNvPr id="31" name="Straight Connector 30">
              <a:extLst>
                <a:ext uri="{FF2B5EF4-FFF2-40B4-BE49-F238E27FC236}">
                  <a16:creationId xmlns:a16="http://schemas.microsoft.com/office/drawing/2014/main" id="{45DFAF26-9518-4E2A-8ABE-9C6827831316}"/>
                </a:ext>
              </a:extLst>
            </p:cNvPr>
            <p:cNvCxnSpPr/>
            <p:nvPr/>
          </p:nvCxnSpPr>
          <p:spPr>
            <a:xfrm>
              <a:off x="2085474" y="3006131"/>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88AE93A-7EBE-43E5-A58C-5E50101712D2}"/>
                </a:ext>
              </a:extLst>
            </p:cNvPr>
            <p:cNvCxnSpPr/>
            <p:nvPr/>
          </p:nvCxnSpPr>
          <p:spPr>
            <a:xfrm>
              <a:off x="5991727" y="3004853"/>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0C7303-EC39-432B-90E8-9053794283FD}"/>
                </a:ext>
              </a:extLst>
            </p:cNvPr>
            <p:cNvCxnSpPr/>
            <p:nvPr/>
          </p:nvCxnSpPr>
          <p:spPr>
            <a:xfrm>
              <a:off x="8037092" y="3004852"/>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A7F21FF-87ED-4EEF-AD81-7BCB52C4C241}"/>
                </a:ext>
              </a:extLst>
            </p:cNvPr>
            <p:cNvCxnSpPr/>
            <p:nvPr/>
          </p:nvCxnSpPr>
          <p:spPr>
            <a:xfrm>
              <a:off x="10788311" y="3004851"/>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C4AA08-4E5D-480E-B703-CCDDF42B0C5A}"/>
                </a:ext>
              </a:extLst>
            </p:cNvPr>
            <p:cNvCxnSpPr/>
            <p:nvPr/>
          </p:nvCxnSpPr>
          <p:spPr>
            <a:xfrm>
              <a:off x="4892895" y="3004850"/>
              <a:ext cx="0" cy="5890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6413E23-2BE8-4862-9AF8-824E384D1271}"/>
              </a:ext>
            </a:extLst>
          </p:cNvPr>
          <p:cNvGrpSpPr/>
          <p:nvPr/>
        </p:nvGrpSpPr>
        <p:grpSpPr>
          <a:xfrm>
            <a:off x="3645608" y="3115527"/>
            <a:ext cx="2404467" cy="432746"/>
            <a:chOff x="4860811" y="3011036"/>
            <a:chExt cx="3205956" cy="576994"/>
          </a:xfrm>
        </p:grpSpPr>
        <p:cxnSp>
          <p:nvCxnSpPr>
            <p:cNvPr id="33" name="Straight Connector 32">
              <a:extLst>
                <a:ext uri="{FF2B5EF4-FFF2-40B4-BE49-F238E27FC236}">
                  <a16:creationId xmlns:a16="http://schemas.microsoft.com/office/drawing/2014/main" id="{DA7D5381-25C4-4F60-AF82-9D8628AEC4A4}"/>
                </a:ext>
              </a:extLst>
            </p:cNvPr>
            <p:cNvCxnSpPr>
              <a:cxnSpLocks/>
            </p:cNvCxnSpPr>
            <p:nvPr/>
          </p:nvCxnSpPr>
          <p:spPr>
            <a:xfrm flipH="1" flipV="1">
              <a:off x="4860811" y="3011036"/>
              <a:ext cx="3192323" cy="25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4FAAF-D364-40FC-868C-8739A2107B9A}"/>
                </a:ext>
              </a:extLst>
            </p:cNvPr>
            <p:cNvCxnSpPr>
              <a:cxnSpLocks/>
            </p:cNvCxnSpPr>
            <p:nvPr/>
          </p:nvCxnSpPr>
          <p:spPr>
            <a:xfrm flipH="1" flipV="1">
              <a:off x="4874444" y="3562934"/>
              <a:ext cx="3192323" cy="25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Brace 43">
            <a:extLst>
              <a:ext uri="{FF2B5EF4-FFF2-40B4-BE49-F238E27FC236}">
                <a16:creationId xmlns:a16="http://schemas.microsoft.com/office/drawing/2014/main" id="{290E9B04-A934-4387-B89C-192E87F62D76}"/>
              </a:ext>
            </a:extLst>
          </p:cNvPr>
          <p:cNvSpPr/>
          <p:nvPr/>
        </p:nvSpPr>
        <p:spPr>
          <a:xfrm rot="16200000">
            <a:off x="4619749" y="1582772"/>
            <a:ext cx="450131" cy="24105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sz="1350"/>
          </a:p>
        </p:txBody>
      </p:sp>
      <p:sp>
        <p:nvSpPr>
          <p:cNvPr id="45" name="TextBox 44">
            <a:extLst>
              <a:ext uri="{FF2B5EF4-FFF2-40B4-BE49-F238E27FC236}">
                <a16:creationId xmlns:a16="http://schemas.microsoft.com/office/drawing/2014/main" id="{546EACEC-4B8A-46E1-ADF1-BF070DAFB2DA}"/>
              </a:ext>
            </a:extLst>
          </p:cNvPr>
          <p:cNvSpPr txBox="1"/>
          <p:nvPr/>
        </p:nvSpPr>
        <p:spPr>
          <a:xfrm>
            <a:off x="3716301" y="2195837"/>
            <a:ext cx="2357488" cy="323165"/>
          </a:xfrm>
          <a:prstGeom prst="rect">
            <a:avLst/>
          </a:prstGeom>
          <a:noFill/>
          <a:ln>
            <a:noFill/>
          </a:ln>
        </p:spPr>
        <p:txBody>
          <a:bodyPr wrap="square" rtlCol="0">
            <a:spAutoFit/>
          </a:bodyPr>
          <a:lstStyle/>
          <a:p>
            <a:pPr algn="ctr"/>
            <a:r>
              <a:rPr lang="en-US" sz="1500" b="1" dirty="0">
                <a:solidFill>
                  <a:srgbClr val="FF00FF"/>
                </a:solidFill>
              </a:rPr>
              <a:t>IQR</a:t>
            </a:r>
            <a:endParaRPr lang="en-PK" sz="1500" b="1" dirty="0">
              <a:solidFill>
                <a:srgbClr val="FF00FF"/>
              </a:solidFill>
            </a:endParaRPr>
          </a:p>
        </p:txBody>
      </p:sp>
      <p:grpSp>
        <p:nvGrpSpPr>
          <p:cNvPr id="56" name="Group 55">
            <a:extLst>
              <a:ext uri="{FF2B5EF4-FFF2-40B4-BE49-F238E27FC236}">
                <a16:creationId xmlns:a16="http://schemas.microsoft.com/office/drawing/2014/main" id="{106001D7-B7C5-44BF-B93B-FE8DF81DAD04}"/>
              </a:ext>
            </a:extLst>
          </p:cNvPr>
          <p:cNvGrpSpPr/>
          <p:nvPr/>
        </p:nvGrpSpPr>
        <p:grpSpPr>
          <a:xfrm>
            <a:off x="1541851" y="3294884"/>
            <a:ext cx="6525062" cy="22739"/>
            <a:chOff x="2055800" y="3250178"/>
            <a:chExt cx="8700083" cy="30319"/>
          </a:xfrm>
        </p:grpSpPr>
        <p:cxnSp>
          <p:nvCxnSpPr>
            <p:cNvPr id="46" name="Straight Connector 45">
              <a:extLst>
                <a:ext uri="{FF2B5EF4-FFF2-40B4-BE49-F238E27FC236}">
                  <a16:creationId xmlns:a16="http://schemas.microsoft.com/office/drawing/2014/main" id="{C17BC842-6008-453C-94E9-B90B5CD230CB}"/>
                </a:ext>
              </a:extLst>
            </p:cNvPr>
            <p:cNvCxnSpPr>
              <a:cxnSpLocks/>
            </p:cNvCxnSpPr>
            <p:nvPr/>
          </p:nvCxnSpPr>
          <p:spPr>
            <a:xfrm flipH="1">
              <a:off x="2055800" y="3250178"/>
              <a:ext cx="2837095" cy="1019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B5101BD-522B-4501-9E84-A6557935484A}"/>
                </a:ext>
              </a:extLst>
            </p:cNvPr>
            <p:cNvCxnSpPr>
              <a:cxnSpLocks/>
            </p:cNvCxnSpPr>
            <p:nvPr/>
          </p:nvCxnSpPr>
          <p:spPr>
            <a:xfrm flipH="1">
              <a:off x="8044711" y="3280497"/>
              <a:ext cx="27111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4E28B9C-402B-4C4A-86E4-267F57ED4705}"/>
                  </a:ext>
                </a:extLst>
              </p:cNvPr>
              <p:cNvSpPr txBox="1"/>
              <p:nvPr/>
            </p:nvSpPr>
            <p:spPr>
              <a:xfrm>
                <a:off x="157363" y="1798122"/>
                <a:ext cx="2963027" cy="32316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𝑰𝑸𝑹</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𝑸</m:t>
                      </m:r>
                      <m:r>
                        <a:rPr lang="en-US" sz="1500" b="1" i="1" dirty="0">
                          <a:solidFill>
                            <a:srgbClr val="00B050"/>
                          </a:solidFill>
                          <a:latin typeface="Cambria Math" panose="02040503050406030204" pitchFamily="18" charset="0"/>
                        </a:rPr>
                        <m:t>𝟑</m:t>
                      </m:r>
                      <m:r>
                        <a:rPr lang="en-US" sz="1500" b="1" i="1" dirty="0">
                          <a:solidFill>
                            <a:srgbClr val="00B050"/>
                          </a:solidFill>
                          <a:latin typeface="Cambria Math" panose="02040503050406030204" pitchFamily="18" charset="0"/>
                        </a:rPr>
                        <m:t> −</m:t>
                      </m:r>
                      <m:r>
                        <a:rPr lang="en-US" sz="1500" b="1" i="1" dirty="0">
                          <a:solidFill>
                            <a:srgbClr val="00B050"/>
                          </a:solidFill>
                          <a:latin typeface="Cambria Math" panose="02040503050406030204" pitchFamily="18" charset="0"/>
                        </a:rPr>
                        <m:t>𝑸</m:t>
                      </m:r>
                      <m:r>
                        <a:rPr lang="en-US" sz="1500" b="1" i="1" dirty="0">
                          <a:solidFill>
                            <a:srgbClr val="00B050"/>
                          </a:solidFill>
                          <a:latin typeface="Cambria Math" panose="02040503050406030204" pitchFamily="18" charset="0"/>
                        </a:rPr>
                        <m:t>𝟏</m:t>
                      </m:r>
                    </m:oMath>
                  </m:oMathPara>
                </a14:m>
                <a:endParaRPr lang="en-PK" sz="1500" b="1" dirty="0">
                  <a:solidFill>
                    <a:srgbClr val="00B050"/>
                  </a:solidFill>
                </a:endParaRPr>
              </a:p>
            </p:txBody>
          </p:sp>
        </mc:Choice>
        <mc:Fallback xmlns="">
          <p:sp>
            <p:nvSpPr>
              <p:cNvPr id="57" name="TextBox 56">
                <a:extLst>
                  <a:ext uri="{FF2B5EF4-FFF2-40B4-BE49-F238E27FC236}">
                    <a16:creationId xmlns:a16="http://schemas.microsoft.com/office/drawing/2014/main" id="{64E28B9C-402B-4C4A-86E4-267F57ED4705}"/>
                  </a:ext>
                </a:extLst>
              </p:cNvPr>
              <p:cNvSpPr txBox="1">
                <a:spLocks noRot="1" noChangeAspect="1" noMove="1" noResize="1" noEditPoints="1" noAdjustHandles="1" noChangeArrowheads="1" noChangeShapeType="1" noTextEdit="1"/>
              </p:cNvSpPr>
              <p:nvPr/>
            </p:nvSpPr>
            <p:spPr>
              <a:xfrm>
                <a:off x="157363" y="1798122"/>
                <a:ext cx="2963027" cy="323165"/>
              </a:xfrm>
              <a:prstGeom prst="rect">
                <a:avLst/>
              </a:prstGeom>
              <a:blipFill>
                <a:blip r:embed="rId3"/>
                <a:stretch>
                  <a:fillRect b="-11111"/>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7AB2435-B469-4A65-8F99-FA2553FDC55E}"/>
                  </a:ext>
                </a:extLst>
              </p:cNvPr>
              <p:cNvSpPr txBox="1"/>
              <p:nvPr/>
            </p:nvSpPr>
            <p:spPr>
              <a:xfrm>
                <a:off x="157363" y="2249641"/>
                <a:ext cx="2963027" cy="32316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𝑰𝑸𝑹</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𝟖𝟔</m:t>
                      </m:r>
                      <m:r>
                        <a:rPr lang="en-US" sz="1500" b="1" i="1" dirty="0">
                          <a:solidFill>
                            <a:srgbClr val="00B050"/>
                          </a:solidFill>
                          <a:latin typeface="Cambria Math" panose="02040503050406030204" pitchFamily="18" charset="0"/>
                        </a:rPr>
                        <m:t> −</m:t>
                      </m:r>
                      <m:r>
                        <a:rPr lang="en-US" sz="1500" b="1" i="1" dirty="0">
                          <a:solidFill>
                            <a:srgbClr val="00B050"/>
                          </a:solidFill>
                          <a:latin typeface="Cambria Math" panose="02040503050406030204" pitchFamily="18" charset="0"/>
                        </a:rPr>
                        <m:t>𝟕𝟎</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𝟏𝟔</m:t>
                      </m:r>
                    </m:oMath>
                  </m:oMathPara>
                </a14:m>
                <a:endParaRPr lang="en-PK" sz="1500" b="1" dirty="0">
                  <a:solidFill>
                    <a:srgbClr val="00B050"/>
                  </a:solidFill>
                </a:endParaRPr>
              </a:p>
            </p:txBody>
          </p:sp>
        </mc:Choice>
        <mc:Fallback xmlns="">
          <p:sp>
            <p:nvSpPr>
              <p:cNvPr id="41" name="TextBox 40">
                <a:extLst>
                  <a:ext uri="{FF2B5EF4-FFF2-40B4-BE49-F238E27FC236}">
                    <a16:creationId xmlns:a16="http://schemas.microsoft.com/office/drawing/2014/main" id="{67AB2435-B469-4A65-8F99-FA2553FDC55E}"/>
                  </a:ext>
                </a:extLst>
              </p:cNvPr>
              <p:cNvSpPr txBox="1">
                <a:spLocks noRot="1" noChangeAspect="1" noMove="1" noResize="1" noEditPoints="1" noAdjustHandles="1" noChangeArrowheads="1" noChangeShapeType="1" noTextEdit="1"/>
              </p:cNvSpPr>
              <p:nvPr/>
            </p:nvSpPr>
            <p:spPr>
              <a:xfrm>
                <a:off x="157363" y="2249641"/>
                <a:ext cx="2963027" cy="323165"/>
              </a:xfrm>
              <a:prstGeom prst="rect">
                <a:avLst/>
              </a:prstGeom>
              <a:blipFill>
                <a:blip r:embed="rId4"/>
                <a:stretch>
                  <a:fillRect b="-7143"/>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B18165-197E-46AC-8038-A4EFBB2A4FA8}"/>
                  </a:ext>
                </a:extLst>
              </p:cNvPr>
              <p:cNvSpPr txBox="1"/>
              <p:nvPr/>
            </p:nvSpPr>
            <p:spPr>
              <a:xfrm>
                <a:off x="5653644" y="1820861"/>
                <a:ext cx="2963027" cy="32316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𝑶𝒖𝒕𝒍𝒊𝒆𝒓𝑻𝒉𝒓𝒆𝒔𝒉𝒐𝒍𝒅</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𝟏</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𝟓</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𝑰𝑸𝑹</m:t>
                      </m:r>
                    </m:oMath>
                  </m:oMathPara>
                </a14:m>
                <a:endParaRPr lang="en-PK" sz="1500" b="1" dirty="0">
                  <a:solidFill>
                    <a:srgbClr val="00B050"/>
                  </a:solidFill>
                </a:endParaRPr>
              </a:p>
            </p:txBody>
          </p:sp>
        </mc:Choice>
        <mc:Fallback xmlns="">
          <p:sp>
            <p:nvSpPr>
              <p:cNvPr id="47" name="TextBox 46">
                <a:extLst>
                  <a:ext uri="{FF2B5EF4-FFF2-40B4-BE49-F238E27FC236}">
                    <a16:creationId xmlns:a16="http://schemas.microsoft.com/office/drawing/2014/main" id="{79B18165-197E-46AC-8038-A4EFBB2A4FA8}"/>
                  </a:ext>
                </a:extLst>
              </p:cNvPr>
              <p:cNvSpPr txBox="1">
                <a:spLocks noRot="1" noChangeAspect="1" noMove="1" noResize="1" noEditPoints="1" noAdjustHandles="1" noChangeArrowheads="1" noChangeShapeType="1" noTextEdit="1"/>
              </p:cNvSpPr>
              <p:nvPr/>
            </p:nvSpPr>
            <p:spPr>
              <a:xfrm>
                <a:off x="5653644" y="1820861"/>
                <a:ext cx="2963027" cy="323165"/>
              </a:xfrm>
              <a:prstGeom prst="rect">
                <a:avLst/>
              </a:prstGeom>
              <a:blipFill>
                <a:blip r:embed="rId5"/>
                <a:stretch>
                  <a:fillRect b="-3704"/>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CF72219-4ACC-4716-A04F-4FE7173EBAA2}"/>
                  </a:ext>
                </a:extLst>
              </p:cNvPr>
              <p:cNvSpPr txBox="1"/>
              <p:nvPr/>
            </p:nvSpPr>
            <p:spPr>
              <a:xfrm>
                <a:off x="5653644" y="2293627"/>
                <a:ext cx="3332989" cy="32316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𝑶𝒖𝒕𝒍𝒊𝒆𝒓𝑻𝒉𝒓𝒆𝒔𝒉𝒐𝒍𝒅</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𝟏</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𝟓</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𝟏𝟔</m:t>
                      </m:r>
                      <m:r>
                        <a:rPr lang="en-US" sz="1500" b="1" i="1" dirty="0">
                          <a:solidFill>
                            <a:srgbClr val="00B050"/>
                          </a:solidFill>
                          <a:latin typeface="Cambria Math" panose="02040503050406030204" pitchFamily="18" charset="0"/>
                        </a:rPr>
                        <m:t>=</m:t>
                      </m:r>
                      <m:r>
                        <a:rPr lang="en-US" sz="1500" b="1" i="1" dirty="0">
                          <a:solidFill>
                            <a:srgbClr val="00B050"/>
                          </a:solidFill>
                          <a:latin typeface="Cambria Math" panose="02040503050406030204" pitchFamily="18" charset="0"/>
                        </a:rPr>
                        <m:t>𝟐𝟒</m:t>
                      </m:r>
                    </m:oMath>
                  </m:oMathPara>
                </a14:m>
                <a:endParaRPr lang="en-PK" sz="1500" b="1" dirty="0">
                  <a:solidFill>
                    <a:srgbClr val="00B050"/>
                  </a:solidFill>
                </a:endParaRPr>
              </a:p>
            </p:txBody>
          </p:sp>
        </mc:Choice>
        <mc:Fallback xmlns="">
          <p:sp>
            <p:nvSpPr>
              <p:cNvPr id="48" name="TextBox 47">
                <a:extLst>
                  <a:ext uri="{FF2B5EF4-FFF2-40B4-BE49-F238E27FC236}">
                    <a16:creationId xmlns:a16="http://schemas.microsoft.com/office/drawing/2014/main" id="{5CF72219-4ACC-4716-A04F-4FE7173EBAA2}"/>
                  </a:ext>
                </a:extLst>
              </p:cNvPr>
              <p:cNvSpPr txBox="1">
                <a:spLocks noRot="1" noChangeAspect="1" noMove="1" noResize="1" noEditPoints="1" noAdjustHandles="1" noChangeArrowheads="1" noChangeShapeType="1" noTextEdit="1"/>
              </p:cNvSpPr>
              <p:nvPr/>
            </p:nvSpPr>
            <p:spPr>
              <a:xfrm>
                <a:off x="5653644" y="2293627"/>
                <a:ext cx="3332989" cy="323165"/>
              </a:xfrm>
              <a:prstGeom prst="rect">
                <a:avLst/>
              </a:prstGeom>
              <a:blipFill>
                <a:blip r:embed="rId6"/>
                <a:stretch>
                  <a:fillRect/>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53C4EEB-CECC-4A3F-9F74-670D3C86166F}"/>
                  </a:ext>
                </a:extLst>
              </p:cNvPr>
              <p:cNvSpPr txBox="1"/>
              <p:nvPr/>
            </p:nvSpPr>
            <p:spPr>
              <a:xfrm>
                <a:off x="5653641" y="3611971"/>
                <a:ext cx="3435566" cy="323165"/>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𝑶𝒖𝒕𝒍𝒊𝒆𝒓</m:t>
                      </m:r>
                      <m:r>
                        <a:rPr lang="en-US" sz="1500" b="1" i="1" dirty="0">
                          <a:solidFill>
                            <a:srgbClr val="00B050"/>
                          </a:solidFill>
                          <a:latin typeface="Cambria Math" panose="02040503050406030204" pitchFamily="18" charset="0"/>
                        </a:rPr>
                        <m:t>= </m:t>
                      </m:r>
                      <m:r>
                        <a:rPr lang="en-US" sz="1500" b="1" i="1" dirty="0">
                          <a:solidFill>
                            <a:srgbClr val="00B050"/>
                          </a:solidFill>
                          <a:latin typeface="Cambria Math" panose="02040503050406030204" pitchFamily="18" charset="0"/>
                        </a:rPr>
                        <m:t>𝑸</m:t>
                      </m:r>
                      <m:r>
                        <a:rPr lang="en-US" sz="1500" b="1" i="1" dirty="0">
                          <a:solidFill>
                            <a:srgbClr val="00B050"/>
                          </a:solidFill>
                          <a:latin typeface="Cambria Math" panose="02040503050406030204" pitchFamily="18" charset="0"/>
                        </a:rPr>
                        <m:t>𝟑</m:t>
                      </m:r>
                      <m:r>
                        <a:rPr lang="en-US" sz="1500" b="1" i="1" dirty="0">
                          <a:solidFill>
                            <a:srgbClr val="00B050"/>
                          </a:solidFill>
                          <a:latin typeface="Cambria Math" panose="02040503050406030204" pitchFamily="18" charset="0"/>
                        </a:rPr>
                        <m:t> + </m:t>
                      </m:r>
                      <m:r>
                        <a:rPr lang="en-US" sz="1500" b="1" i="1" dirty="0">
                          <a:solidFill>
                            <a:srgbClr val="00B050"/>
                          </a:solidFill>
                          <a:latin typeface="Cambria Math" panose="02040503050406030204" pitchFamily="18" charset="0"/>
                        </a:rPr>
                        <m:t>𝑶𝒖𝒕𝒍𝒊𝒆𝒓𝑻𝒉𝒓𝒆𝒔𝒉𝒐𝒍𝒅</m:t>
                      </m:r>
                    </m:oMath>
                  </m:oMathPara>
                </a14:m>
                <a:endParaRPr lang="en-PK" sz="1500" b="1" dirty="0">
                  <a:solidFill>
                    <a:srgbClr val="00B050"/>
                  </a:solidFill>
                </a:endParaRPr>
              </a:p>
            </p:txBody>
          </p:sp>
        </mc:Choice>
        <mc:Fallback xmlns="">
          <p:sp>
            <p:nvSpPr>
              <p:cNvPr id="49" name="TextBox 48">
                <a:extLst>
                  <a:ext uri="{FF2B5EF4-FFF2-40B4-BE49-F238E27FC236}">
                    <a16:creationId xmlns:a16="http://schemas.microsoft.com/office/drawing/2014/main" id="{B53C4EEB-CECC-4A3F-9F74-670D3C86166F}"/>
                  </a:ext>
                </a:extLst>
              </p:cNvPr>
              <p:cNvSpPr txBox="1">
                <a:spLocks noRot="1" noChangeAspect="1" noMove="1" noResize="1" noEditPoints="1" noAdjustHandles="1" noChangeArrowheads="1" noChangeShapeType="1" noTextEdit="1"/>
              </p:cNvSpPr>
              <p:nvPr/>
            </p:nvSpPr>
            <p:spPr>
              <a:xfrm>
                <a:off x="5653641" y="3611971"/>
                <a:ext cx="3435566" cy="323165"/>
              </a:xfrm>
              <a:prstGeom prst="rect">
                <a:avLst/>
              </a:prstGeom>
              <a:blipFill>
                <a:blip r:embed="rId7"/>
                <a:stretch>
                  <a:fillRect b="-7407"/>
                </a:stretch>
              </a:blipFill>
              <a:ln>
                <a:no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943058-51E3-4682-9C26-7CD8AF80BC87}"/>
                  </a:ext>
                </a:extLst>
              </p:cNvPr>
              <p:cNvSpPr txBox="1"/>
              <p:nvPr/>
            </p:nvSpPr>
            <p:spPr>
              <a:xfrm>
                <a:off x="754380" y="3612898"/>
                <a:ext cx="3435566" cy="323165"/>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1" i="1" dirty="0">
                          <a:solidFill>
                            <a:srgbClr val="00B050"/>
                          </a:solidFill>
                          <a:latin typeface="Cambria Math" panose="02040503050406030204" pitchFamily="18" charset="0"/>
                        </a:rPr>
                        <m:t>𝑶𝒖𝒕𝒍𝒊𝒆𝒓</m:t>
                      </m:r>
                      <m:r>
                        <a:rPr lang="en-US" sz="1500" b="1" i="1" dirty="0">
                          <a:solidFill>
                            <a:srgbClr val="00B050"/>
                          </a:solidFill>
                          <a:latin typeface="Cambria Math" panose="02040503050406030204" pitchFamily="18" charset="0"/>
                        </a:rPr>
                        <m:t>= </m:t>
                      </m:r>
                      <m:r>
                        <a:rPr lang="en-US" sz="1500" b="1" i="1" dirty="0">
                          <a:solidFill>
                            <a:srgbClr val="00B050"/>
                          </a:solidFill>
                          <a:latin typeface="Cambria Math" panose="02040503050406030204" pitchFamily="18" charset="0"/>
                        </a:rPr>
                        <m:t>𝑸</m:t>
                      </m:r>
                      <m:r>
                        <a:rPr lang="en-US" sz="1500" b="1" i="1" dirty="0">
                          <a:solidFill>
                            <a:srgbClr val="00B050"/>
                          </a:solidFill>
                          <a:latin typeface="Cambria Math" panose="02040503050406030204" pitchFamily="18" charset="0"/>
                        </a:rPr>
                        <m:t>𝟏</m:t>
                      </m:r>
                      <m:r>
                        <a:rPr lang="en-US" sz="1500" b="1" i="1" dirty="0">
                          <a:solidFill>
                            <a:srgbClr val="00B050"/>
                          </a:solidFill>
                          <a:latin typeface="Cambria Math" panose="02040503050406030204" pitchFamily="18" charset="0"/>
                        </a:rPr>
                        <m:t> − </m:t>
                      </m:r>
                      <m:r>
                        <a:rPr lang="en-US" sz="1500" b="1" i="1" dirty="0">
                          <a:solidFill>
                            <a:srgbClr val="00B050"/>
                          </a:solidFill>
                          <a:latin typeface="Cambria Math" panose="02040503050406030204" pitchFamily="18" charset="0"/>
                        </a:rPr>
                        <m:t>𝑶𝒖𝒕𝒍𝒊𝒆𝒓𝑻𝒉𝒓𝒆𝒔𝒉𝒐𝒍𝒅</m:t>
                      </m:r>
                    </m:oMath>
                  </m:oMathPara>
                </a14:m>
                <a:endParaRPr lang="en-PK" sz="1500" b="1" dirty="0">
                  <a:solidFill>
                    <a:srgbClr val="00B050"/>
                  </a:solidFill>
                </a:endParaRPr>
              </a:p>
            </p:txBody>
          </p:sp>
        </mc:Choice>
        <mc:Fallback xmlns="">
          <p:sp>
            <p:nvSpPr>
              <p:cNvPr id="51" name="TextBox 50">
                <a:extLst>
                  <a:ext uri="{FF2B5EF4-FFF2-40B4-BE49-F238E27FC236}">
                    <a16:creationId xmlns:a16="http://schemas.microsoft.com/office/drawing/2014/main" id="{52943058-51E3-4682-9C26-7CD8AF80BC87}"/>
                  </a:ext>
                </a:extLst>
              </p:cNvPr>
              <p:cNvSpPr txBox="1">
                <a:spLocks noRot="1" noChangeAspect="1" noMove="1" noResize="1" noEditPoints="1" noAdjustHandles="1" noChangeArrowheads="1" noChangeShapeType="1" noTextEdit="1"/>
              </p:cNvSpPr>
              <p:nvPr/>
            </p:nvSpPr>
            <p:spPr>
              <a:xfrm>
                <a:off x="754380" y="3612898"/>
                <a:ext cx="3435566" cy="323165"/>
              </a:xfrm>
              <a:prstGeom prst="rect">
                <a:avLst/>
              </a:prstGeom>
              <a:blipFill>
                <a:blip r:embed="rId8"/>
                <a:stretch>
                  <a:fillRect b="-7407"/>
                </a:stretch>
              </a:blipFill>
              <a:ln>
                <a:noFill/>
              </a:ln>
            </p:spPr>
            <p:txBody>
              <a:bodyPr/>
              <a:lstStyle/>
              <a:p>
                <a:r>
                  <a:rPr lang="en-PK">
                    <a:noFill/>
                  </a:rPr>
                  <a:t> </a:t>
                </a:r>
              </a:p>
            </p:txBody>
          </p:sp>
        </mc:Fallback>
      </mc:AlternateContent>
      <p:sp>
        <p:nvSpPr>
          <p:cNvPr id="3" name="TextBox 2">
            <a:extLst>
              <a:ext uri="{FF2B5EF4-FFF2-40B4-BE49-F238E27FC236}">
                <a16:creationId xmlns:a16="http://schemas.microsoft.com/office/drawing/2014/main" id="{642DFAD6-791B-4441-AAF8-73F0DEF7C3F5}"/>
              </a:ext>
            </a:extLst>
          </p:cNvPr>
          <p:cNvSpPr txBox="1"/>
          <p:nvPr/>
        </p:nvSpPr>
        <p:spPr>
          <a:xfrm>
            <a:off x="157363" y="5687656"/>
            <a:ext cx="7458075" cy="300082"/>
          </a:xfrm>
          <a:prstGeom prst="rect">
            <a:avLst/>
          </a:prstGeom>
          <a:noFill/>
        </p:spPr>
        <p:txBody>
          <a:bodyPr wrap="square" rtlCol="0">
            <a:spAutoFit/>
          </a:bodyPr>
          <a:lstStyle/>
          <a:p>
            <a:r>
              <a:rPr lang="en-US" sz="1350" dirty="0"/>
              <a:t>Useful Article: </a:t>
            </a:r>
            <a:r>
              <a:rPr lang="en-US" sz="1350" dirty="0">
                <a:hlinkClick r:id="rId9"/>
              </a:rPr>
              <a:t>https://www.thoughtco.com/what-is-the-interquartile-range-rule-3126244</a:t>
            </a:r>
            <a:r>
              <a:rPr lang="en-US" sz="1350" dirty="0"/>
              <a:t>  </a:t>
            </a:r>
            <a:endParaRPr lang="en-PK" sz="1350" dirty="0"/>
          </a:p>
        </p:txBody>
      </p:sp>
    </p:spTree>
    <p:extLst>
      <p:ext uri="{BB962C8B-B14F-4D97-AF65-F5344CB8AC3E}">
        <p14:creationId xmlns:p14="http://schemas.microsoft.com/office/powerpoint/2010/main" val="19748234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1" grpId="0" animBg="1"/>
      <p:bldP spid="47" grpId="0" animBg="1"/>
      <p:bldP spid="48" grpId="0" animBg="1"/>
      <p:bldP spid="49" grpId="0" animBg="1"/>
      <p:bldP spid="5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BAE1-AC1B-4F07-B814-D4497D9A7457}"/>
              </a:ext>
            </a:extLst>
          </p:cNvPr>
          <p:cNvSpPr>
            <a:spLocks noGrp="1"/>
          </p:cNvSpPr>
          <p:nvPr>
            <p:ph type="title"/>
          </p:nvPr>
        </p:nvSpPr>
        <p:spPr/>
        <p:txBody>
          <a:bodyPr/>
          <a:lstStyle/>
          <a:p>
            <a:r>
              <a:rPr lang="en-US" dirty="0"/>
              <a:t>Boxplots with Outliers</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3395F-A60A-4FE6-BDBD-E85088C41C3B}"/>
                  </a:ext>
                </a:extLst>
              </p:cNvPr>
              <p:cNvSpPr>
                <a:spLocks noGrp="1"/>
              </p:cNvSpPr>
              <p:nvPr>
                <p:ph idx="1"/>
              </p:nvPr>
            </p:nvSpPr>
            <p:spPr/>
            <p:txBody>
              <a:bodyPr/>
              <a:lstStyle/>
              <a:p>
                <a:r>
                  <a:rPr lang="en-US" dirty="0"/>
                  <a:t>Extend whiskers to extreme low and high observations </a:t>
                </a:r>
                <a:r>
                  <a:rPr lang="en-US" b="1" dirty="0">
                    <a:solidFill>
                      <a:srgbClr val="FF00FF"/>
                    </a:solidFill>
                  </a:rPr>
                  <a:t>only if these values are less than </a:t>
                </a:r>
                <a14:m>
                  <m:oMath xmlns:m="http://schemas.openxmlformats.org/officeDocument/2006/math">
                    <m:r>
                      <a:rPr lang="en-US" b="1" i="1" smtClean="0">
                        <a:solidFill>
                          <a:srgbClr val="FF00FF"/>
                        </a:solidFill>
                        <a:latin typeface="Cambria Math" panose="02040503050406030204" pitchFamily="18" charset="0"/>
                      </a:rPr>
                      <m:t>𝟏</m:t>
                    </m:r>
                    <m:r>
                      <a:rPr lang="en-US" b="1" i="1" smtClean="0">
                        <a:solidFill>
                          <a:srgbClr val="FF00FF"/>
                        </a:solidFill>
                        <a:latin typeface="Cambria Math" panose="02040503050406030204" pitchFamily="18" charset="0"/>
                      </a:rPr>
                      <m:t>.</m:t>
                    </m:r>
                    <m:r>
                      <a:rPr lang="en-US" b="1" i="1" smtClean="0">
                        <a:solidFill>
                          <a:srgbClr val="FF00FF"/>
                        </a:solidFill>
                        <a:latin typeface="Cambria Math" panose="02040503050406030204" pitchFamily="18" charset="0"/>
                      </a:rPr>
                      <m:t>𝟓</m:t>
                    </m:r>
                    <m:r>
                      <a:rPr lang="en-US" b="1" i="1" smtClean="0">
                        <a:solidFill>
                          <a:srgbClr val="FF00FF"/>
                        </a:solidFill>
                        <a:latin typeface="Cambria Math" panose="02040503050406030204" pitchFamily="18" charset="0"/>
                      </a:rPr>
                      <m:t>×</m:t>
                    </m:r>
                    <m:r>
                      <a:rPr lang="en-US" b="1" i="1" smtClean="0">
                        <a:solidFill>
                          <a:srgbClr val="FF00FF"/>
                        </a:solidFill>
                        <a:latin typeface="Cambria Math" panose="02040503050406030204" pitchFamily="18" charset="0"/>
                      </a:rPr>
                      <m:t>𝑰𝑸𝑹</m:t>
                    </m:r>
                  </m:oMath>
                </a14:m>
                <a:endParaRPr lang="en-PK" dirty="0"/>
              </a:p>
            </p:txBody>
          </p:sp>
        </mc:Choice>
        <mc:Fallback xmlns="">
          <p:sp>
            <p:nvSpPr>
              <p:cNvPr id="3" name="Content Placeholder 2">
                <a:extLst>
                  <a:ext uri="{FF2B5EF4-FFF2-40B4-BE49-F238E27FC236}">
                    <a16:creationId xmlns:a16="http://schemas.microsoft.com/office/drawing/2014/main" id="{14C3395F-A60A-4FE6-BDBD-E85088C41C3B}"/>
                  </a:ext>
                </a:extLst>
              </p:cNvPr>
              <p:cNvSpPr>
                <a:spLocks noGrp="1" noRot="1" noChangeAspect="1" noMove="1" noResize="1" noEditPoints="1" noAdjustHandles="1" noChangeArrowheads="1" noChangeShapeType="1" noTextEdit="1"/>
              </p:cNvSpPr>
              <p:nvPr>
                <p:ph idx="1"/>
              </p:nvPr>
            </p:nvSpPr>
            <p:spPr>
              <a:blipFill>
                <a:blip r:embed="rId2"/>
                <a:stretch>
                  <a:fillRect l="-1697" t="-1887" r="-2303"/>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AFD8A512-9C9F-473E-A58D-4F29F53ECE8C}"/>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52</a:t>
            </a:fld>
            <a:endParaRPr lang="en-US"/>
          </a:p>
        </p:txBody>
      </p:sp>
      <p:pic>
        <p:nvPicPr>
          <p:cNvPr id="6" name="Picture 5">
            <a:extLst>
              <a:ext uri="{FF2B5EF4-FFF2-40B4-BE49-F238E27FC236}">
                <a16:creationId xmlns:a16="http://schemas.microsoft.com/office/drawing/2014/main" id="{E0A08562-BB7B-4BC8-9238-C21711E1A4A8}"/>
              </a:ext>
            </a:extLst>
          </p:cNvPr>
          <p:cNvPicPr>
            <a:picLocks noChangeAspect="1"/>
          </p:cNvPicPr>
          <p:nvPr/>
        </p:nvPicPr>
        <p:blipFill>
          <a:blip r:embed="rId3"/>
          <a:stretch>
            <a:fillRect/>
          </a:stretch>
        </p:blipFill>
        <p:spPr>
          <a:xfrm>
            <a:off x="2201088" y="2454836"/>
            <a:ext cx="3033562" cy="3033562"/>
          </a:xfrm>
          <a:prstGeom prst="rect">
            <a:avLst/>
          </a:prstGeom>
        </p:spPr>
      </p:pic>
    </p:spTree>
    <p:extLst>
      <p:ext uri="{BB962C8B-B14F-4D97-AF65-F5344CB8AC3E}">
        <p14:creationId xmlns:p14="http://schemas.microsoft.com/office/powerpoint/2010/main" val="318898088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57" name="Group 65">
            <a:extLst>
              <a:ext uri="{FF2B5EF4-FFF2-40B4-BE49-F238E27FC236}">
                <a16:creationId xmlns:a16="http://schemas.microsoft.com/office/drawing/2014/main" id="{12DC357B-3A9C-0471-B023-F4D99106A293}"/>
              </a:ext>
            </a:extLst>
          </p:cNvPr>
          <p:cNvGrpSpPr>
            <a:grpSpLocks/>
          </p:cNvGrpSpPr>
          <p:nvPr/>
        </p:nvGrpSpPr>
        <p:grpSpPr bwMode="auto">
          <a:xfrm>
            <a:off x="1847850" y="1905000"/>
            <a:ext cx="5313363" cy="2581275"/>
            <a:chOff x="1188" y="1488"/>
            <a:chExt cx="3347" cy="1626"/>
          </a:xfrm>
        </p:grpSpPr>
        <p:grpSp>
          <p:nvGrpSpPr>
            <p:cNvPr id="56335" name="Group 9">
              <a:extLst>
                <a:ext uri="{FF2B5EF4-FFF2-40B4-BE49-F238E27FC236}">
                  <a16:creationId xmlns:a16="http://schemas.microsoft.com/office/drawing/2014/main" id="{13C1C941-59E0-B3F4-888F-98AD662CA496}"/>
                </a:ext>
              </a:extLst>
            </p:cNvPr>
            <p:cNvGrpSpPr>
              <a:grpSpLocks/>
            </p:cNvGrpSpPr>
            <p:nvPr/>
          </p:nvGrpSpPr>
          <p:grpSpPr bwMode="auto">
            <a:xfrm>
              <a:off x="1188" y="1512"/>
              <a:ext cx="891" cy="1602"/>
              <a:chOff x="1188" y="1776"/>
              <a:chExt cx="891" cy="1602"/>
            </a:xfrm>
          </p:grpSpPr>
          <p:grpSp>
            <p:nvGrpSpPr>
              <p:cNvPr id="56346" name="Group 10">
                <a:extLst>
                  <a:ext uri="{FF2B5EF4-FFF2-40B4-BE49-F238E27FC236}">
                    <a16:creationId xmlns:a16="http://schemas.microsoft.com/office/drawing/2014/main" id="{7279DD7D-6115-3D56-5395-1B21D493C17A}"/>
                  </a:ext>
                </a:extLst>
              </p:cNvPr>
              <p:cNvGrpSpPr>
                <a:grpSpLocks/>
              </p:cNvGrpSpPr>
              <p:nvPr/>
            </p:nvGrpSpPr>
            <p:grpSpPr bwMode="auto">
              <a:xfrm>
                <a:off x="1188" y="2067"/>
                <a:ext cx="891" cy="1311"/>
                <a:chOff x="1188" y="2067"/>
                <a:chExt cx="891" cy="1311"/>
              </a:xfrm>
            </p:grpSpPr>
            <p:sp>
              <p:nvSpPr>
                <p:cNvPr id="56348" name="Line 11">
                  <a:extLst>
                    <a:ext uri="{FF2B5EF4-FFF2-40B4-BE49-F238E27FC236}">
                      <a16:creationId xmlns:a16="http://schemas.microsoft.com/office/drawing/2014/main" id="{F2454903-8FA6-2A7A-8804-4D64C8C639D2}"/>
                    </a:ext>
                  </a:extLst>
                </p:cNvPr>
                <p:cNvSpPr>
                  <a:spLocks noChangeShapeType="1"/>
                </p:cNvSpPr>
                <p:nvPr/>
              </p:nvSpPr>
              <p:spPr bwMode="auto">
                <a:xfrm>
                  <a:off x="1609" y="2067"/>
                  <a:ext cx="0" cy="48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44" name="Text Box 12">
                  <a:extLst>
                    <a:ext uri="{FF2B5EF4-FFF2-40B4-BE49-F238E27FC236}">
                      <a16:creationId xmlns:a16="http://schemas.microsoft.com/office/drawing/2014/main" id="{00C18101-75C9-ADA6-F50B-51146EF9C290}"/>
                    </a:ext>
                  </a:extLst>
                </p:cNvPr>
                <p:cNvSpPr txBox="1">
                  <a:spLocks noChangeArrowheads="1"/>
                </p:cNvSpPr>
                <p:nvPr/>
              </p:nvSpPr>
              <p:spPr bwMode="auto">
                <a:xfrm>
                  <a:off x="1188" y="2680"/>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Lower Quartile = 5½ </a:t>
                  </a:r>
                </a:p>
              </p:txBody>
            </p:sp>
          </p:grpSp>
          <p:sp>
            <p:nvSpPr>
              <p:cNvPr id="12342" name="Text Box 13">
                <a:extLst>
                  <a:ext uri="{FF2B5EF4-FFF2-40B4-BE49-F238E27FC236}">
                    <a16:creationId xmlns:a16="http://schemas.microsoft.com/office/drawing/2014/main" id="{9E61415F-EBD2-3262-376C-DAD67DBDD0CD}"/>
                  </a:ext>
                </a:extLst>
              </p:cNvPr>
              <p:cNvSpPr txBox="1">
                <a:spLocks noChangeArrowheads="1"/>
              </p:cNvSpPr>
              <p:nvPr/>
            </p:nvSpPr>
            <p:spPr bwMode="auto">
              <a:xfrm>
                <a:off x="1428" y="1776"/>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1</a:t>
                </a:r>
                <a:endParaRPr lang="en-GB" altLang="en-US" sz="2000" b="1" dirty="0">
                  <a:solidFill>
                    <a:schemeClr val="accent1">
                      <a:lumMod val="50000"/>
                    </a:schemeClr>
                  </a:solidFill>
                  <a:latin typeface="Comic Sans MS" panose="030F0902030302020204" pitchFamily="66" charset="0"/>
                </a:endParaRPr>
              </a:p>
            </p:txBody>
          </p:sp>
        </p:grpSp>
        <p:grpSp>
          <p:nvGrpSpPr>
            <p:cNvPr id="56336" name="Group 14">
              <a:extLst>
                <a:ext uri="{FF2B5EF4-FFF2-40B4-BE49-F238E27FC236}">
                  <a16:creationId xmlns:a16="http://schemas.microsoft.com/office/drawing/2014/main" id="{E0D1C9D4-D3A2-4BE9-5D5C-DF70D21610C8}"/>
                </a:ext>
              </a:extLst>
            </p:cNvPr>
            <p:cNvGrpSpPr>
              <a:grpSpLocks/>
            </p:cNvGrpSpPr>
            <p:nvPr/>
          </p:nvGrpSpPr>
          <p:grpSpPr bwMode="auto">
            <a:xfrm>
              <a:off x="3644" y="1512"/>
              <a:ext cx="891" cy="1571"/>
              <a:chOff x="3644" y="1776"/>
              <a:chExt cx="891" cy="1571"/>
            </a:xfrm>
          </p:grpSpPr>
          <p:grpSp>
            <p:nvGrpSpPr>
              <p:cNvPr id="56342" name="Group 15">
                <a:extLst>
                  <a:ext uri="{FF2B5EF4-FFF2-40B4-BE49-F238E27FC236}">
                    <a16:creationId xmlns:a16="http://schemas.microsoft.com/office/drawing/2014/main" id="{2AB5ADAE-B711-B7B5-B7EB-9A8E8C8F9D34}"/>
                  </a:ext>
                </a:extLst>
              </p:cNvPr>
              <p:cNvGrpSpPr>
                <a:grpSpLocks/>
              </p:cNvGrpSpPr>
              <p:nvPr/>
            </p:nvGrpSpPr>
            <p:grpSpPr bwMode="auto">
              <a:xfrm>
                <a:off x="3644" y="2066"/>
                <a:ext cx="891" cy="1281"/>
                <a:chOff x="3644" y="2066"/>
                <a:chExt cx="891" cy="1281"/>
              </a:xfrm>
            </p:grpSpPr>
            <p:sp>
              <p:nvSpPr>
                <p:cNvPr id="56344" name="Line 16">
                  <a:extLst>
                    <a:ext uri="{FF2B5EF4-FFF2-40B4-BE49-F238E27FC236}">
                      <a16:creationId xmlns:a16="http://schemas.microsoft.com/office/drawing/2014/main" id="{291A2933-8FC3-C65F-076C-4FD3433CC3A6}"/>
                    </a:ext>
                  </a:extLst>
                </p:cNvPr>
                <p:cNvSpPr>
                  <a:spLocks noChangeShapeType="1"/>
                </p:cNvSpPr>
                <p:nvPr/>
              </p:nvSpPr>
              <p:spPr bwMode="auto">
                <a:xfrm>
                  <a:off x="4053" y="2066"/>
                  <a:ext cx="0" cy="48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40" name="Text Box 17">
                  <a:extLst>
                    <a:ext uri="{FF2B5EF4-FFF2-40B4-BE49-F238E27FC236}">
                      <a16:creationId xmlns:a16="http://schemas.microsoft.com/office/drawing/2014/main" id="{06BF5B77-714E-C6AF-F489-02285043AC44}"/>
                    </a:ext>
                  </a:extLst>
                </p:cNvPr>
                <p:cNvSpPr txBox="1">
                  <a:spLocks noChangeArrowheads="1"/>
                </p:cNvSpPr>
                <p:nvPr/>
              </p:nvSpPr>
              <p:spPr bwMode="auto">
                <a:xfrm>
                  <a:off x="3644" y="2649"/>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Upper Quartile = 9</a:t>
                  </a:r>
                </a:p>
              </p:txBody>
            </p:sp>
          </p:grpSp>
          <p:sp>
            <p:nvSpPr>
              <p:cNvPr id="12338" name="Text Box 18">
                <a:extLst>
                  <a:ext uri="{FF2B5EF4-FFF2-40B4-BE49-F238E27FC236}">
                    <a16:creationId xmlns:a16="http://schemas.microsoft.com/office/drawing/2014/main" id="{A2BE187A-788E-A4D2-4F64-0082D41C2F49}"/>
                  </a:ext>
                </a:extLst>
              </p:cNvPr>
              <p:cNvSpPr txBox="1">
                <a:spLocks noChangeArrowheads="1"/>
              </p:cNvSpPr>
              <p:nvPr/>
            </p:nvSpPr>
            <p:spPr bwMode="auto">
              <a:xfrm>
                <a:off x="3876" y="1776"/>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3</a:t>
                </a:r>
                <a:endParaRPr lang="en-GB" altLang="en-US" sz="2000" b="1" dirty="0">
                  <a:solidFill>
                    <a:schemeClr val="accent1">
                      <a:lumMod val="50000"/>
                    </a:schemeClr>
                  </a:solidFill>
                  <a:latin typeface="Comic Sans MS" panose="030F0902030302020204" pitchFamily="66" charset="0"/>
                </a:endParaRPr>
              </a:p>
            </p:txBody>
          </p:sp>
        </p:grpSp>
        <p:grpSp>
          <p:nvGrpSpPr>
            <p:cNvPr id="56337" name="Group 19">
              <a:extLst>
                <a:ext uri="{FF2B5EF4-FFF2-40B4-BE49-F238E27FC236}">
                  <a16:creationId xmlns:a16="http://schemas.microsoft.com/office/drawing/2014/main" id="{28922EC6-BF79-45CE-6312-02B2065448FD}"/>
                </a:ext>
              </a:extLst>
            </p:cNvPr>
            <p:cNvGrpSpPr>
              <a:grpSpLocks/>
            </p:cNvGrpSpPr>
            <p:nvPr/>
          </p:nvGrpSpPr>
          <p:grpSpPr bwMode="auto">
            <a:xfrm>
              <a:off x="2437" y="1488"/>
              <a:ext cx="812" cy="1485"/>
              <a:chOff x="2437" y="1752"/>
              <a:chExt cx="812" cy="1485"/>
            </a:xfrm>
          </p:grpSpPr>
          <p:grpSp>
            <p:nvGrpSpPr>
              <p:cNvPr id="56338" name="Group 20">
                <a:extLst>
                  <a:ext uri="{FF2B5EF4-FFF2-40B4-BE49-F238E27FC236}">
                    <a16:creationId xmlns:a16="http://schemas.microsoft.com/office/drawing/2014/main" id="{BB29CB15-140E-F842-F777-B75F5830A02B}"/>
                  </a:ext>
                </a:extLst>
              </p:cNvPr>
              <p:cNvGrpSpPr>
                <a:grpSpLocks/>
              </p:cNvGrpSpPr>
              <p:nvPr/>
            </p:nvGrpSpPr>
            <p:grpSpPr bwMode="auto">
              <a:xfrm>
                <a:off x="2437" y="2068"/>
                <a:ext cx="812" cy="1169"/>
                <a:chOff x="2409" y="2060"/>
                <a:chExt cx="812" cy="1169"/>
              </a:xfrm>
            </p:grpSpPr>
            <p:sp>
              <p:nvSpPr>
                <p:cNvPr id="56340" name="Line 21">
                  <a:extLst>
                    <a:ext uri="{FF2B5EF4-FFF2-40B4-BE49-F238E27FC236}">
                      <a16:creationId xmlns:a16="http://schemas.microsoft.com/office/drawing/2014/main" id="{C577950B-2828-9A07-9380-935B4F000825}"/>
                    </a:ext>
                  </a:extLst>
                </p:cNvPr>
                <p:cNvSpPr>
                  <a:spLocks noChangeShapeType="1"/>
                </p:cNvSpPr>
                <p:nvPr/>
              </p:nvSpPr>
              <p:spPr bwMode="auto">
                <a:xfrm>
                  <a:off x="2762" y="2060"/>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36" name="Text Box 22">
                  <a:extLst>
                    <a:ext uri="{FF2B5EF4-FFF2-40B4-BE49-F238E27FC236}">
                      <a16:creationId xmlns:a16="http://schemas.microsoft.com/office/drawing/2014/main" id="{BC8746E0-C2F2-3D63-DFB5-7AA539931AAC}"/>
                    </a:ext>
                  </a:extLst>
                </p:cNvPr>
                <p:cNvSpPr txBox="1">
                  <a:spLocks noChangeArrowheads="1"/>
                </p:cNvSpPr>
                <p:nvPr/>
              </p:nvSpPr>
              <p:spPr bwMode="auto">
                <a:xfrm>
                  <a:off x="2409" y="2749"/>
                  <a:ext cx="812" cy="48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Median = 8</a:t>
                  </a:r>
                </a:p>
              </p:txBody>
            </p:sp>
          </p:grpSp>
          <p:sp>
            <p:nvSpPr>
              <p:cNvPr id="12334" name="Text Box 23">
                <a:extLst>
                  <a:ext uri="{FF2B5EF4-FFF2-40B4-BE49-F238E27FC236}">
                    <a16:creationId xmlns:a16="http://schemas.microsoft.com/office/drawing/2014/main" id="{C1C26159-D901-6585-37DD-41C1E55EFA27}"/>
                  </a:ext>
                </a:extLst>
              </p:cNvPr>
              <p:cNvSpPr txBox="1">
                <a:spLocks noChangeArrowheads="1"/>
              </p:cNvSpPr>
              <p:nvPr/>
            </p:nvSpPr>
            <p:spPr bwMode="auto">
              <a:xfrm>
                <a:off x="2592" y="1752"/>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2</a:t>
                </a:r>
                <a:endParaRPr lang="en-GB" altLang="en-US" sz="2000" b="1" dirty="0">
                  <a:solidFill>
                    <a:schemeClr val="accent1">
                      <a:lumMod val="50000"/>
                    </a:schemeClr>
                  </a:solidFill>
                  <a:latin typeface="Comic Sans MS" panose="030F0902030302020204" pitchFamily="66" charset="0"/>
                </a:endParaRPr>
              </a:p>
            </p:txBody>
          </p:sp>
        </p:grpSp>
      </p:grpSp>
      <p:grpSp>
        <p:nvGrpSpPr>
          <p:cNvPr id="8269" name="Group 77">
            <a:extLst>
              <a:ext uri="{FF2B5EF4-FFF2-40B4-BE49-F238E27FC236}">
                <a16:creationId xmlns:a16="http://schemas.microsoft.com/office/drawing/2014/main" id="{2B8491E6-170E-87F9-3C81-BB4A43C2AE58}"/>
              </a:ext>
            </a:extLst>
          </p:cNvPr>
          <p:cNvGrpSpPr>
            <a:grpSpLocks/>
          </p:cNvGrpSpPr>
          <p:nvPr/>
        </p:nvGrpSpPr>
        <p:grpSpPr bwMode="auto">
          <a:xfrm>
            <a:off x="609600" y="598488"/>
            <a:ext cx="8248650" cy="2411412"/>
            <a:chOff x="384" y="377"/>
            <a:chExt cx="5196" cy="1519"/>
          </a:xfrm>
        </p:grpSpPr>
        <p:sp>
          <p:nvSpPr>
            <p:cNvPr id="56327" name="Text Box 4">
              <a:extLst>
                <a:ext uri="{FF2B5EF4-FFF2-40B4-BE49-F238E27FC236}">
                  <a16:creationId xmlns:a16="http://schemas.microsoft.com/office/drawing/2014/main" id="{0F46A8EA-24F5-75B0-23D0-224D9BB8D312}"/>
                </a:ext>
              </a:extLst>
            </p:cNvPr>
            <p:cNvSpPr txBox="1">
              <a:spLocks noChangeArrowheads="1"/>
            </p:cNvSpPr>
            <p:nvPr/>
          </p:nvSpPr>
          <p:spPr bwMode="auto">
            <a:xfrm>
              <a:off x="456" y="1608"/>
              <a:ext cx="50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400">
                  <a:latin typeface="Comic Sans MS" panose="030F0902030302020204" pitchFamily="66" charset="0"/>
                </a:rPr>
                <a:t>4,    4,    5,    6,    8,    8,    8,    9,     9,    9,    10,    12</a:t>
              </a:r>
            </a:p>
          </p:txBody>
        </p:sp>
        <p:sp>
          <p:nvSpPr>
            <p:cNvPr id="56328" name="Text Box 8">
              <a:extLst>
                <a:ext uri="{FF2B5EF4-FFF2-40B4-BE49-F238E27FC236}">
                  <a16:creationId xmlns:a16="http://schemas.microsoft.com/office/drawing/2014/main" id="{AEE323C5-5C1F-DE55-ECE8-1AD8639F484C}"/>
                </a:ext>
              </a:extLst>
            </p:cNvPr>
            <p:cNvSpPr txBox="1">
              <a:spLocks noChangeArrowheads="1"/>
            </p:cNvSpPr>
            <p:nvPr/>
          </p:nvSpPr>
          <p:spPr bwMode="auto">
            <a:xfrm>
              <a:off x="384" y="756"/>
              <a:ext cx="519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solidFill>
                    <a:schemeClr val="accent2"/>
                  </a:solidFill>
                  <a:latin typeface="Comic Sans MS" panose="030F0902030302020204" pitchFamily="66" charset="0"/>
                </a:rPr>
                <a:t>Example 1</a:t>
              </a:r>
              <a:r>
                <a:rPr lang="en-GB" altLang="en-US" sz="2200">
                  <a:latin typeface="Comic Sans MS" panose="030F0902030302020204" pitchFamily="66" charset="0"/>
                </a:rPr>
                <a:t>:  Draw a Box plot for the data below</a:t>
              </a:r>
            </a:p>
          </p:txBody>
        </p:sp>
        <p:grpSp>
          <p:nvGrpSpPr>
            <p:cNvPr id="56329" name="Group 76">
              <a:extLst>
                <a:ext uri="{FF2B5EF4-FFF2-40B4-BE49-F238E27FC236}">
                  <a16:creationId xmlns:a16="http://schemas.microsoft.com/office/drawing/2014/main" id="{4765CBF5-6C68-7799-1B41-E7F805DCE177}"/>
                </a:ext>
              </a:extLst>
            </p:cNvPr>
            <p:cNvGrpSpPr>
              <a:grpSpLocks/>
            </p:cNvGrpSpPr>
            <p:nvPr/>
          </p:nvGrpSpPr>
          <p:grpSpPr bwMode="auto">
            <a:xfrm>
              <a:off x="598" y="377"/>
              <a:ext cx="4359" cy="288"/>
              <a:chOff x="478" y="369"/>
              <a:chExt cx="4359" cy="288"/>
            </a:xfrm>
          </p:grpSpPr>
          <p:sp>
            <p:nvSpPr>
              <p:cNvPr id="56330" name="Text Box 2">
                <a:extLst>
                  <a:ext uri="{FF2B5EF4-FFF2-40B4-BE49-F238E27FC236}">
                    <a16:creationId xmlns:a16="http://schemas.microsoft.com/office/drawing/2014/main" id="{61A42B5B-0189-41BA-8143-A4A157139894}"/>
                  </a:ext>
                </a:extLst>
              </p:cNvPr>
              <p:cNvSpPr txBox="1">
                <a:spLocks noChangeArrowheads="1"/>
              </p:cNvSpPr>
              <p:nvPr/>
            </p:nvSpPr>
            <p:spPr bwMode="auto">
              <a:xfrm>
                <a:off x="1569" y="369"/>
                <a:ext cx="2311" cy="2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400">
                    <a:solidFill>
                      <a:srgbClr val="FFFF99"/>
                    </a:solidFill>
                    <a:latin typeface="Comic Sans MS" panose="030F0902030302020204" pitchFamily="66" charset="0"/>
                  </a:rPr>
                  <a:t>Drawing a Box Plot. </a:t>
                </a:r>
              </a:p>
            </p:txBody>
          </p:sp>
          <p:sp>
            <p:nvSpPr>
              <p:cNvPr id="56331" name="Line 66">
                <a:extLst>
                  <a:ext uri="{FF2B5EF4-FFF2-40B4-BE49-F238E27FC236}">
                    <a16:creationId xmlns:a16="http://schemas.microsoft.com/office/drawing/2014/main" id="{3F08E8EA-B938-AB10-92AC-B6431205A0DF}"/>
                  </a:ext>
                </a:extLst>
              </p:cNvPr>
              <p:cNvSpPr>
                <a:spLocks noChangeShapeType="1"/>
              </p:cNvSpPr>
              <p:nvPr/>
            </p:nvSpPr>
            <p:spPr bwMode="auto">
              <a:xfrm>
                <a:off x="3867" y="521"/>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6332" name="Line 68">
                <a:extLst>
                  <a:ext uri="{FF2B5EF4-FFF2-40B4-BE49-F238E27FC236}">
                    <a16:creationId xmlns:a16="http://schemas.microsoft.com/office/drawing/2014/main" id="{0A6BDE6E-8282-442A-67D0-0C5B091C52D6}"/>
                  </a:ext>
                </a:extLst>
              </p:cNvPr>
              <p:cNvSpPr>
                <a:spLocks noChangeShapeType="1"/>
              </p:cNvSpPr>
              <p:nvPr/>
            </p:nvSpPr>
            <p:spPr bwMode="auto">
              <a:xfrm>
                <a:off x="4828" y="400"/>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6333" name="Line 71">
                <a:extLst>
                  <a:ext uri="{FF2B5EF4-FFF2-40B4-BE49-F238E27FC236}">
                    <a16:creationId xmlns:a16="http://schemas.microsoft.com/office/drawing/2014/main" id="{EFBA3379-E362-8A72-62F3-68140596C022}"/>
                  </a:ext>
                </a:extLst>
              </p:cNvPr>
              <p:cNvSpPr>
                <a:spLocks noChangeShapeType="1"/>
              </p:cNvSpPr>
              <p:nvPr/>
            </p:nvSpPr>
            <p:spPr bwMode="auto">
              <a:xfrm flipH="1">
                <a:off x="480" y="516"/>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6334" name="Line 73">
                <a:extLst>
                  <a:ext uri="{FF2B5EF4-FFF2-40B4-BE49-F238E27FC236}">
                    <a16:creationId xmlns:a16="http://schemas.microsoft.com/office/drawing/2014/main" id="{58EACC4B-2707-8E60-D81C-C2B6BCAEFC6D}"/>
                  </a:ext>
                </a:extLst>
              </p:cNvPr>
              <p:cNvSpPr>
                <a:spLocks noChangeShapeType="1"/>
              </p:cNvSpPr>
              <p:nvPr/>
            </p:nvSpPr>
            <p:spPr bwMode="auto">
              <a:xfrm>
                <a:off x="478" y="382"/>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sp>
        <p:nvSpPr>
          <p:cNvPr id="56323" name="Rectangle 78">
            <a:extLst>
              <a:ext uri="{FF2B5EF4-FFF2-40B4-BE49-F238E27FC236}">
                <a16:creationId xmlns:a16="http://schemas.microsoft.com/office/drawing/2014/main" id="{DACC6C5B-A01A-7FAD-CFE9-3930422805A9}"/>
              </a:ext>
            </a:extLst>
          </p:cNvPr>
          <p:cNvSpPr>
            <a:spLocks noChangeArrowheads="1"/>
          </p:cNvSpPr>
          <p:nvPr/>
        </p:nvSpPr>
        <p:spPr bwMode="auto">
          <a:xfrm>
            <a:off x="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6324" name="Rectangle 79">
            <a:extLst>
              <a:ext uri="{FF2B5EF4-FFF2-40B4-BE49-F238E27FC236}">
                <a16:creationId xmlns:a16="http://schemas.microsoft.com/office/drawing/2014/main" id="{A9E0845C-C797-3F79-6E36-2D9F095F8DDD}"/>
              </a:ext>
            </a:extLst>
          </p:cNvPr>
          <p:cNvSpPr>
            <a:spLocks noChangeArrowheads="1"/>
          </p:cNvSpPr>
          <p:nvPr/>
        </p:nvSpPr>
        <p:spPr bwMode="auto">
          <a:xfrm>
            <a:off x="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6325" name="Rectangle 80">
            <a:extLst>
              <a:ext uri="{FF2B5EF4-FFF2-40B4-BE49-F238E27FC236}">
                <a16:creationId xmlns:a16="http://schemas.microsoft.com/office/drawing/2014/main" id="{7DB8BDE8-B368-57AD-7901-AEAB1BD7523B}"/>
              </a:ext>
            </a:extLst>
          </p:cNvPr>
          <p:cNvSpPr>
            <a:spLocks noChangeArrowheads="1"/>
          </p:cNvSpPr>
          <p:nvPr/>
        </p:nvSpPr>
        <p:spPr bwMode="auto">
          <a:xfrm>
            <a:off x="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6326" name="Rectangle 81">
            <a:extLst>
              <a:ext uri="{FF2B5EF4-FFF2-40B4-BE49-F238E27FC236}">
                <a16:creationId xmlns:a16="http://schemas.microsoft.com/office/drawing/2014/main" id="{F338EB82-B201-55D8-EC03-1D1054998A82}"/>
              </a:ext>
            </a:extLst>
          </p:cNvPr>
          <p:cNvSpPr>
            <a:spLocks noChangeArrowheads="1"/>
          </p:cNvSpPr>
          <p:nvPr/>
        </p:nvSpPr>
        <p:spPr bwMode="auto">
          <a:xfrm>
            <a:off x="8915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67815139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8269"/>
                                        </p:tgtEl>
                                        <p:attrNameLst>
                                          <p:attrName>style.visibility</p:attrName>
                                        </p:attrNameLst>
                                      </p:cBhvr>
                                      <p:to>
                                        <p:strVal val="visible"/>
                                      </p:to>
                                    </p:set>
                                    <p:animEffect transition="in" filter="box(out)">
                                      <p:cBhvr>
                                        <p:cTn id="7" dur="500"/>
                                        <p:tgtEl>
                                          <p:spTgt spid="8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257"/>
                                        </p:tgtEl>
                                        <p:attrNameLst>
                                          <p:attrName>style.visibility</p:attrName>
                                        </p:attrNameLst>
                                      </p:cBhvr>
                                      <p:to>
                                        <p:strVal val="visible"/>
                                      </p:to>
                                    </p:set>
                                    <p:animEffect transition="in" filter="wipe(up)">
                                      <p:cBhvr>
                                        <p:cTn id="12" dur="500"/>
                                        <p:tgtEl>
                                          <p:spTgt spid="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57" name="Group 65">
            <a:extLst>
              <a:ext uri="{FF2B5EF4-FFF2-40B4-BE49-F238E27FC236}">
                <a16:creationId xmlns:a16="http://schemas.microsoft.com/office/drawing/2014/main" id="{EC5FBF57-DF76-01D4-A0CB-AB9B59374A56}"/>
              </a:ext>
            </a:extLst>
          </p:cNvPr>
          <p:cNvGrpSpPr>
            <a:grpSpLocks/>
          </p:cNvGrpSpPr>
          <p:nvPr/>
        </p:nvGrpSpPr>
        <p:grpSpPr bwMode="auto">
          <a:xfrm>
            <a:off x="1847850" y="1905000"/>
            <a:ext cx="5313363" cy="2581275"/>
            <a:chOff x="1188" y="1488"/>
            <a:chExt cx="3347" cy="1626"/>
          </a:xfrm>
        </p:grpSpPr>
        <p:grpSp>
          <p:nvGrpSpPr>
            <p:cNvPr id="57388" name="Group 9">
              <a:extLst>
                <a:ext uri="{FF2B5EF4-FFF2-40B4-BE49-F238E27FC236}">
                  <a16:creationId xmlns:a16="http://schemas.microsoft.com/office/drawing/2014/main" id="{B8061EE2-41E2-2292-2460-DA6AFEAE0F63}"/>
                </a:ext>
              </a:extLst>
            </p:cNvPr>
            <p:cNvGrpSpPr>
              <a:grpSpLocks/>
            </p:cNvGrpSpPr>
            <p:nvPr/>
          </p:nvGrpSpPr>
          <p:grpSpPr bwMode="auto">
            <a:xfrm>
              <a:off x="1188" y="1512"/>
              <a:ext cx="891" cy="1602"/>
              <a:chOff x="1188" y="1776"/>
              <a:chExt cx="891" cy="1602"/>
            </a:xfrm>
          </p:grpSpPr>
          <p:grpSp>
            <p:nvGrpSpPr>
              <p:cNvPr id="57399" name="Group 10">
                <a:extLst>
                  <a:ext uri="{FF2B5EF4-FFF2-40B4-BE49-F238E27FC236}">
                    <a16:creationId xmlns:a16="http://schemas.microsoft.com/office/drawing/2014/main" id="{6CBDF0FE-CA7E-8413-827C-076BA46D9544}"/>
                  </a:ext>
                </a:extLst>
              </p:cNvPr>
              <p:cNvGrpSpPr>
                <a:grpSpLocks/>
              </p:cNvGrpSpPr>
              <p:nvPr/>
            </p:nvGrpSpPr>
            <p:grpSpPr bwMode="auto">
              <a:xfrm>
                <a:off x="1188" y="2067"/>
                <a:ext cx="891" cy="1311"/>
                <a:chOff x="1188" y="2067"/>
                <a:chExt cx="891" cy="1311"/>
              </a:xfrm>
            </p:grpSpPr>
            <p:sp>
              <p:nvSpPr>
                <p:cNvPr id="57401" name="Line 11">
                  <a:extLst>
                    <a:ext uri="{FF2B5EF4-FFF2-40B4-BE49-F238E27FC236}">
                      <a16:creationId xmlns:a16="http://schemas.microsoft.com/office/drawing/2014/main" id="{082FD58D-A502-6A1E-C310-E35139CF2CD3}"/>
                    </a:ext>
                  </a:extLst>
                </p:cNvPr>
                <p:cNvSpPr>
                  <a:spLocks noChangeShapeType="1"/>
                </p:cNvSpPr>
                <p:nvPr/>
              </p:nvSpPr>
              <p:spPr bwMode="auto">
                <a:xfrm>
                  <a:off x="1609" y="2067"/>
                  <a:ext cx="0" cy="48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44" name="Text Box 12">
                  <a:extLst>
                    <a:ext uri="{FF2B5EF4-FFF2-40B4-BE49-F238E27FC236}">
                      <a16:creationId xmlns:a16="http://schemas.microsoft.com/office/drawing/2014/main" id="{D97B4F1B-CD7A-DE10-6035-FD9FA82B4D8C}"/>
                    </a:ext>
                  </a:extLst>
                </p:cNvPr>
                <p:cNvSpPr txBox="1">
                  <a:spLocks noChangeArrowheads="1"/>
                </p:cNvSpPr>
                <p:nvPr/>
              </p:nvSpPr>
              <p:spPr bwMode="auto">
                <a:xfrm>
                  <a:off x="1188" y="2680"/>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Lower Quartile = 5½ </a:t>
                  </a:r>
                </a:p>
              </p:txBody>
            </p:sp>
          </p:grpSp>
          <p:sp>
            <p:nvSpPr>
              <p:cNvPr id="12342" name="Text Box 13">
                <a:extLst>
                  <a:ext uri="{FF2B5EF4-FFF2-40B4-BE49-F238E27FC236}">
                    <a16:creationId xmlns:a16="http://schemas.microsoft.com/office/drawing/2014/main" id="{95C2B5D7-E434-1B4D-3B63-0BDBABAC58DB}"/>
                  </a:ext>
                </a:extLst>
              </p:cNvPr>
              <p:cNvSpPr txBox="1">
                <a:spLocks noChangeArrowheads="1"/>
              </p:cNvSpPr>
              <p:nvPr/>
            </p:nvSpPr>
            <p:spPr bwMode="auto">
              <a:xfrm>
                <a:off x="1428" y="1776"/>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1</a:t>
                </a:r>
                <a:endParaRPr lang="en-GB" altLang="en-US" sz="2000" b="1" dirty="0">
                  <a:solidFill>
                    <a:schemeClr val="accent1">
                      <a:lumMod val="50000"/>
                    </a:schemeClr>
                  </a:solidFill>
                  <a:latin typeface="Comic Sans MS" panose="030F0902030302020204" pitchFamily="66" charset="0"/>
                </a:endParaRPr>
              </a:p>
            </p:txBody>
          </p:sp>
        </p:grpSp>
        <p:grpSp>
          <p:nvGrpSpPr>
            <p:cNvPr id="57389" name="Group 14">
              <a:extLst>
                <a:ext uri="{FF2B5EF4-FFF2-40B4-BE49-F238E27FC236}">
                  <a16:creationId xmlns:a16="http://schemas.microsoft.com/office/drawing/2014/main" id="{EB2B1A4A-CABC-7D5E-94C9-81482966555B}"/>
                </a:ext>
              </a:extLst>
            </p:cNvPr>
            <p:cNvGrpSpPr>
              <a:grpSpLocks/>
            </p:cNvGrpSpPr>
            <p:nvPr/>
          </p:nvGrpSpPr>
          <p:grpSpPr bwMode="auto">
            <a:xfrm>
              <a:off x="3644" y="1512"/>
              <a:ext cx="891" cy="1571"/>
              <a:chOff x="3644" y="1776"/>
              <a:chExt cx="891" cy="1571"/>
            </a:xfrm>
          </p:grpSpPr>
          <p:grpSp>
            <p:nvGrpSpPr>
              <p:cNvPr id="57395" name="Group 15">
                <a:extLst>
                  <a:ext uri="{FF2B5EF4-FFF2-40B4-BE49-F238E27FC236}">
                    <a16:creationId xmlns:a16="http://schemas.microsoft.com/office/drawing/2014/main" id="{870D0979-D70D-DBBD-8F69-72F49528C1B9}"/>
                  </a:ext>
                </a:extLst>
              </p:cNvPr>
              <p:cNvGrpSpPr>
                <a:grpSpLocks/>
              </p:cNvGrpSpPr>
              <p:nvPr/>
            </p:nvGrpSpPr>
            <p:grpSpPr bwMode="auto">
              <a:xfrm>
                <a:off x="3644" y="2066"/>
                <a:ext cx="891" cy="1281"/>
                <a:chOff x="3644" y="2066"/>
                <a:chExt cx="891" cy="1281"/>
              </a:xfrm>
            </p:grpSpPr>
            <p:sp>
              <p:nvSpPr>
                <p:cNvPr id="57397" name="Line 16">
                  <a:extLst>
                    <a:ext uri="{FF2B5EF4-FFF2-40B4-BE49-F238E27FC236}">
                      <a16:creationId xmlns:a16="http://schemas.microsoft.com/office/drawing/2014/main" id="{06D500B4-49FC-D401-647E-C0055B36A4ED}"/>
                    </a:ext>
                  </a:extLst>
                </p:cNvPr>
                <p:cNvSpPr>
                  <a:spLocks noChangeShapeType="1"/>
                </p:cNvSpPr>
                <p:nvPr/>
              </p:nvSpPr>
              <p:spPr bwMode="auto">
                <a:xfrm>
                  <a:off x="4053" y="2066"/>
                  <a:ext cx="0" cy="48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40" name="Text Box 17">
                  <a:extLst>
                    <a:ext uri="{FF2B5EF4-FFF2-40B4-BE49-F238E27FC236}">
                      <a16:creationId xmlns:a16="http://schemas.microsoft.com/office/drawing/2014/main" id="{3F1F1215-46D8-FD97-0E48-59ED991789FB}"/>
                    </a:ext>
                  </a:extLst>
                </p:cNvPr>
                <p:cNvSpPr txBox="1">
                  <a:spLocks noChangeArrowheads="1"/>
                </p:cNvSpPr>
                <p:nvPr/>
              </p:nvSpPr>
              <p:spPr bwMode="auto">
                <a:xfrm>
                  <a:off x="3644" y="2649"/>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Upper Quartile = 9</a:t>
                  </a:r>
                </a:p>
              </p:txBody>
            </p:sp>
          </p:grpSp>
          <p:sp>
            <p:nvSpPr>
              <p:cNvPr id="12338" name="Text Box 18">
                <a:extLst>
                  <a:ext uri="{FF2B5EF4-FFF2-40B4-BE49-F238E27FC236}">
                    <a16:creationId xmlns:a16="http://schemas.microsoft.com/office/drawing/2014/main" id="{1AD50F7C-97E5-CDA7-2FC5-82AB0F95D898}"/>
                  </a:ext>
                </a:extLst>
              </p:cNvPr>
              <p:cNvSpPr txBox="1">
                <a:spLocks noChangeArrowheads="1"/>
              </p:cNvSpPr>
              <p:nvPr/>
            </p:nvSpPr>
            <p:spPr bwMode="auto">
              <a:xfrm>
                <a:off x="3876" y="1776"/>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3</a:t>
                </a:r>
                <a:endParaRPr lang="en-GB" altLang="en-US" sz="2000" b="1" dirty="0">
                  <a:solidFill>
                    <a:schemeClr val="accent1">
                      <a:lumMod val="50000"/>
                    </a:schemeClr>
                  </a:solidFill>
                  <a:latin typeface="Comic Sans MS" panose="030F0902030302020204" pitchFamily="66" charset="0"/>
                </a:endParaRPr>
              </a:p>
            </p:txBody>
          </p:sp>
        </p:grpSp>
        <p:grpSp>
          <p:nvGrpSpPr>
            <p:cNvPr id="57390" name="Group 19">
              <a:extLst>
                <a:ext uri="{FF2B5EF4-FFF2-40B4-BE49-F238E27FC236}">
                  <a16:creationId xmlns:a16="http://schemas.microsoft.com/office/drawing/2014/main" id="{A702CA5B-E66C-F421-05D3-02417F91BAA1}"/>
                </a:ext>
              </a:extLst>
            </p:cNvPr>
            <p:cNvGrpSpPr>
              <a:grpSpLocks/>
            </p:cNvGrpSpPr>
            <p:nvPr/>
          </p:nvGrpSpPr>
          <p:grpSpPr bwMode="auto">
            <a:xfrm>
              <a:off x="2437" y="1488"/>
              <a:ext cx="812" cy="1485"/>
              <a:chOff x="2437" y="1752"/>
              <a:chExt cx="812" cy="1485"/>
            </a:xfrm>
          </p:grpSpPr>
          <p:grpSp>
            <p:nvGrpSpPr>
              <p:cNvPr id="57391" name="Group 20">
                <a:extLst>
                  <a:ext uri="{FF2B5EF4-FFF2-40B4-BE49-F238E27FC236}">
                    <a16:creationId xmlns:a16="http://schemas.microsoft.com/office/drawing/2014/main" id="{D589EF66-121D-663C-D29D-0C60CCF84519}"/>
                  </a:ext>
                </a:extLst>
              </p:cNvPr>
              <p:cNvGrpSpPr>
                <a:grpSpLocks/>
              </p:cNvGrpSpPr>
              <p:nvPr/>
            </p:nvGrpSpPr>
            <p:grpSpPr bwMode="auto">
              <a:xfrm>
                <a:off x="2437" y="2068"/>
                <a:ext cx="812" cy="1169"/>
                <a:chOff x="2409" y="2060"/>
                <a:chExt cx="812" cy="1169"/>
              </a:xfrm>
            </p:grpSpPr>
            <p:sp>
              <p:nvSpPr>
                <p:cNvPr id="57393" name="Line 21">
                  <a:extLst>
                    <a:ext uri="{FF2B5EF4-FFF2-40B4-BE49-F238E27FC236}">
                      <a16:creationId xmlns:a16="http://schemas.microsoft.com/office/drawing/2014/main" id="{48A1F66C-2AA1-6A3B-4878-8EB237E9B9F6}"/>
                    </a:ext>
                  </a:extLst>
                </p:cNvPr>
                <p:cNvSpPr>
                  <a:spLocks noChangeShapeType="1"/>
                </p:cNvSpPr>
                <p:nvPr/>
              </p:nvSpPr>
              <p:spPr bwMode="auto">
                <a:xfrm>
                  <a:off x="2762" y="2060"/>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336" name="Text Box 22">
                  <a:extLst>
                    <a:ext uri="{FF2B5EF4-FFF2-40B4-BE49-F238E27FC236}">
                      <a16:creationId xmlns:a16="http://schemas.microsoft.com/office/drawing/2014/main" id="{F670E076-2A8E-E532-A0D2-C55D962A7025}"/>
                    </a:ext>
                  </a:extLst>
                </p:cNvPr>
                <p:cNvSpPr txBox="1">
                  <a:spLocks noChangeArrowheads="1"/>
                </p:cNvSpPr>
                <p:nvPr/>
              </p:nvSpPr>
              <p:spPr bwMode="auto">
                <a:xfrm>
                  <a:off x="2409" y="2749"/>
                  <a:ext cx="812" cy="48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Median = 8</a:t>
                  </a:r>
                </a:p>
              </p:txBody>
            </p:sp>
          </p:grpSp>
          <p:sp>
            <p:nvSpPr>
              <p:cNvPr id="12334" name="Text Box 23">
                <a:extLst>
                  <a:ext uri="{FF2B5EF4-FFF2-40B4-BE49-F238E27FC236}">
                    <a16:creationId xmlns:a16="http://schemas.microsoft.com/office/drawing/2014/main" id="{5645BC24-4BFA-5F9F-9FA6-6EA696DC7F48}"/>
                  </a:ext>
                </a:extLst>
              </p:cNvPr>
              <p:cNvSpPr txBox="1">
                <a:spLocks noChangeArrowheads="1"/>
              </p:cNvSpPr>
              <p:nvPr/>
            </p:nvSpPr>
            <p:spPr bwMode="auto">
              <a:xfrm>
                <a:off x="2592" y="1752"/>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2</a:t>
                </a:r>
                <a:endParaRPr lang="en-GB" altLang="en-US" sz="2000" b="1" dirty="0">
                  <a:solidFill>
                    <a:schemeClr val="accent1">
                      <a:lumMod val="50000"/>
                    </a:schemeClr>
                  </a:solidFill>
                  <a:latin typeface="Comic Sans MS" panose="030F0902030302020204" pitchFamily="66" charset="0"/>
                </a:endParaRPr>
              </a:p>
            </p:txBody>
          </p:sp>
        </p:grpSp>
      </p:grpSp>
      <p:grpSp>
        <p:nvGrpSpPr>
          <p:cNvPr id="8269" name="Group 77">
            <a:extLst>
              <a:ext uri="{FF2B5EF4-FFF2-40B4-BE49-F238E27FC236}">
                <a16:creationId xmlns:a16="http://schemas.microsoft.com/office/drawing/2014/main" id="{4FEE676D-2BA5-1AA2-EECA-04B63E26E3BD}"/>
              </a:ext>
            </a:extLst>
          </p:cNvPr>
          <p:cNvGrpSpPr>
            <a:grpSpLocks/>
          </p:cNvGrpSpPr>
          <p:nvPr/>
        </p:nvGrpSpPr>
        <p:grpSpPr bwMode="auto">
          <a:xfrm>
            <a:off x="609600" y="598488"/>
            <a:ext cx="8248650" cy="2411412"/>
            <a:chOff x="384" y="377"/>
            <a:chExt cx="5196" cy="1519"/>
          </a:xfrm>
        </p:grpSpPr>
        <p:sp>
          <p:nvSpPr>
            <p:cNvPr id="57380" name="Text Box 4">
              <a:extLst>
                <a:ext uri="{FF2B5EF4-FFF2-40B4-BE49-F238E27FC236}">
                  <a16:creationId xmlns:a16="http://schemas.microsoft.com/office/drawing/2014/main" id="{FB79BA3C-2860-AD29-3876-BB78FED275E8}"/>
                </a:ext>
              </a:extLst>
            </p:cNvPr>
            <p:cNvSpPr txBox="1">
              <a:spLocks noChangeArrowheads="1"/>
            </p:cNvSpPr>
            <p:nvPr/>
          </p:nvSpPr>
          <p:spPr bwMode="auto">
            <a:xfrm>
              <a:off x="456" y="1608"/>
              <a:ext cx="50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400">
                  <a:latin typeface="Comic Sans MS" panose="030F0902030302020204" pitchFamily="66" charset="0"/>
                </a:rPr>
                <a:t>4,    4,    5,    6,    8,    8,    8,    9,     9,    9,    10,    12</a:t>
              </a:r>
            </a:p>
          </p:txBody>
        </p:sp>
        <p:sp>
          <p:nvSpPr>
            <p:cNvPr id="57381" name="Text Box 8">
              <a:extLst>
                <a:ext uri="{FF2B5EF4-FFF2-40B4-BE49-F238E27FC236}">
                  <a16:creationId xmlns:a16="http://schemas.microsoft.com/office/drawing/2014/main" id="{345D1BBB-81FA-D5BF-56F6-FA19E01764BF}"/>
                </a:ext>
              </a:extLst>
            </p:cNvPr>
            <p:cNvSpPr txBox="1">
              <a:spLocks noChangeArrowheads="1"/>
            </p:cNvSpPr>
            <p:nvPr/>
          </p:nvSpPr>
          <p:spPr bwMode="auto">
            <a:xfrm>
              <a:off x="384" y="756"/>
              <a:ext cx="519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solidFill>
                    <a:schemeClr val="accent2"/>
                  </a:solidFill>
                  <a:latin typeface="Comic Sans MS" panose="030F0902030302020204" pitchFamily="66" charset="0"/>
                </a:rPr>
                <a:t>Example 1</a:t>
              </a:r>
              <a:r>
                <a:rPr lang="en-GB" altLang="en-US" sz="2200">
                  <a:latin typeface="Comic Sans MS" panose="030F0902030302020204" pitchFamily="66" charset="0"/>
                </a:rPr>
                <a:t>:  Draw a Box plot for the data below</a:t>
              </a:r>
            </a:p>
          </p:txBody>
        </p:sp>
        <p:grpSp>
          <p:nvGrpSpPr>
            <p:cNvPr id="57382" name="Group 76">
              <a:extLst>
                <a:ext uri="{FF2B5EF4-FFF2-40B4-BE49-F238E27FC236}">
                  <a16:creationId xmlns:a16="http://schemas.microsoft.com/office/drawing/2014/main" id="{8AC38788-7C28-B383-9FB1-80F61200BF54}"/>
                </a:ext>
              </a:extLst>
            </p:cNvPr>
            <p:cNvGrpSpPr>
              <a:grpSpLocks/>
            </p:cNvGrpSpPr>
            <p:nvPr/>
          </p:nvGrpSpPr>
          <p:grpSpPr bwMode="auto">
            <a:xfrm>
              <a:off x="598" y="377"/>
              <a:ext cx="4359" cy="288"/>
              <a:chOff x="478" y="369"/>
              <a:chExt cx="4359" cy="288"/>
            </a:xfrm>
          </p:grpSpPr>
          <p:sp>
            <p:nvSpPr>
              <p:cNvPr id="57383" name="Text Box 2">
                <a:extLst>
                  <a:ext uri="{FF2B5EF4-FFF2-40B4-BE49-F238E27FC236}">
                    <a16:creationId xmlns:a16="http://schemas.microsoft.com/office/drawing/2014/main" id="{A15401E7-272A-7F4F-5491-C2B401896D24}"/>
                  </a:ext>
                </a:extLst>
              </p:cNvPr>
              <p:cNvSpPr txBox="1">
                <a:spLocks noChangeArrowheads="1"/>
              </p:cNvSpPr>
              <p:nvPr/>
            </p:nvSpPr>
            <p:spPr bwMode="auto">
              <a:xfrm>
                <a:off x="1569" y="369"/>
                <a:ext cx="2311" cy="2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400">
                    <a:solidFill>
                      <a:srgbClr val="FFFF99"/>
                    </a:solidFill>
                    <a:latin typeface="Comic Sans MS" panose="030F0902030302020204" pitchFamily="66" charset="0"/>
                  </a:rPr>
                  <a:t>Drawing a Box Plot. </a:t>
                </a:r>
              </a:p>
            </p:txBody>
          </p:sp>
          <p:sp>
            <p:nvSpPr>
              <p:cNvPr id="57384" name="Line 66">
                <a:extLst>
                  <a:ext uri="{FF2B5EF4-FFF2-40B4-BE49-F238E27FC236}">
                    <a16:creationId xmlns:a16="http://schemas.microsoft.com/office/drawing/2014/main" id="{7EA13215-273D-A6E5-AA6A-4DF0A397C530}"/>
                  </a:ext>
                </a:extLst>
              </p:cNvPr>
              <p:cNvSpPr>
                <a:spLocks noChangeShapeType="1"/>
              </p:cNvSpPr>
              <p:nvPr/>
            </p:nvSpPr>
            <p:spPr bwMode="auto">
              <a:xfrm>
                <a:off x="3867" y="521"/>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85" name="Line 68">
                <a:extLst>
                  <a:ext uri="{FF2B5EF4-FFF2-40B4-BE49-F238E27FC236}">
                    <a16:creationId xmlns:a16="http://schemas.microsoft.com/office/drawing/2014/main" id="{A35F5CF5-2D98-F50B-9327-0056AF588E98}"/>
                  </a:ext>
                </a:extLst>
              </p:cNvPr>
              <p:cNvSpPr>
                <a:spLocks noChangeShapeType="1"/>
              </p:cNvSpPr>
              <p:nvPr/>
            </p:nvSpPr>
            <p:spPr bwMode="auto">
              <a:xfrm>
                <a:off x="4828" y="400"/>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86" name="Line 71">
                <a:extLst>
                  <a:ext uri="{FF2B5EF4-FFF2-40B4-BE49-F238E27FC236}">
                    <a16:creationId xmlns:a16="http://schemas.microsoft.com/office/drawing/2014/main" id="{A851BF52-A56F-08FF-E69F-8D1C68D9FB1C}"/>
                  </a:ext>
                </a:extLst>
              </p:cNvPr>
              <p:cNvSpPr>
                <a:spLocks noChangeShapeType="1"/>
              </p:cNvSpPr>
              <p:nvPr/>
            </p:nvSpPr>
            <p:spPr bwMode="auto">
              <a:xfrm flipH="1">
                <a:off x="480" y="516"/>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87" name="Line 73">
                <a:extLst>
                  <a:ext uri="{FF2B5EF4-FFF2-40B4-BE49-F238E27FC236}">
                    <a16:creationId xmlns:a16="http://schemas.microsoft.com/office/drawing/2014/main" id="{A1E8E941-790F-D8B1-9675-9E682361545B}"/>
                  </a:ext>
                </a:extLst>
              </p:cNvPr>
              <p:cNvSpPr>
                <a:spLocks noChangeShapeType="1"/>
              </p:cNvSpPr>
              <p:nvPr/>
            </p:nvSpPr>
            <p:spPr bwMode="auto">
              <a:xfrm>
                <a:off x="478" y="382"/>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sp>
        <p:nvSpPr>
          <p:cNvPr id="57347" name="Rectangle 78">
            <a:extLst>
              <a:ext uri="{FF2B5EF4-FFF2-40B4-BE49-F238E27FC236}">
                <a16:creationId xmlns:a16="http://schemas.microsoft.com/office/drawing/2014/main" id="{A76775D3-52AE-3932-D3AA-41E5E7199622}"/>
              </a:ext>
            </a:extLst>
          </p:cNvPr>
          <p:cNvSpPr>
            <a:spLocks noChangeArrowheads="1"/>
          </p:cNvSpPr>
          <p:nvPr/>
        </p:nvSpPr>
        <p:spPr bwMode="auto">
          <a:xfrm>
            <a:off x="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48" name="Rectangle 79">
            <a:extLst>
              <a:ext uri="{FF2B5EF4-FFF2-40B4-BE49-F238E27FC236}">
                <a16:creationId xmlns:a16="http://schemas.microsoft.com/office/drawing/2014/main" id="{64C9CA44-4846-4340-3054-375757F40E65}"/>
              </a:ext>
            </a:extLst>
          </p:cNvPr>
          <p:cNvSpPr>
            <a:spLocks noChangeArrowheads="1"/>
          </p:cNvSpPr>
          <p:nvPr/>
        </p:nvSpPr>
        <p:spPr bwMode="auto">
          <a:xfrm>
            <a:off x="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49" name="Rectangle 80">
            <a:extLst>
              <a:ext uri="{FF2B5EF4-FFF2-40B4-BE49-F238E27FC236}">
                <a16:creationId xmlns:a16="http://schemas.microsoft.com/office/drawing/2014/main" id="{19EBCB4C-74C2-F61D-945B-1E567F96717E}"/>
              </a:ext>
            </a:extLst>
          </p:cNvPr>
          <p:cNvSpPr>
            <a:spLocks noChangeArrowheads="1"/>
          </p:cNvSpPr>
          <p:nvPr/>
        </p:nvSpPr>
        <p:spPr bwMode="auto">
          <a:xfrm>
            <a:off x="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50" name="Rectangle 81">
            <a:extLst>
              <a:ext uri="{FF2B5EF4-FFF2-40B4-BE49-F238E27FC236}">
                <a16:creationId xmlns:a16="http://schemas.microsoft.com/office/drawing/2014/main" id="{8689C7AD-20AE-E01C-129B-B6BF1015654B}"/>
              </a:ext>
            </a:extLst>
          </p:cNvPr>
          <p:cNvSpPr>
            <a:spLocks noChangeArrowheads="1"/>
          </p:cNvSpPr>
          <p:nvPr/>
        </p:nvSpPr>
        <p:spPr bwMode="auto">
          <a:xfrm>
            <a:off x="8915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57351" name="Group 2">
            <a:extLst>
              <a:ext uri="{FF2B5EF4-FFF2-40B4-BE49-F238E27FC236}">
                <a16:creationId xmlns:a16="http://schemas.microsoft.com/office/drawing/2014/main" id="{035C5D10-ED42-5E38-E0F6-5BDD8B38D053}"/>
              </a:ext>
            </a:extLst>
          </p:cNvPr>
          <p:cNvGrpSpPr>
            <a:grpSpLocks/>
          </p:cNvGrpSpPr>
          <p:nvPr/>
        </p:nvGrpSpPr>
        <p:grpSpPr bwMode="auto">
          <a:xfrm>
            <a:off x="1631950" y="4803775"/>
            <a:ext cx="5394325" cy="1381125"/>
            <a:chOff x="1632030" y="4803494"/>
            <a:chExt cx="5394245" cy="1381406"/>
          </a:xfrm>
        </p:grpSpPr>
        <p:grpSp>
          <p:nvGrpSpPr>
            <p:cNvPr id="57352" name="Group 64">
              <a:extLst>
                <a:ext uri="{FF2B5EF4-FFF2-40B4-BE49-F238E27FC236}">
                  <a16:creationId xmlns:a16="http://schemas.microsoft.com/office/drawing/2014/main" id="{B1551705-BA14-8413-6DC0-93D769B5D7D3}"/>
                </a:ext>
              </a:extLst>
            </p:cNvPr>
            <p:cNvGrpSpPr>
              <a:grpSpLocks/>
            </p:cNvGrpSpPr>
            <p:nvPr/>
          </p:nvGrpSpPr>
          <p:grpSpPr bwMode="auto">
            <a:xfrm>
              <a:off x="1992313" y="5619750"/>
              <a:ext cx="5033962" cy="565150"/>
              <a:chOff x="1267" y="3780"/>
              <a:chExt cx="3171" cy="356"/>
            </a:xfrm>
          </p:grpSpPr>
          <p:grpSp>
            <p:nvGrpSpPr>
              <p:cNvPr id="57362" name="Group 40">
                <a:extLst>
                  <a:ext uri="{FF2B5EF4-FFF2-40B4-BE49-F238E27FC236}">
                    <a16:creationId xmlns:a16="http://schemas.microsoft.com/office/drawing/2014/main" id="{C78E3BE5-0645-FBFC-4639-63E609A79040}"/>
                  </a:ext>
                </a:extLst>
              </p:cNvPr>
              <p:cNvGrpSpPr>
                <a:grpSpLocks/>
              </p:cNvGrpSpPr>
              <p:nvPr/>
            </p:nvGrpSpPr>
            <p:grpSpPr bwMode="auto">
              <a:xfrm>
                <a:off x="1387" y="3780"/>
                <a:ext cx="2805" cy="87"/>
                <a:chOff x="1248" y="3516"/>
                <a:chExt cx="1632" cy="204"/>
              </a:xfrm>
            </p:grpSpPr>
            <p:sp>
              <p:nvSpPr>
                <p:cNvPr id="57372" name="Rectangle 24">
                  <a:extLst>
                    <a:ext uri="{FF2B5EF4-FFF2-40B4-BE49-F238E27FC236}">
                      <a16:creationId xmlns:a16="http://schemas.microsoft.com/office/drawing/2014/main" id="{C4F1B6EC-D149-AF97-6954-548C9AA51AB8}"/>
                    </a:ext>
                  </a:extLst>
                </p:cNvPr>
                <p:cNvSpPr>
                  <a:spLocks noChangeArrowheads="1"/>
                </p:cNvSpPr>
                <p:nvPr/>
              </p:nvSpPr>
              <p:spPr bwMode="auto">
                <a:xfrm>
                  <a:off x="124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3" name="Rectangle 25">
                  <a:extLst>
                    <a:ext uri="{FF2B5EF4-FFF2-40B4-BE49-F238E27FC236}">
                      <a16:creationId xmlns:a16="http://schemas.microsoft.com/office/drawing/2014/main" id="{0F71BC02-3634-E17E-B906-4C948241C85F}"/>
                    </a:ext>
                  </a:extLst>
                </p:cNvPr>
                <p:cNvSpPr>
                  <a:spLocks noChangeArrowheads="1"/>
                </p:cNvSpPr>
                <p:nvPr/>
              </p:nvSpPr>
              <p:spPr bwMode="auto">
                <a:xfrm>
                  <a:off x="145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4" name="Rectangle 26">
                  <a:extLst>
                    <a:ext uri="{FF2B5EF4-FFF2-40B4-BE49-F238E27FC236}">
                      <a16:creationId xmlns:a16="http://schemas.microsoft.com/office/drawing/2014/main" id="{73D74942-70EF-358E-57C5-A4E290AAE3AC}"/>
                    </a:ext>
                  </a:extLst>
                </p:cNvPr>
                <p:cNvSpPr>
                  <a:spLocks noChangeArrowheads="1"/>
                </p:cNvSpPr>
                <p:nvPr/>
              </p:nvSpPr>
              <p:spPr bwMode="auto">
                <a:xfrm>
                  <a:off x="165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5" name="Rectangle 27">
                  <a:extLst>
                    <a:ext uri="{FF2B5EF4-FFF2-40B4-BE49-F238E27FC236}">
                      <a16:creationId xmlns:a16="http://schemas.microsoft.com/office/drawing/2014/main" id="{1901FFFD-A7C8-86AB-492F-36627D20FCEE}"/>
                    </a:ext>
                  </a:extLst>
                </p:cNvPr>
                <p:cNvSpPr>
                  <a:spLocks noChangeArrowheads="1"/>
                </p:cNvSpPr>
                <p:nvPr/>
              </p:nvSpPr>
              <p:spPr bwMode="auto">
                <a:xfrm>
                  <a:off x="1860"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6" name="Rectangle 28">
                  <a:extLst>
                    <a:ext uri="{FF2B5EF4-FFF2-40B4-BE49-F238E27FC236}">
                      <a16:creationId xmlns:a16="http://schemas.microsoft.com/office/drawing/2014/main" id="{63E7A6D6-8333-7D0F-8C63-78D4DEF77B9C}"/>
                    </a:ext>
                  </a:extLst>
                </p:cNvPr>
                <p:cNvSpPr>
                  <a:spLocks noChangeArrowheads="1"/>
                </p:cNvSpPr>
                <p:nvPr/>
              </p:nvSpPr>
              <p:spPr bwMode="auto">
                <a:xfrm>
                  <a:off x="2064"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7" name="Rectangle 29">
                  <a:extLst>
                    <a:ext uri="{FF2B5EF4-FFF2-40B4-BE49-F238E27FC236}">
                      <a16:creationId xmlns:a16="http://schemas.microsoft.com/office/drawing/2014/main" id="{EE8F77F5-3316-357B-272C-1CF645A60063}"/>
                    </a:ext>
                  </a:extLst>
                </p:cNvPr>
                <p:cNvSpPr>
                  <a:spLocks noChangeArrowheads="1"/>
                </p:cNvSpPr>
                <p:nvPr/>
              </p:nvSpPr>
              <p:spPr bwMode="auto">
                <a:xfrm>
                  <a:off x="226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8" name="Rectangle 30">
                  <a:extLst>
                    <a:ext uri="{FF2B5EF4-FFF2-40B4-BE49-F238E27FC236}">
                      <a16:creationId xmlns:a16="http://schemas.microsoft.com/office/drawing/2014/main" id="{DBFB3884-BA8D-E76C-AB5E-40C3443EE751}"/>
                    </a:ext>
                  </a:extLst>
                </p:cNvPr>
                <p:cNvSpPr>
                  <a:spLocks noChangeArrowheads="1"/>
                </p:cNvSpPr>
                <p:nvPr/>
              </p:nvSpPr>
              <p:spPr bwMode="auto">
                <a:xfrm>
                  <a:off x="247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7379" name="Rectangle 31">
                  <a:extLst>
                    <a:ext uri="{FF2B5EF4-FFF2-40B4-BE49-F238E27FC236}">
                      <a16:creationId xmlns:a16="http://schemas.microsoft.com/office/drawing/2014/main" id="{53DA5138-7754-7FFD-FA39-F444C01E16F4}"/>
                    </a:ext>
                  </a:extLst>
                </p:cNvPr>
                <p:cNvSpPr>
                  <a:spLocks noChangeArrowheads="1"/>
                </p:cNvSpPr>
                <p:nvPr/>
              </p:nvSpPr>
              <p:spPr bwMode="auto">
                <a:xfrm>
                  <a:off x="267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57363" name="Text Box 41">
                <a:extLst>
                  <a:ext uri="{FF2B5EF4-FFF2-40B4-BE49-F238E27FC236}">
                    <a16:creationId xmlns:a16="http://schemas.microsoft.com/office/drawing/2014/main" id="{AAB513DE-2B69-C2A4-DBC2-58A5B1AA4919}"/>
                  </a:ext>
                </a:extLst>
              </p:cNvPr>
              <p:cNvSpPr txBox="1">
                <a:spLocks noChangeArrowheads="1"/>
              </p:cNvSpPr>
              <p:nvPr/>
            </p:nvSpPr>
            <p:spPr bwMode="auto">
              <a:xfrm>
                <a:off x="1267"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4</a:t>
                </a:r>
              </a:p>
            </p:txBody>
          </p:sp>
          <p:sp>
            <p:nvSpPr>
              <p:cNvPr id="57364" name="Text Box 42">
                <a:extLst>
                  <a:ext uri="{FF2B5EF4-FFF2-40B4-BE49-F238E27FC236}">
                    <a16:creationId xmlns:a16="http://schemas.microsoft.com/office/drawing/2014/main" id="{FBBC431E-6447-008F-D14A-330600020BF8}"/>
                  </a:ext>
                </a:extLst>
              </p:cNvPr>
              <p:cNvSpPr txBox="1">
                <a:spLocks noChangeArrowheads="1"/>
              </p:cNvSpPr>
              <p:nvPr/>
            </p:nvSpPr>
            <p:spPr bwMode="auto">
              <a:xfrm>
                <a:off x="1603"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5</a:t>
                </a:r>
              </a:p>
            </p:txBody>
          </p:sp>
          <p:sp>
            <p:nvSpPr>
              <p:cNvPr id="57365" name="Text Box 43">
                <a:extLst>
                  <a:ext uri="{FF2B5EF4-FFF2-40B4-BE49-F238E27FC236}">
                    <a16:creationId xmlns:a16="http://schemas.microsoft.com/office/drawing/2014/main" id="{B484FC00-079E-7FDA-0DD2-8006433BABED}"/>
                  </a:ext>
                </a:extLst>
              </p:cNvPr>
              <p:cNvSpPr txBox="1">
                <a:spLocks noChangeArrowheads="1"/>
              </p:cNvSpPr>
              <p:nvPr/>
            </p:nvSpPr>
            <p:spPr bwMode="auto">
              <a:xfrm>
                <a:off x="195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6</a:t>
                </a:r>
              </a:p>
            </p:txBody>
          </p:sp>
          <p:sp>
            <p:nvSpPr>
              <p:cNvPr id="57366" name="Text Box 44">
                <a:extLst>
                  <a:ext uri="{FF2B5EF4-FFF2-40B4-BE49-F238E27FC236}">
                    <a16:creationId xmlns:a16="http://schemas.microsoft.com/office/drawing/2014/main" id="{39771A8C-289F-6639-3EB8-B4845BD60509}"/>
                  </a:ext>
                </a:extLst>
              </p:cNvPr>
              <p:cNvSpPr txBox="1">
                <a:spLocks noChangeArrowheads="1"/>
              </p:cNvSpPr>
              <p:nvPr/>
            </p:nvSpPr>
            <p:spPr bwMode="auto">
              <a:xfrm>
                <a:off x="231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7</a:t>
                </a:r>
              </a:p>
            </p:txBody>
          </p:sp>
          <p:sp>
            <p:nvSpPr>
              <p:cNvPr id="57367" name="Text Box 45">
                <a:extLst>
                  <a:ext uri="{FF2B5EF4-FFF2-40B4-BE49-F238E27FC236}">
                    <a16:creationId xmlns:a16="http://schemas.microsoft.com/office/drawing/2014/main" id="{1B7F15CF-C413-A833-AF86-75B8A20008C3}"/>
                  </a:ext>
                </a:extLst>
              </p:cNvPr>
              <p:cNvSpPr txBox="1">
                <a:spLocks noChangeArrowheads="1"/>
              </p:cNvSpPr>
              <p:nvPr/>
            </p:nvSpPr>
            <p:spPr bwMode="auto">
              <a:xfrm>
                <a:off x="2670"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8</a:t>
                </a:r>
              </a:p>
            </p:txBody>
          </p:sp>
          <p:sp>
            <p:nvSpPr>
              <p:cNvPr id="57368" name="Text Box 46">
                <a:extLst>
                  <a:ext uri="{FF2B5EF4-FFF2-40B4-BE49-F238E27FC236}">
                    <a16:creationId xmlns:a16="http://schemas.microsoft.com/office/drawing/2014/main" id="{B910ADB5-25C6-B85D-EE67-F888AEE86F39}"/>
                  </a:ext>
                </a:extLst>
              </p:cNvPr>
              <p:cNvSpPr txBox="1">
                <a:spLocks noChangeArrowheads="1"/>
              </p:cNvSpPr>
              <p:nvPr/>
            </p:nvSpPr>
            <p:spPr bwMode="auto">
              <a:xfrm>
                <a:off x="300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9</a:t>
                </a:r>
              </a:p>
            </p:txBody>
          </p:sp>
          <p:sp>
            <p:nvSpPr>
              <p:cNvPr id="57369" name="Text Box 47">
                <a:extLst>
                  <a:ext uri="{FF2B5EF4-FFF2-40B4-BE49-F238E27FC236}">
                    <a16:creationId xmlns:a16="http://schemas.microsoft.com/office/drawing/2014/main" id="{1CE9FB3C-6BC9-6DFC-2EE5-6B773E7771D2}"/>
                  </a:ext>
                </a:extLst>
              </p:cNvPr>
              <p:cNvSpPr txBox="1">
                <a:spLocks noChangeArrowheads="1"/>
              </p:cNvSpPr>
              <p:nvPr/>
            </p:nvSpPr>
            <p:spPr bwMode="auto">
              <a:xfrm>
                <a:off x="3371"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10</a:t>
                </a:r>
              </a:p>
            </p:txBody>
          </p:sp>
          <p:sp>
            <p:nvSpPr>
              <p:cNvPr id="57370" name="Text Box 48">
                <a:extLst>
                  <a:ext uri="{FF2B5EF4-FFF2-40B4-BE49-F238E27FC236}">
                    <a16:creationId xmlns:a16="http://schemas.microsoft.com/office/drawing/2014/main" id="{37177AAB-B92F-05F8-C2E6-10B05907F3B8}"/>
                  </a:ext>
                </a:extLst>
              </p:cNvPr>
              <p:cNvSpPr txBox="1">
                <a:spLocks noChangeArrowheads="1"/>
              </p:cNvSpPr>
              <p:nvPr/>
            </p:nvSpPr>
            <p:spPr bwMode="auto">
              <a:xfrm>
                <a:off x="3697"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11</a:t>
                </a:r>
              </a:p>
            </p:txBody>
          </p:sp>
          <p:sp>
            <p:nvSpPr>
              <p:cNvPr id="57371" name="Text Box 49">
                <a:extLst>
                  <a:ext uri="{FF2B5EF4-FFF2-40B4-BE49-F238E27FC236}">
                    <a16:creationId xmlns:a16="http://schemas.microsoft.com/office/drawing/2014/main" id="{15A6DC22-30F6-97E2-6F12-9D53C3ABD821}"/>
                  </a:ext>
                </a:extLst>
              </p:cNvPr>
              <p:cNvSpPr txBox="1">
                <a:spLocks noChangeArrowheads="1"/>
              </p:cNvSpPr>
              <p:nvPr/>
            </p:nvSpPr>
            <p:spPr bwMode="auto">
              <a:xfrm>
                <a:off x="4053"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12</a:t>
                </a:r>
              </a:p>
            </p:txBody>
          </p:sp>
        </p:grpSp>
        <p:sp>
          <p:nvSpPr>
            <p:cNvPr id="57353" name="Line 50">
              <a:extLst>
                <a:ext uri="{FF2B5EF4-FFF2-40B4-BE49-F238E27FC236}">
                  <a16:creationId xmlns:a16="http://schemas.microsoft.com/office/drawing/2014/main" id="{E3D19097-3C26-AAF1-EBB6-084D711B351E}"/>
                </a:ext>
              </a:extLst>
            </p:cNvPr>
            <p:cNvSpPr>
              <a:spLocks noChangeShapeType="1"/>
            </p:cNvSpPr>
            <p:nvPr/>
          </p:nvSpPr>
          <p:spPr bwMode="auto">
            <a:xfrm flipV="1">
              <a:off x="4410075" y="5029200"/>
              <a:ext cx="0" cy="3905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54" name="Rectangle 56">
              <a:extLst>
                <a:ext uri="{FF2B5EF4-FFF2-40B4-BE49-F238E27FC236}">
                  <a16:creationId xmlns:a16="http://schemas.microsoft.com/office/drawing/2014/main" id="{D12D1A42-3449-2073-6FBA-8B1A0EE86671}"/>
                </a:ext>
              </a:extLst>
            </p:cNvPr>
            <p:cNvSpPr>
              <a:spLocks noChangeArrowheads="1"/>
            </p:cNvSpPr>
            <p:nvPr/>
          </p:nvSpPr>
          <p:spPr bwMode="auto">
            <a:xfrm>
              <a:off x="3046413" y="5029200"/>
              <a:ext cx="1919287" cy="3905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57355" name="Group 60">
              <a:extLst>
                <a:ext uri="{FF2B5EF4-FFF2-40B4-BE49-F238E27FC236}">
                  <a16:creationId xmlns:a16="http://schemas.microsoft.com/office/drawing/2014/main" id="{8E29A73E-1DE2-D4DA-99D6-DD05A5FB7264}"/>
                </a:ext>
              </a:extLst>
            </p:cNvPr>
            <p:cNvGrpSpPr>
              <a:grpSpLocks/>
            </p:cNvGrpSpPr>
            <p:nvPr/>
          </p:nvGrpSpPr>
          <p:grpSpPr bwMode="auto">
            <a:xfrm>
              <a:off x="2189163" y="5111750"/>
              <a:ext cx="869950" cy="241300"/>
              <a:chOff x="1387" y="3460"/>
              <a:chExt cx="572" cy="152"/>
            </a:xfrm>
          </p:grpSpPr>
          <p:sp>
            <p:nvSpPr>
              <p:cNvPr id="57360" name="Line 57">
                <a:extLst>
                  <a:ext uri="{FF2B5EF4-FFF2-40B4-BE49-F238E27FC236}">
                    <a16:creationId xmlns:a16="http://schemas.microsoft.com/office/drawing/2014/main" id="{6A52F1F9-4DFC-C7D8-B701-4CFE5078E59D}"/>
                  </a:ext>
                </a:extLst>
              </p:cNvPr>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61" name="Line 59">
                <a:extLst>
                  <a:ext uri="{FF2B5EF4-FFF2-40B4-BE49-F238E27FC236}">
                    <a16:creationId xmlns:a16="http://schemas.microsoft.com/office/drawing/2014/main" id="{1A273C22-B186-31B2-55AB-160CAF3624E7}"/>
                  </a:ext>
                </a:extLst>
              </p:cNvPr>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57356" name="Group 63">
              <a:extLst>
                <a:ext uri="{FF2B5EF4-FFF2-40B4-BE49-F238E27FC236}">
                  <a16:creationId xmlns:a16="http://schemas.microsoft.com/office/drawing/2014/main" id="{E7D309FD-B0A9-B659-43C0-165232932F9C}"/>
                </a:ext>
              </a:extLst>
            </p:cNvPr>
            <p:cNvGrpSpPr>
              <a:grpSpLocks/>
            </p:cNvGrpSpPr>
            <p:nvPr/>
          </p:nvGrpSpPr>
          <p:grpSpPr bwMode="auto">
            <a:xfrm>
              <a:off x="4965700" y="5092700"/>
              <a:ext cx="1651000" cy="279400"/>
              <a:chOff x="3140" y="3448"/>
              <a:chExt cx="1040" cy="176"/>
            </a:xfrm>
          </p:grpSpPr>
          <p:sp>
            <p:nvSpPr>
              <p:cNvPr id="57358" name="Line 61">
                <a:extLst>
                  <a:ext uri="{FF2B5EF4-FFF2-40B4-BE49-F238E27FC236}">
                    <a16:creationId xmlns:a16="http://schemas.microsoft.com/office/drawing/2014/main" id="{C396927D-6046-21F3-0C31-2C05307520F6}"/>
                  </a:ext>
                </a:extLst>
              </p:cNvPr>
              <p:cNvSpPr>
                <a:spLocks noChangeShapeType="1"/>
              </p:cNvSpPr>
              <p:nvPr/>
            </p:nvSpPr>
            <p:spPr bwMode="auto">
              <a:xfrm>
                <a:off x="3140" y="3540"/>
                <a:ext cx="10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7359" name="Line 62">
                <a:extLst>
                  <a:ext uri="{FF2B5EF4-FFF2-40B4-BE49-F238E27FC236}">
                    <a16:creationId xmlns:a16="http://schemas.microsoft.com/office/drawing/2014/main" id="{A90885A4-92F1-3EB9-0302-EC107F43501C}"/>
                  </a:ext>
                </a:extLst>
              </p:cNvPr>
              <p:cNvSpPr>
                <a:spLocks noChangeShapeType="1"/>
              </p:cNvSpPr>
              <p:nvPr/>
            </p:nvSpPr>
            <p:spPr bwMode="auto">
              <a:xfrm>
                <a:off x="4172" y="3448"/>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57357" name="TextBox 1">
              <a:extLst>
                <a:ext uri="{FF2B5EF4-FFF2-40B4-BE49-F238E27FC236}">
                  <a16:creationId xmlns:a16="http://schemas.microsoft.com/office/drawing/2014/main" id="{1C1B634B-9D52-E366-AF33-3AEB7AF27F6E}"/>
                </a:ext>
              </a:extLst>
            </p:cNvPr>
            <p:cNvSpPr txBox="1">
              <a:spLocks noChangeArrowheads="1"/>
            </p:cNvSpPr>
            <p:nvPr/>
          </p:nvSpPr>
          <p:spPr bwMode="auto">
            <a:xfrm>
              <a:off x="1632030" y="48034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PK" altLang="en-PK"/>
            </a:p>
          </p:txBody>
        </p:sp>
      </p:grpSp>
    </p:spTree>
    <p:extLst>
      <p:ext uri="{BB962C8B-B14F-4D97-AF65-F5344CB8AC3E}">
        <p14:creationId xmlns:p14="http://schemas.microsoft.com/office/powerpoint/2010/main" val="76389285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8269"/>
                                        </p:tgtEl>
                                        <p:attrNameLst>
                                          <p:attrName>style.visibility</p:attrName>
                                        </p:attrNameLst>
                                      </p:cBhvr>
                                      <p:to>
                                        <p:strVal val="visible"/>
                                      </p:to>
                                    </p:set>
                                    <p:animEffect transition="in" filter="box(out)">
                                      <p:cBhvr>
                                        <p:cTn id="7" dur="500"/>
                                        <p:tgtEl>
                                          <p:spTgt spid="8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257"/>
                                        </p:tgtEl>
                                        <p:attrNameLst>
                                          <p:attrName>style.visibility</p:attrName>
                                        </p:attrNameLst>
                                      </p:cBhvr>
                                      <p:to>
                                        <p:strVal val="visible"/>
                                      </p:to>
                                    </p:set>
                                    <p:animEffect transition="in" filter="wipe(up)">
                                      <p:cBhvr>
                                        <p:cTn id="12" dur="500"/>
                                        <p:tgtEl>
                                          <p:spTgt spid="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62" name="Group 46">
            <a:extLst>
              <a:ext uri="{FF2B5EF4-FFF2-40B4-BE49-F238E27FC236}">
                <a16:creationId xmlns:a16="http://schemas.microsoft.com/office/drawing/2014/main" id="{5E1D91DA-C118-5585-B514-786176EA13CF}"/>
              </a:ext>
            </a:extLst>
          </p:cNvPr>
          <p:cNvGrpSpPr>
            <a:grpSpLocks/>
          </p:cNvGrpSpPr>
          <p:nvPr/>
        </p:nvGrpSpPr>
        <p:grpSpPr bwMode="auto">
          <a:xfrm>
            <a:off x="1690688" y="1952625"/>
            <a:ext cx="5307012" cy="2543175"/>
            <a:chOff x="1080" y="1230"/>
            <a:chExt cx="3343" cy="1602"/>
          </a:xfrm>
        </p:grpSpPr>
        <p:grpSp>
          <p:nvGrpSpPr>
            <p:cNvPr id="58420" name="Group 2">
              <a:extLst>
                <a:ext uri="{FF2B5EF4-FFF2-40B4-BE49-F238E27FC236}">
                  <a16:creationId xmlns:a16="http://schemas.microsoft.com/office/drawing/2014/main" id="{C9AC99F1-8F12-5D5E-D9CE-6D2FB4D08EEB}"/>
                </a:ext>
              </a:extLst>
            </p:cNvPr>
            <p:cNvGrpSpPr>
              <a:grpSpLocks/>
            </p:cNvGrpSpPr>
            <p:nvPr/>
          </p:nvGrpSpPr>
          <p:grpSpPr bwMode="auto">
            <a:xfrm>
              <a:off x="3532" y="1236"/>
              <a:ext cx="891" cy="1559"/>
              <a:chOff x="3652" y="1908"/>
              <a:chExt cx="891" cy="1559"/>
            </a:xfrm>
          </p:grpSpPr>
          <p:grpSp>
            <p:nvGrpSpPr>
              <p:cNvPr id="58433" name="Group 3">
                <a:extLst>
                  <a:ext uri="{FF2B5EF4-FFF2-40B4-BE49-F238E27FC236}">
                    <a16:creationId xmlns:a16="http://schemas.microsoft.com/office/drawing/2014/main" id="{E09F99AB-344A-9261-A279-2A6418BE20EB}"/>
                  </a:ext>
                </a:extLst>
              </p:cNvPr>
              <p:cNvGrpSpPr>
                <a:grpSpLocks/>
              </p:cNvGrpSpPr>
              <p:nvPr/>
            </p:nvGrpSpPr>
            <p:grpSpPr bwMode="auto">
              <a:xfrm>
                <a:off x="3652" y="2202"/>
                <a:ext cx="891" cy="1265"/>
                <a:chOff x="3652" y="2202"/>
                <a:chExt cx="891" cy="1265"/>
              </a:xfrm>
            </p:grpSpPr>
            <p:sp>
              <p:nvSpPr>
                <p:cNvPr id="58435" name="Oval 4">
                  <a:extLst>
                    <a:ext uri="{FF2B5EF4-FFF2-40B4-BE49-F238E27FC236}">
                      <a16:creationId xmlns:a16="http://schemas.microsoft.com/office/drawing/2014/main" id="{C8EC80C0-55E4-A5E8-054E-E07D715772D8}"/>
                    </a:ext>
                  </a:extLst>
                </p:cNvPr>
                <p:cNvSpPr>
                  <a:spLocks noChangeArrowheads="1"/>
                </p:cNvSpPr>
                <p:nvPr/>
              </p:nvSpPr>
              <p:spPr bwMode="auto">
                <a:xfrm>
                  <a:off x="3942"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13379" name="Text Box 5">
                  <a:extLst>
                    <a:ext uri="{FF2B5EF4-FFF2-40B4-BE49-F238E27FC236}">
                      <a16:creationId xmlns:a16="http://schemas.microsoft.com/office/drawing/2014/main" id="{F1F70A86-C489-A17B-D563-B2140B46465B}"/>
                    </a:ext>
                  </a:extLst>
                </p:cNvPr>
                <p:cNvSpPr txBox="1">
                  <a:spLocks noChangeArrowheads="1"/>
                </p:cNvSpPr>
                <p:nvPr/>
              </p:nvSpPr>
              <p:spPr bwMode="auto">
                <a:xfrm>
                  <a:off x="3652" y="2769"/>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Upper Quartile = 10 </a:t>
                  </a:r>
                </a:p>
              </p:txBody>
            </p:sp>
            <p:sp>
              <p:nvSpPr>
                <p:cNvPr id="58437" name="Line 6">
                  <a:extLst>
                    <a:ext uri="{FF2B5EF4-FFF2-40B4-BE49-F238E27FC236}">
                      <a16:creationId xmlns:a16="http://schemas.microsoft.com/office/drawing/2014/main" id="{AD81EE40-3B26-92E7-D17B-9944C0BB9E9D}"/>
                    </a:ext>
                  </a:extLst>
                </p:cNvPr>
                <p:cNvSpPr>
                  <a:spLocks noChangeShapeType="1"/>
                </p:cNvSpPr>
                <p:nvPr/>
              </p:nvSpPr>
              <p:spPr bwMode="auto">
                <a:xfrm>
                  <a:off x="4134" y="2502"/>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13377" name="Text Box 7">
                <a:extLst>
                  <a:ext uri="{FF2B5EF4-FFF2-40B4-BE49-F238E27FC236}">
                    <a16:creationId xmlns:a16="http://schemas.microsoft.com/office/drawing/2014/main" id="{C8C32AD3-8264-C873-8F5E-B7DCA3F77CA0}"/>
                  </a:ext>
                </a:extLst>
              </p:cNvPr>
              <p:cNvSpPr txBox="1">
                <a:spLocks noChangeArrowheads="1"/>
              </p:cNvSpPr>
              <p:nvPr/>
            </p:nvSpPr>
            <p:spPr bwMode="auto">
              <a:xfrm>
                <a:off x="3920" y="1908"/>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3</a:t>
                </a:r>
                <a:endParaRPr lang="en-GB" altLang="en-US" sz="2000" b="1" dirty="0">
                  <a:solidFill>
                    <a:schemeClr val="accent1">
                      <a:lumMod val="50000"/>
                    </a:schemeClr>
                  </a:solidFill>
                  <a:latin typeface="Comic Sans MS" panose="030F0902030302020204" pitchFamily="66" charset="0"/>
                </a:endParaRPr>
              </a:p>
            </p:txBody>
          </p:sp>
        </p:grpSp>
        <p:grpSp>
          <p:nvGrpSpPr>
            <p:cNvPr id="58421" name="Group 8">
              <a:extLst>
                <a:ext uri="{FF2B5EF4-FFF2-40B4-BE49-F238E27FC236}">
                  <a16:creationId xmlns:a16="http://schemas.microsoft.com/office/drawing/2014/main" id="{223E5D7C-599E-08FC-C1D2-A4839764FB1C}"/>
                </a:ext>
              </a:extLst>
            </p:cNvPr>
            <p:cNvGrpSpPr>
              <a:grpSpLocks/>
            </p:cNvGrpSpPr>
            <p:nvPr/>
          </p:nvGrpSpPr>
          <p:grpSpPr bwMode="auto">
            <a:xfrm>
              <a:off x="1080" y="1254"/>
              <a:ext cx="891" cy="1578"/>
              <a:chOff x="1200" y="1926"/>
              <a:chExt cx="891" cy="1578"/>
            </a:xfrm>
          </p:grpSpPr>
          <p:grpSp>
            <p:nvGrpSpPr>
              <p:cNvPr id="58428" name="Group 9">
                <a:extLst>
                  <a:ext uri="{FF2B5EF4-FFF2-40B4-BE49-F238E27FC236}">
                    <a16:creationId xmlns:a16="http://schemas.microsoft.com/office/drawing/2014/main" id="{CD0F1625-9295-AC1F-7254-999917EF04F3}"/>
                  </a:ext>
                </a:extLst>
              </p:cNvPr>
              <p:cNvGrpSpPr>
                <a:grpSpLocks/>
              </p:cNvGrpSpPr>
              <p:nvPr/>
            </p:nvGrpSpPr>
            <p:grpSpPr bwMode="auto">
              <a:xfrm>
                <a:off x="1200" y="2202"/>
                <a:ext cx="891" cy="1302"/>
                <a:chOff x="1200" y="2202"/>
                <a:chExt cx="891" cy="1302"/>
              </a:xfrm>
            </p:grpSpPr>
            <p:sp>
              <p:nvSpPr>
                <p:cNvPr id="58430" name="Oval 10">
                  <a:extLst>
                    <a:ext uri="{FF2B5EF4-FFF2-40B4-BE49-F238E27FC236}">
                      <a16:creationId xmlns:a16="http://schemas.microsoft.com/office/drawing/2014/main" id="{459C3287-D941-9ACA-D324-18DDB7A32E40}"/>
                    </a:ext>
                  </a:extLst>
                </p:cNvPr>
                <p:cNvSpPr>
                  <a:spLocks noChangeArrowheads="1"/>
                </p:cNvSpPr>
                <p:nvPr/>
              </p:nvSpPr>
              <p:spPr bwMode="auto">
                <a:xfrm>
                  <a:off x="1458"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13374" name="Text Box 11">
                  <a:extLst>
                    <a:ext uri="{FF2B5EF4-FFF2-40B4-BE49-F238E27FC236}">
                      <a16:creationId xmlns:a16="http://schemas.microsoft.com/office/drawing/2014/main" id="{4234D93E-1C54-8F7F-9AA2-B8D481D0EBB0}"/>
                    </a:ext>
                  </a:extLst>
                </p:cNvPr>
                <p:cNvSpPr txBox="1">
                  <a:spLocks noChangeArrowheads="1"/>
                </p:cNvSpPr>
                <p:nvPr/>
              </p:nvSpPr>
              <p:spPr bwMode="auto">
                <a:xfrm>
                  <a:off x="1200" y="2806"/>
                  <a:ext cx="891" cy="698"/>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Lower Quartile = 4 </a:t>
                  </a:r>
                </a:p>
              </p:txBody>
            </p:sp>
            <p:sp>
              <p:nvSpPr>
                <p:cNvPr id="58432" name="Line 12">
                  <a:extLst>
                    <a:ext uri="{FF2B5EF4-FFF2-40B4-BE49-F238E27FC236}">
                      <a16:creationId xmlns:a16="http://schemas.microsoft.com/office/drawing/2014/main" id="{DBF7E4E0-2632-A340-7940-8384B9335980}"/>
                    </a:ext>
                  </a:extLst>
                </p:cNvPr>
                <p:cNvSpPr>
                  <a:spLocks noChangeShapeType="1"/>
                </p:cNvSpPr>
                <p:nvPr/>
              </p:nvSpPr>
              <p:spPr bwMode="auto">
                <a:xfrm>
                  <a:off x="1644" y="2490"/>
                  <a:ext cx="0" cy="3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13372" name="Text Box 13">
                <a:extLst>
                  <a:ext uri="{FF2B5EF4-FFF2-40B4-BE49-F238E27FC236}">
                    <a16:creationId xmlns:a16="http://schemas.microsoft.com/office/drawing/2014/main" id="{B427AC0B-1A08-5FF5-BA15-6B4E759CC506}"/>
                  </a:ext>
                </a:extLst>
              </p:cNvPr>
              <p:cNvSpPr txBox="1">
                <a:spLocks noChangeArrowheads="1"/>
              </p:cNvSpPr>
              <p:nvPr/>
            </p:nvSpPr>
            <p:spPr bwMode="auto">
              <a:xfrm>
                <a:off x="1440" y="1926"/>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1</a:t>
                </a:r>
                <a:endParaRPr lang="en-GB" altLang="en-US" sz="2000" b="1" dirty="0">
                  <a:solidFill>
                    <a:schemeClr val="accent1">
                      <a:lumMod val="50000"/>
                    </a:schemeClr>
                  </a:solidFill>
                  <a:latin typeface="Comic Sans MS" panose="030F0902030302020204" pitchFamily="66" charset="0"/>
                </a:endParaRPr>
              </a:p>
            </p:txBody>
          </p:sp>
        </p:grpSp>
        <p:grpSp>
          <p:nvGrpSpPr>
            <p:cNvPr id="58422" name="Group 14">
              <a:extLst>
                <a:ext uri="{FF2B5EF4-FFF2-40B4-BE49-F238E27FC236}">
                  <a16:creationId xmlns:a16="http://schemas.microsoft.com/office/drawing/2014/main" id="{4A011650-7E9F-D7A6-807A-3B414EFCD21B}"/>
                </a:ext>
              </a:extLst>
            </p:cNvPr>
            <p:cNvGrpSpPr>
              <a:grpSpLocks/>
            </p:cNvGrpSpPr>
            <p:nvPr/>
          </p:nvGrpSpPr>
          <p:grpSpPr bwMode="auto">
            <a:xfrm>
              <a:off x="2325" y="1230"/>
              <a:ext cx="812" cy="1579"/>
              <a:chOff x="2445" y="1902"/>
              <a:chExt cx="812" cy="1579"/>
            </a:xfrm>
          </p:grpSpPr>
          <p:grpSp>
            <p:nvGrpSpPr>
              <p:cNvPr id="58423" name="Group 15">
                <a:extLst>
                  <a:ext uri="{FF2B5EF4-FFF2-40B4-BE49-F238E27FC236}">
                    <a16:creationId xmlns:a16="http://schemas.microsoft.com/office/drawing/2014/main" id="{1E62BB09-98BD-D56A-5A6A-B309269F6A1D}"/>
                  </a:ext>
                </a:extLst>
              </p:cNvPr>
              <p:cNvGrpSpPr>
                <a:grpSpLocks/>
              </p:cNvGrpSpPr>
              <p:nvPr/>
            </p:nvGrpSpPr>
            <p:grpSpPr bwMode="auto">
              <a:xfrm>
                <a:off x="2445" y="2196"/>
                <a:ext cx="812" cy="1285"/>
                <a:chOff x="2445" y="2196"/>
                <a:chExt cx="812" cy="1285"/>
              </a:xfrm>
            </p:grpSpPr>
            <p:sp>
              <p:nvSpPr>
                <p:cNvPr id="58425" name="Oval 16">
                  <a:extLst>
                    <a:ext uri="{FF2B5EF4-FFF2-40B4-BE49-F238E27FC236}">
                      <a16:creationId xmlns:a16="http://schemas.microsoft.com/office/drawing/2014/main" id="{3C857A02-5BAF-43CB-1C8F-3CA784EC7257}"/>
                    </a:ext>
                  </a:extLst>
                </p:cNvPr>
                <p:cNvSpPr>
                  <a:spLocks noChangeArrowheads="1"/>
                </p:cNvSpPr>
                <p:nvPr/>
              </p:nvSpPr>
              <p:spPr bwMode="auto">
                <a:xfrm>
                  <a:off x="2652" y="2196"/>
                  <a:ext cx="360" cy="300"/>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26" name="Line 17">
                  <a:extLst>
                    <a:ext uri="{FF2B5EF4-FFF2-40B4-BE49-F238E27FC236}">
                      <a16:creationId xmlns:a16="http://schemas.microsoft.com/office/drawing/2014/main" id="{28DD7564-A90F-BB2B-9520-8301A1C2EA0C}"/>
                    </a:ext>
                  </a:extLst>
                </p:cNvPr>
                <p:cNvSpPr>
                  <a:spLocks noChangeShapeType="1"/>
                </p:cNvSpPr>
                <p:nvPr/>
              </p:nvSpPr>
              <p:spPr bwMode="auto">
                <a:xfrm>
                  <a:off x="2834" y="2468"/>
                  <a:ext cx="0" cy="5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3370" name="Text Box 18">
                  <a:extLst>
                    <a:ext uri="{FF2B5EF4-FFF2-40B4-BE49-F238E27FC236}">
                      <a16:creationId xmlns:a16="http://schemas.microsoft.com/office/drawing/2014/main" id="{87B104D9-30D4-DA36-01CA-B63E8006281D}"/>
                    </a:ext>
                  </a:extLst>
                </p:cNvPr>
                <p:cNvSpPr txBox="1">
                  <a:spLocks noChangeArrowheads="1"/>
                </p:cNvSpPr>
                <p:nvPr/>
              </p:nvSpPr>
              <p:spPr bwMode="auto">
                <a:xfrm>
                  <a:off x="2445" y="3001"/>
                  <a:ext cx="812" cy="48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defRPr/>
                  </a:pPr>
                  <a:r>
                    <a:rPr lang="en-GB" altLang="en-US" sz="2200" b="1" dirty="0">
                      <a:solidFill>
                        <a:schemeClr val="accent1">
                          <a:lumMod val="50000"/>
                        </a:schemeClr>
                      </a:solidFill>
                      <a:latin typeface="Comic Sans MS" panose="030F0902030302020204" pitchFamily="66" charset="0"/>
                    </a:rPr>
                    <a:t>Median = 8</a:t>
                  </a:r>
                </a:p>
              </p:txBody>
            </p:sp>
          </p:grpSp>
          <p:sp>
            <p:nvSpPr>
              <p:cNvPr id="13367" name="Text Box 19">
                <a:extLst>
                  <a:ext uri="{FF2B5EF4-FFF2-40B4-BE49-F238E27FC236}">
                    <a16:creationId xmlns:a16="http://schemas.microsoft.com/office/drawing/2014/main" id="{4C13AADF-3479-18B6-5ABE-0FDD1F41EC3C}"/>
                  </a:ext>
                </a:extLst>
              </p:cNvPr>
              <p:cNvSpPr txBox="1">
                <a:spLocks noChangeArrowheads="1"/>
              </p:cNvSpPr>
              <p:nvPr/>
            </p:nvSpPr>
            <p:spPr bwMode="auto">
              <a:xfrm>
                <a:off x="2622" y="1902"/>
                <a:ext cx="372" cy="250"/>
              </a:xfrm>
              <a:prstGeom prst="rect">
                <a:avLst/>
              </a:prstGeom>
              <a:gradFill rotWithShape="0">
                <a:gsLst>
                  <a:gs pos="0">
                    <a:srgbClr val="A8A877"/>
                  </a:gs>
                  <a:gs pos="50000">
                    <a:srgbClr val="FDFDB3"/>
                  </a:gs>
                  <a:gs pos="100000">
                    <a:srgbClr val="A8A877"/>
                  </a:gs>
                </a:gsLst>
                <a:lin ang="5400000" scaled="1"/>
              </a:gra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GB" altLang="en-US" sz="2000" b="1" dirty="0">
                    <a:solidFill>
                      <a:schemeClr val="accent1">
                        <a:lumMod val="50000"/>
                      </a:schemeClr>
                    </a:solidFill>
                    <a:latin typeface="Comic Sans MS" panose="030F0902030302020204" pitchFamily="66" charset="0"/>
                  </a:rPr>
                  <a:t>Q</a:t>
                </a:r>
                <a:r>
                  <a:rPr lang="en-GB" altLang="en-US" sz="2000" b="1" baseline="-25000" dirty="0">
                    <a:solidFill>
                      <a:schemeClr val="accent1">
                        <a:lumMod val="50000"/>
                      </a:schemeClr>
                    </a:solidFill>
                    <a:latin typeface="Comic Sans MS" panose="030F0902030302020204" pitchFamily="66" charset="0"/>
                  </a:rPr>
                  <a:t>2</a:t>
                </a:r>
                <a:endParaRPr lang="en-GB" altLang="en-US" sz="2000" b="1" dirty="0">
                  <a:solidFill>
                    <a:schemeClr val="accent1">
                      <a:lumMod val="50000"/>
                    </a:schemeClr>
                  </a:solidFill>
                  <a:latin typeface="Comic Sans MS" panose="030F0902030302020204" pitchFamily="66" charset="0"/>
                </a:endParaRPr>
              </a:p>
            </p:txBody>
          </p:sp>
        </p:grpSp>
      </p:grpSp>
      <p:grpSp>
        <p:nvGrpSpPr>
          <p:cNvPr id="9326" name="Group 110">
            <a:extLst>
              <a:ext uri="{FF2B5EF4-FFF2-40B4-BE49-F238E27FC236}">
                <a16:creationId xmlns:a16="http://schemas.microsoft.com/office/drawing/2014/main" id="{E8862153-42AC-5A82-0A95-32F07E0115BC}"/>
              </a:ext>
            </a:extLst>
          </p:cNvPr>
          <p:cNvGrpSpPr>
            <a:grpSpLocks/>
          </p:cNvGrpSpPr>
          <p:nvPr/>
        </p:nvGrpSpPr>
        <p:grpSpPr bwMode="auto">
          <a:xfrm>
            <a:off x="609600" y="577850"/>
            <a:ext cx="8248650" cy="2317750"/>
            <a:chOff x="384" y="364"/>
            <a:chExt cx="5196" cy="1460"/>
          </a:xfrm>
        </p:grpSpPr>
        <p:sp>
          <p:nvSpPr>
            <p:cNvPr id="58412" name="Text Box 20">
              <a:extLst>
                <a:ext uri="{FF2B5EF4-FFF2-40B4-BE49-F238E27FC236}">
                  <a16:creationId xmlns:a16="http://schemas.microsoft.com/office/drawing/2014/main" id="{33229155-C98B-5D8E-7E53-0E823B6FDE23}"/>
                </a:ext>
              </a:extLst>
            </p:cNvPr>
            <p:cNvSpPr txBox="1">
              <a:spLocks noChangeArrowheads="1"/>
            </p:cNvSpPr>
            <p:nvPr/>
          </p:nvSpPr>
          <p:spPr bwMode="auto">
            <a:xfrm>
              <a:off x="588" y="1536"/>
              <a:ext cx="4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400">
                  <a:latin typeface="Comic Sans MS" panose="030F0902030302020204" pitchFamily="66" charset="0"/>
                </a:rPr>
                <a:t>3,    4,    4,    6,    8,    8,    8,    9,     10,    10,    15, </a:t>
              </a:r>
            </a:p>
          </p:txBody>
        </p:sp>
        <p:sp>
          <p:nvSpPr>
            <p:cNvPr id="58413" name="Text Box 38">
              <a:extLst>
                <a:ext uri="{FF2B5EF4-FFF2-40B4-BE49-F238E27FC236}">
                  <a16:creationId xmlns:a16="http://schemas.microsoft.com/office/drawing/2014/main" id="{BF6CAC7C-E38F-4215-6344-70AEDEEC1A80}"/>
                </a:ext>
              </a:extLst>
            </p:cNvPr>
            <p:cNvSpPr txBox="1">
              <a:spLocks noChangeArrowheads="1"/>
            </p:cNvSpPr>
            <p:nvPr/>
          </p:nvSpPr>
          <p:spPr bwMode="auto">
            <a:xfrm>
              <a:off x="384" y="756"/>
              <a:ext cx="519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solidFill>
                    <a:schemeClr val="accent2"/>
                  </a:solidFill>
                  <a:latin typeface="Comic Sans MS" panose="030F0902030302020204" pitchFamily="66" charset="0"/>
                </a:rPr>
                <a:t>Example 2</a:t>
              </a:r>
              <a:r>
                <a:rPr lang="en-GB" altLang="en-US" sz="2200">
                  <a:latin typeface="Comic Sans MS" panose="030F0902030302020204" pitchFamily="66" charset="0"/>
                </a:rPr>
                <a:t>:  Draw a Box plot for the data below</a:t>
              </a:r>
            </a:p>
          </p:txBody>
        </p:sp>
        <p:grpSp>
          <p:nvGrpSpPr>
            <p:cNvPr id="58414" name="Group 109">
              <a:extLst>
                <a:ext uri="{FF2B5EF4-FFF2-40B4-BE49-F238E27FC236}">
                  <a16:creationId xmlns:a16="http://schemas.microsoft.com/office/drawing/2014/main" id="{0B8B26DE-4331-84CB-CAB6-15BA042964EC}"/>
                </a:ext>
              </a:extLst>
            </p:cNvPr>
            <p:cNvGrpSpPr>
              <a:grpSpLocks/>
            </p:cNvGrpSpPr>
            <p:nvPr/>
          </p:nvGrpSpPr>
          <p:grpSpPr bwMode="auto">
            <a:xfrm>
              <a:off x="612" y="364"/>
              <a:ext cx="4359" cy="288"/>
              <a:chOff x="612" y="364"/>
              <a:chExt cx="4359" cy="288"/>
            </a:xfrm>
          </p:grpSpPr>
          <p:sp>
            <p:nvSpPr>
              <p:cNvPr id="58415" name="Text Box 40">
                <a:extLst>
                  <a:ext uri="{FF2B5EF4-FFF2-40B4-BE49-F238E27FC236}">
                    <a16:creationId xmlns:a16="http://schemas.microsoft.com/office/drawing/2014/main" id="{D533D49E-2A2C-280B-945C-52F0866FA43B}"/>
                  </a:ext>
                </a:extLst>
              </p:cNvPr>
              <p:cNvSpPr txBox="1">
                <a:spLocks noChangeArrowheads="1"/>
              </p:cNvSpPr>
              <p:nvPr/>
            </p:nvSpPr>
            <p:spPr bwMode="auto">
              <a:xfrm>
                <a:off x="1703" y="364"/>
                <a:ext cx="2311" cy="2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400">
                    <a:solidFill>
                      <a:srgbClr val="FFFF99"/>
                    </a:solidFill>
                    <a:latin typeface="Comic Sans MS" panose="030F0902030302020204" pitchFamily="66" charset="0"/>
                  </a:rPr>
                  <a:t>Drawing a Box Plot. </a:t>
                </a:r>
              </a:p>
            </p:txBody>
          </p:sp>
          <p:sp>
            <p:nvSpPr>
              <p:cNvPr id="58416" name="Line 41">
                <a:extLst>
                  <a:ext uri="{FF2B5EF4-FFF2-40B4-BE49-F238E27FC236}">
                    <a16:creationId xmlns:a16="http://schemas.microsoft.com/office/drawing/2014/main" id="{4CF7E240-10BE-176D-A225-5CED29A79DC5}"/>
                  </a:ext>
                </a:extLst>
              </p:cNvPr>
              <p:cNvSpPr>
                <a:spLocks noChangeShapeType="1"/>
              </p:cNvSpPr>
              <p:nvPr/>
            </p:nvSpPr>
            <p:spPr bwMode="auto">
              <a:xfrm>
                <a:off x="4001" y="516"/>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417" name="Line 42">
                <a:extLst>
                  <a:ext uri="{FF2B5EF4-FFF2-40B4-BE49-F238E27FC236}">
                    <a16:creationId xmlns:a16="http://schemas.microsoft.com/office/drawing/2014/main" id="{B63D625F-17B6-399F-7BA9-06A2807E12C0}"/>
                  </a:ext>
                </a:extLst>
              </p:cNvPr>
              <p:cNvSpPr>
                <a:spLocks noChangeShapeType="1"/>
              </p:cNvSpPr>
              <p:nvPr/>
            </p:nvSpPr>
            <p:spPr bwMode="auto">
              <a:xfrm>
                <a:off x="4962" y="395"/>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418" name="Line 43">
                <a:extLst>
                  <a:ext uri="{FF2B5EF4-FFF2-40B4-BE49-F238E27FC236}">
                    <a16:creationId xmlns:a16="http://schemas.microsoft.com/office/drawing/2014/main" id="{A9FD4F9F-8DF9-1465-1081-501D470E0189}"/>
                  </a:ext>
                </a:extLst>
              </p:cNvPr>
              <p:cNvSpPr>
                <a:spLocks noChangeShapeType="1"/>
              </p:cNvSpPr>
              <p:nvPr/>
            </p:nvSpPr>
            <p:spPr bwMode="auto">
              <a:xfrm flipH="1">
                <a:off x="614" y="511"/>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419" name="Line 44">
                <a:extLst>
                  <a:ext uri="{FF2B5EF4-FFF2-40B4-BE49-F238E27FC236}">
                    <a16:creationId xmlns:a16="http://schemas.microsoft.com/office/drawing/2014/main" id="{E3719EE3-2701-366D-01F7-6870FB0E7624}"/>
                  </a:ext>
                </a:extLst>
              </p:cNvPr>
              <p:cNvSpPr>
                <a:spLocks noChangeShapeType="1"/>
              </p:cNvSpPr>
              <p:nvPr/>
            </p:nvSpPr>
            <p:spPr bwMode="auto">
              <a:xfrm>
                <a:off x="612" y="377"/>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grpSp>
        <p:nvGrpSpPr>
          <p:cNvPr id="58371" name="Group 1">
            <a:extLst>
              <a:ext uri="{FF2B5EF4-FFF2-40B4-BE49-F238E27FC236}">
                <a16:creationId xmlns:a16="http://schemas.microsoft.com/office/drawing/2014/main" id="{2216BB9C-6D48-DCDC-C6F0-9FF330B0081E}"/>
              </a:ext>
            </a:extLst>
          </p:cNvPr>
          <p:cNvGrpSpPr>
            <a:grpSpLocks/>
          </p:cNvGrpSpPr>
          <p:nvPr/>
        </p:nvGrpSpPr>
        <p:grpSpPr bwMode="auto">
          <a:xfrm>
            <a:off x="1116013" y="4953000"/>
            <a:ext cx="7218362" cy="1155700"/>
            <a:chOff x="1116013" y="4953000"/>
            <a:chExt cx="7218362" cy="1155700"/>
          </a:xfrm>
        </p:grpSpPr>
        <p:sp>
          <p:nvSpPr>
            <p:cNvPr id="58376" name="Line 66">
              <a:extLst>
                <a:ext uri="{FF2B5EF4-FFF2-40B4-BE49-F238E27FC236}">
                  <a16:creationId xmlns:a16="http://schemas.microsoft.com/office/drawing/2014/main" id="{150FCDC7-9EEB-5781-2380-850D76CB76A9}"/>
                </a:ext>
              </a:extLst>
            </p:cNvPr>
            <p:cNvSpPr>
              <a:spLocks noChangeShapeType="1"/>
            </p:cNvSpPr>
            <p:nvPr/>
          </p:nvSpPr>
          <p:spPr bwMode="auto">
            <a:xfrm flipV="1">
              <a:off x="4086225" y="4953000"/>
              <a:ext cx="0" cy="3905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377" name="Rectangle 67">
              <a:extLst>
                <a:ext uri="{FF2B5EF4-FFF2-40B4-BE49-F238E27FC236}">
                  <a16:creationId xmlns:a16="http://schemas.microsoft.com/office/drawing/2014/main" id="{FF37FBDE-E3FE-6199-3B94-2D7C9CCDCB06}"/>
                </a:ext>
              </a:extLst>
            </p:cNvPr>
            <p:cNvSpPr>
              <a:spLocks noChangeArrowheads="1"/>
            </p:cNvSpPr>
            <p:nvPr/>
          </p:nvSpPr>
          <p:spPr bwMode="auto">
            <a:xfrm>
              <a:off x="1884363" y="4953000"/>
              <a:ext cx="3319462" cy="3905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58378" name="Group 68">
              <a:extLst>
                <a:ext uri="{FF2B5EF4-FFF2-40B4-BE49-F238E27FC236}">
                  <a16:creationId xmlns:a16="http://schemas.microsoft.com/office/drawing/2014/main" id="{A4F23F06-FB2A-19B9-920C-8CF1C026F504}"/>
                </a:ext>
              </a:extLst>
            </p:cNvPr>
            <p:cNvGrpSpPr>
              <a:grpSpLocks/>
            </p:cNvGrpSpPr>
            <p:nvPr/>
          </p:nvGrpSpPr>
          <p:grpSpPr bwMode="auto">
            <a:xfrm>
              <a:off x="1322388" y="5016500"/>
              <a:ext cx="565150" cy="241300"/>
              <a:chOff x="1387" y="3460"/>
              <a:chExt cx="572" cy="152"/>
            </a:xfrm>
          </p:grpSpPr>
          <p:sp>
            <p:nvSpPr>
              <p:cNvPr id="58410" name="Line 69">
                <a:extLst>
                  <a:ext uri="{FF2B5EF4-FFF2-40B4-BE49-F238E27FC236}">
                    <a16:creationId xmlns:a16="http://schemas.microsoft.com/office/drawing/2014/main" id="{74B0D079-69FA-8608-1451-2E32AFE01509}"/>
                  </a:ext>
                </a:extLst>
              </p:cNvPr>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411" name="Line 70">
                <a:extLst>
                  <a:ext uri="{FF2B5EF4-FFF2-40B4-BE49-F238E27FC236}">
                    <a16:creationId xmlns:a16="http://schemas.microsoft.com/office/drawing/2014/main" id="{D4EC2BFE-FFC9-9B42-16AE-9B802E63A0C2}"/>
                  </a:ext>
                </a:extLst>
              </p:cNvPr>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58379" name="Group 88">
              <a:extLst>
                <a:ext uri="{FF2B5EF4-FFF2-40B4-BE49-F238E27FC236}">
                  <a16:creationId xmlns:a16="http://schemas.microsoft.com/office/drawing/2014/main" id="{49F1725E-D6D2-AE6C-E5DF-C0803505F58A}"/>
                </a:ext>
              </a:extLst>
            </p:cNvPr>
            <p:cNvGrpSpPr>
              <a:grpSpLocks/>
            </p:cNvGrpSpPr>
            <p:nvPr/>
          </p:nvGrpSpPr>
          <p:grpSpPr bwMode="auto">
            <a:xfrm>
              <a:off x="5222875" y="5026025"/>
              <a:ext cx="2774950" cy="279400"/>
              <a:chOff x="3290" y="3166"/>
              <a:chExt cx="1748" cy="176"/>
            </a:xfrm>
          </p:grpSpPr>
          <p:sp>
            <p:nvSpPr>
              <p:cNvPr id="58408" name="Line 72">
                <a:extLst>
                  <a:ext uri="{FF2B5EF4-FFF2-40B4-BE49-F238E27FC236}">
                    <a16:creationId xmlns:a16="http://schemas.microsoft.com/office/drawing/2014/main" id="{B6022544-B104-3B9D-27A8-D3EEECA68C8A}"/>
                  </a:ext>
                </a:extLst>
              </p:cNvPr>
              <p:cNvSpPr>
                <a:spLocks noChangeShapeType="1"/>
              </p:cNvSpPr>
              <p:nvPr/>
            </p:nvSpPr>
            <p:spPr bwMode="auto">
              <a:xfrm>
                <a:off x="3290" y="3252"/>
                <a:ext cx="17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8409" name="Line 73">
                <a:extLst>
                  <a:ext uri="{FF2B5EF4-FFF2-40B4-BE49-F238E27FC236}">
                    <a16:creationId xmlns:a16="http://schemas.microsoft.com/office/drawing/2014/main" id="{44CEC48B-0118-E659-3525-AA94815A9301}"/>
                  </a:ext>
                </a:extLst>
              </p:cNvPr>
              <p:cNvSpPr>
                <a:spLocks noChangeShapeType="1"/>
              </p:cNvSpPr>
              <p:nvPr/>
            </p:nvSpPr>
            <p:spPr bwMode="auto">
              <a:xfrm>
                <a:off x="5031" y="316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58380" name="Group 89">
              <a:extLst>
                <a:ext uri="{FF2B5EF4-FFF2-40B4-BE49-F238E27FC236}">
                  <a16:creationId xmlns:a16="http://schemas.microsoft.com/office/drawing/2014/main" id="{AD67D391-49FE-77F8-D1F8-89D8C3A601E8}"/>
                </a:ext>
              </a:extLst>
            </p:cNvPr>
            <p:cNvGrpSpPr>
              <a:grpSpLocks/>
            </p:cNvGrpSpPr>
            <p:nvPr/>
          </p:nvGrpSpPr>
          <p:grpSpPr bwMode="auto">
            <a:xfrm>
              <a:off x="1116013" y="5543550"/>
              <a:ext cx="7218362" cy="565150"/>
              <a:chOff x="703" y="3492"/>
              <a:chExt cx="4547" cy="356"/>
            </a:xfrm>
          </p:grpSpPr>
          <p:sp>
            <p:nvSpPr>
              <p:cNvPr id="58381" name="Text Box 57">
                <a:extLst>
                  <a:ext uri="{FF2B5EF4-FFF2-40B4-BE49-F238E27FC236}">
                    <a16:creationId xmlns:a16="http://schemas.microsoft.com/office/drawing/2014/main" id="{C70E3616-A1D2-95B0-C0B5-73E101049BD9}"/>
                  </a:ext>
                </a:extLst>
              </p:cNvPr>
              <p:cNvSpPr txBox="1">
                <a:spLocks noChangeArrowheads="1"/>
              </p:cNvSpPr>
              <p:nvPr/>
            </p:nvSpPr>
            <p:spPr bwMode="auto">
              <a:xfrm>
                <a:off x="703"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3</a:t>
                </a:r>
              </a:p>
            </p:txBody>
          </p:sp>
          <p:sp>
            <p:nvSpPr>
              <p:cNvPr id="58382" name="Text Box 58">
                <a:extLst>
                  <a:ext uri="{FF2B5EF4-FFF2-40B4-BE49-F238E27FC236}">
                    <a16:creationId xmlns:a16="http://schemas.microsoft.com/office/drawing/2014/main" id="{925F3A34-4F2B-4AA3-D6BA-9D423D52381D}"/>
                  </a:ext>
                </a:extLst>
              </p:cNvPr>
              <p:cNvSpPr txBox="1">
                <a:spLocks noChangeArrowheads="1"/>
              </p:cNvSpPr>
              <p:nvPr/>
            </p:nvSpPr>
            <p:spPr bwMode="auto">
              <a:xfrm>
                <a:off x="1039"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4</a:t>
                </a:r>
              </a:p>
            </p:txBody>
          </p:sp>
          <p:sp>
            <p:nvSpPr>
              <p:cNvPr id="58383" name="Text Box 59">
                <a:extLst>
                  <a:ext uri="{FF2B5EF4-FFF2-40B4-BE49-F238E27FC236}">
                    <a16:creationId xmlns:a16="http://schemas.microsoft.com/office/drawing/2014/main" id="{24135AA2-A15A-6EC2-5258-A78D369C8F54}"/>
                  </a:ext>
                </a:extLst>
              </p:cNvPr>
              <p:cNvSpPr txBox="1">
                <a:spLocks noChangeArrowheads="1"/>
              </p:cNvSpPr>
              <p:nvPr/>
            </p:nvSpPr>
            <p:spPr bwMode="auto">
              <a:xfrm>
                <a:off x="1395"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5</a:t>
                </a:r>
              </a:p>
            </p:txBody>
          </p:sp>
          <p:sp>
            <p:nvSpPr>
              <p:cNvPr id="58384" name="Text Box 60">
                <a:extLst>
                  <a:ext uri="{FF2B5EF4-FFF2-40B4-BE49-F238E27FC236}">
                    <a16:creationId xmlns:a16="http://schemas.microsoft.com/office/drawing/2014/main" id="{EBB52668-2E78-C102-1B3E-B217D5695FFA}"/>
                  </a:ext>
                </a:extLst>
              </p:cNvPr>
              <p:cNvSpPr txBox="1">
                <a:spLocks noChangeArrowheads="1"/>
              </p:cNvSpPr>
              <p:nvPr/>
            </p:nvSpPr>
            <p:spPr bwMode="auto">
              <a:xfrm>
                <a:off x="1755"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6</a:t>
                </a:r>
              </a:p>
            </p:txBody>
          </p:sp>
          <p:sp>
            <p:nvSpPr>
              <p:cNvPr id="58385" name="Text Box 61">
                <a:extLst>
                  <a:ext uri="{FF2B5EF4-FFF2-40B4-BE49-F238E27FC236}">
                    <a16:creationId xmlns:a16="http://schemas.microsoft.com/office/drawing/2014/main" id="{2AC58DD1-43ED-28DA-A499-724E0559F508}"/>
                  </a:ext>
                </a:extLst>
              </p:cNvPr>
              <p:cNvSpPr txBox="1">
                <a:spLocks noChangeArrowheads="1"/>
              </p:cNvSpPr>
              <p:nvPr/>
            </p:nvSpPr>
            <p:spPr bwMode="auto">
              <a:xfrm>
                <a:off x="2106"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7</a:t>
                </a:r>
              </a:p>
            </p:txBody>
          </p:sp>
          <p:sp>
            <p:nvSpPr>
              <p:cNvPr id="58386" name="Text Box 62">
                <a:extLst>
                  <a:ext uri="{FF2B5EF4-FFF2-40B4-BE49-F238E27FC236}">
                    <a16:creationId xmlns:a16="http://schemas.microsoft.com/office/drawing/2014/main" id="{90BD793B-7422-84C9-9D61-D8C5292A1BD4}"/>
                  </a:ext>
                </a:extLst>
              </p:cNvPr>
              <p:cNvSpPr txBox="1">
                <a:spLocks noChangeArrowheads="1"/>
              </p:cNvSpPr>
              <p:nvPr/>
            </p:nvSpPr>
            <p:spPr bwMode="auto">
              <a:xfrm>
                <a:off x="2445" y="3579"/>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8</a:t>
                </a:r>
              </a:p>
            </p:txBody>
          </p:sp>
          <p:sp>
            <p:nvSpPr>
              <p:cNvPr id="58387" name="Text Box 63">
                <a:extLst>
                  <a:ext uri="{FF2B5EF4-FFF2-40B4-BE49-F238E27FC236}">
                    <a16:creationId xmlns:a16="http://schemas.microsoft.com/office/drawing/2014/main" id="{CB6BB728-3958-0DFB-2B9F-401D5CBEFE2B}"/>
                  </a:ext>
                </a:extLst>
              </p:cNvPr>
              <p:cNvSpPr txBox="1">
                <a:spLocks noChangeArrowheads="1"/>
              </p:cNvSpPr>
              <p:nvPr/>
            </p:nvSpPr>
            <p:spPr bwMode="auto">
              <a:xfrm>
                <a:off x="2807" y="3579"/>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9</a:t>
                </a:r>
              </a:p>
            </p:txBody>
          </p:sp>
          <p:sp>
            <p:nvSpPr>
              <p:cNvPr id="58388" name="Text Box 64">
                <a:extLst>
                  <a:ext uri="{FF2B5EF4-FFF2-40B4-BE49-F238E27FC236}">
                    <a16:creationId xmlns:a16="http://schemas.microsoft.com/office/drawing/2014/main" id="{D5DF739B-491C-CE01-EB92-1789B3CDD4BF}"/>
                  </a:ext>
                </a:extLst>
              </p:cNvPr>
              <p:cNvSpPr txBox="1">
                <a:spLocks noChangeArrowheads="1"/>
              </p:cNvSpPr>
              <p:nvPr/>
            </p:nvSpPr>
            <p:spPr bwMode="auto">
              <a:xfrm>
                <a:off x="3133" y="3579"/>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10</a:t>
                </a:r>
              </a:p>
            </p:txBody>
          </p:sp>
          <p:sp>
            <p:nvSpPr>
              <p:cNvPr id="58389" name="Text Box 65">
                <a:extLst>
                  <a:ext uri="{FF2B5EF4-FFF2-40B4-BE49-F238E27FC236}">
                    <a16:creationId xmlns:a16="http://schemas.microsoft.com/office/drawing/2014/main" id="{95A07959-8AD6-5508-63AF-C37595E5309D}"/>
                  </a:ext>
                </a:extLst>
              </p:cNvPr>
              <p:cNvSpPr txBox="1">
                <a:spLocks noChangeArrowheads="1"/>
              </p:cNvSpPr>
              <p:nvPr/>
            </p:nvSpPr>
            <p:spPr bwMode="auto">
              <a:xfrm>
                <a:off x="3489" y="3579"/>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11</a:t>
                </a:r>
              </a:p>
            </p:txBody>
          </p:sp>
          <p:grpSp>
            <p:nvGrpSpPr>
              <p:cNvPr id="58390" name="Group 83">
                <a:extLst>
                  <a:ext uri="{FF2B5EF4-FFF2-40B4-BE49-F238E27FC236}">
                    <a16:creationId xmlns:a16="http://schemas.microsoft.com/office/drawing/2014/main" id="{D67896BF-AAAA-83E9-034C-52EB984AB5A9}"/>
                  </a:ext>
                </a:extLst>
              </p:cNvPr>
              <p:cNvGrpSpPr>
                <a:grpSpLocks/>
              </p:cNvGrpSpPr>
              <p:nvPr/>
            </p:nvGrpSpPr>
            <p:grpSpPr bwMode="auto">
              <a:xfrm>
                <a:off x="823" y="3492"/>
                <a:ext cx="4211" cy="87"/>
                <a:chOff x="1375" y="3540"/>
                <a:chExt cx="4211" cy="87"/>
              </a:xfrm>
            </p:grpSpPr>
            <p:grpSp>
              <p:nvGrpSpPr>
                <p:cNvPr id="58395" name="Group 48">
                  <a:extLst>
                    <a:ext uri="{FF2B5EF4-FFF2-40B4-BE49-F238E27FC236}">
                      <a16:creationId xmlns:a16="http://schemas.microsoft.com/office/drawing/2014/main" id="{105EB210-A9B8-535E-7CB5-7DE1A9990B19}"/>
                    </a:ext>
                  </a:extLst>
                </p:cNvPr>
                <p:cNvGrpSpPr>
                  <a:grpSpLocks/>
                </p:cNvGrpSpPr>
                <p:nvPr/>
              </p:nvGrpSpPr>
              <p:grpSpPr bwMode="auto">
                <a:xfrm>
                  <a:off x="1375" y="3540"/>
                  <a:ext cx="2805" cy="87"/>
                  <a:chOff x="1248" y="3516"/>
                  <a:chExt cx="1632" cy="204"/>
                </a:xfrm>
              </p:grpSpPr>
              <p:sp>
                <p:nvSpPr>
                  <p:cNvPr id="58400" name="Rectangle 49">
                    <a:extLst>
                      <a:ext uri="{FF2B5EF4-FFF2-40B4-BE49-F238E27FC236}">
                        <a16:creationId xmlns:a16="http://schemas.microsoft.com/office/drawing/2014/main" id="{FBC7E025-59B5-549D-ECB2-40F9694B1BE1}"/>
                      </a:ext>
                    </a:extLst>
                  </p:cNvPr>
                  <p:cNvSpPr>
                    <a:spLocks noChangeArrowheads="1"/>
                  </p:cNvSpPr>
                  <p:nvPr/>
                </p:nvSpPr>
                <p:spPr bwMode="auto">
                  <a:xfrm>
                    <a:off x="124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1" name="Rectangle 50">
                    <a:extLst>
                      <a:ext uri="{FF2B5EF4-FFF2-40B4-BE49-F238E27FC236}">
                        <a16:creationId xmlns:a16="http://schemas.microsoft.com/office/drawing/2014/main" id="{818DDE14-144D-A271-F796-EE741AC02558}"/>
                      </a:ext>
                    </a:extLst>
                  </p:cNvPr>
                  <p:cNvSpPr>
                    <a:spLocks noChangeArrowheads="1"/>
                  </p:cNvSpPr>
                  <p:nvPr/>
                </p:nvSpPr>
                <p:spPr bwMode="auto">
                  <a:xfrm>
                    <a:off x="145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2" name="Rectangle 51">
                    <a:extLst>
                      <a:ext uri="{FF2B5EF4-FFF2-40B4-BE49-F238E27FC236}">
                        <a16:creationId xmlns:a16="http://schemas.microsoft.com/office/drawing/2014/main" id="{11695499-2841-19DF-3086-604C94774B6C}"/>
                      </a:ext>
                    </a:extLst>
                  </p:cNvPr>
                  <p:cNvSpPr>
                    <a:spLocks noChangeArrowheads="1"/>
                  </p:cNvSpPr>
                  <p:nvPr/>
                </p:nvSpPr>
                <p:spPr bwMode="auto">
                  <a:xfrm>
                    <a:off x="165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3" name="Rectangle 52">
                    <a:extLst>
                      <a:ext uri="{FF2B5EF4-FFF2-40B4-BE49-F238E27FC236}">
                        <a16:creationId xmlns:a16="http://schemas.microsoft.com/office/drawing/2014/main" id="{B71FDBB0-A2CE-1B37-2DAE-A1E04834FB77}"/>
                      </a:ext>
                    </a:extLst>
                  </p:cNvPr>
                  <p:cNvSpPr>
                    <a:spLocks noChangeArrowheads="1"/>
                  </p:cNvSpPr>
                  <p:nvPr/>
                </p:nvSpPr>
                <p:spPr bwMode="auto">
                  <a:xfrm>
                    <a:off x="1860"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4" name="Rectangle 53">
                    <a:extLst>
                      <a:ext uri="{FF2B5EF4-FFF2-40B4-BE49-F238E27FC236}">
                        <a16:creationId xmlns:a16="http://schemas.microsoft.com/office/drawing/2014/main" id="{7495249B-1845-8B4E-22CC-FC018DA9F601}"/>
                      </a:ext>
                    </a:extLst>
                  </p:cNvPr>
                  <p:cNvSpPr>
                    <a:spLocks noChangeArrowheads="1"/>
                  </p:cNvSpPr>
                  <p:nvPr/>
                </p:nvSpPr>
                <p:spPr bwMode="auto">
                  <a:xfrm>
                    <a:off x="2064"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5" name="Rectangle 54">
                    <a:extLst>
                      <a:ext uri="{FF2B5EF4-FFF2-40B4-BE49-F238E27FC236}">
                        <a16:creationId xmlns:a16="http://schemas.microsoft.com/office/drawing/2014/main" id="{B4A4DBC1-37F5-3761-49E5-C0F3534B78B4}"/>
                      </a:ext>
                    </a:extLst>
                  </p:cNvPr>
                  <p:cNvSpPr>
                    <a:spLocks noChangeArrowheads="1"/>
                  </p:cNvSpPr>
                  <p:nvPr/>
                </p:nvSpPr>
                <p:spPr bwMode="auto">
                  <a:xfrm>
                    <a:off x="226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6" name="Rectangle 55">
                    <a:extLst>
                      <a:ext uri="{FF2B5EF4-FFF2-40B4-BE49-F238E27FC236}">
                        <a16:creationId xmlns:a16="http://schemas.microsoft.com/office/drawing/2014/main" id="{E9B60765-C01C-E002-D228-4BA37B1F58DA}"/>
                      </a:ext>
                    </a:extLst>
                  </p:cNvPr>
                  <p:cNvSpPr>
                    <a:spLocks noChangeArrowheads="1"/>
                  </p:cNvSpPr>
                  <p:nvPr/>
                </p:nvSpPr>
                <p:spPr bwMode="auto">
                  <a:xfrm>
                    <a:off x="247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407" name="Rectangle 56">
                    <a:extLst>
                      <a:ext uri="{FF2B5EF4-FFF2-40B4-BE49-F238E27FC236}">
                        <a16:creationId xmlns:a16="http://schemas.microsoft.com/office/drawing/2014/main" id="{11345006-B18E-655F-1C09-0B9157FD6F59}"/>
                      </a:ext>
                    </a:extLst>
                  </p:cNvPr>
                  <p:cNvSpPr>
                    <a:spLocks noChangeArrowheads="1"/>
                  </p:cNvSpPr>
                  <p:nvPr/>
                </p:nvSpPr>
                <p:spPr bwMode="auto">
                  <a:xfrm>
                    <a:off x="267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58396" name="Rectangle 75">
                  <a:extLst>
                    <a:ext uri="{FF2B5EF4-FFF2-40B4-BE49-F238E27FC236}">
                      <a16:creationId xmlns:a16="http://schemas.microsoft.com/office/drawing/2014/main" id="{1115D8B3-7642-A554-AD02-B6B9FD24D695}"/>
                    </a:ext>
                  </a:extLst>
                </p:cNvPr>
                <p:cNvSpPr>
                  <a:spLocks noChangeArrowheads="1"/>
                </p:cNvSpPr>
                <p:nvPr/>
              </p:nvSpPr>
              <p:spPr bwMode="auto">
                <a:xfrm>
                  <a:off x="4183" y="3540"/>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97" name="Rectangle 76">
                  <a:extLst>
                    <a:ext uri="{FF2B5EF4-FFF2-40B4-BE49-F238E27FC236}">
                      <a16:creationId xmlns:a16="http://schemas.microsoft.com/office/drawing/2014/main" id="{F56EE500-B684-7EED-B631-4429DD4E68BF}"/>
                    </a:ext>
                  </a:extLst>
                </p:cNvPr>
                <p:cNvSpPr>
                  <a:spLocks noChangeArrowheads="1"/>
                </p:cNvSpPr>
                <p:nvPr/>
              </p:nvSpPr>
              <p:spPr bwMode="auto">
                <a:xfrm>
                  <a:off x="4534" y="3540"/>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98" name="Rectangle 77">
                  <a:extLst>
                    <a:ext uri="{FF2B5EF4-FFF2-40B4-BE49-F238E27FC236}">
                      <a16:creationId xmlns:a16="http://schemas.microsoft.com/office/drawing/2014/main" id="{39E1597E-49B4-2668-0655-1860F32FD7DC}"/>
                    </a:ext>
                  </a:extLst>
                </p:cNvPr>
                <p:cNvSpPr>
                  <a:spLocks noChangeArrowheads="1"/>
                </p:cNvSpPr>
                <p:nvPr/>
              </p:nvSpPr>
              <p:spPr bwMode="auto">
                <a:xfrm>
                  <a:off x="4884" y="3540"/>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99" name="Rectangle 78">
                  <a:extLst>
                    <a:ext uri="{FF2B5EF4-FFF2-40B4-BE49-F238E27FC236}">
                      <a16:creationId xmlns:a16="http://schemas.microsoft.com/office/drawing/2014/main" id="{5D064EE2-50D2-87FE-F7D1-F48902805E85}"/>
                    </a:ext>
                  </a:extLst>
                </p:cNvPr>
                <p:cNvSpPr>
                  <a:spLocks noChangeArrowheads="1"/>
                </p:cNvSpPr>
                <p:nvPr/>
              </p:nvSpPr>
              <p:spPr bwMode="auto">
                <a:xfrm>
                  <a:off x="5235" y="3540"/>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58391" name="Text Box 84">
                <a:extLst>
                  <a:ext uri="{FF2B5EF4-FFF2-40B4-BE49-F238E27FC236}">
                    <a16:creationId xmlns:a16="http://schemas.microsoft.com/office/drawing/2014/main" id="{44A588DE-1E23-1999-1067-7E15EB9B6252}"/>
                  </a:ext>
                </a:extLst>
              </p:cNvPr>
              <p:cNvSpPr txBox="1">
                <a:spLocks noChangeArrowheads="1"/>
              </p:cNvSpPr>
              <p:nvPr/>
            </p:nvSpPr>
            <p:spPr bwMode="auto">
              <a:xfrm>
                <a:off x="3825" y="3573"/>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12</a:t>
                </a:r>
              </a:p>
            </p:txBody>
          </p:sp>
          <p:sp>
            <p:nvSpPr>
              <p:cNvPr id="58392" name="Text Box 85">
                <a:extLst>
                  <a:ext uri="{FF2B5EF4-FFF2-40B4-BE49-F238E27FC236}">
                    <a16:creationId xmlns:a16="http://schemas.microsoft.com/office/drawing/2014/main" id="{434C273C-FEEB-0F87-B70C-DB6FE7772C46}"/>
                  </a:ext>
                </a:extLst>
              </p:cNvPr>
              <p:cNvSpPr txBox="1">
                <a:spLocks noChangeArrowheads="1"/>
              </p:cNvSpPr>
              <p:nvPr/>
            </p:nvSpPr>
            <p:spPr bwMode="auto">
              <a:xfrm>
                <a:off x="4167" y="3573"/>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13</a:t>
                </a:r>
              </a:p>
            </p:txBody>
          </p:sp>
          <p:sp>
            <p:nvSpPr>
              <p:cNvPr id="58393" name="Text Box 86">
                <a:extLst>
                  <a:ext uri="{FF2B5EF4-FFF2-40B4-BE49-F238E27FC236}">
                    <a16:creationId xmlns:a16="http://schemas.microsoft.com/office/drawing/2014/main" id="{3EDFA4FE-07B0-002E-8B6D-0FEF286FF3C7}"/>
                  </a:ext>
                </a:extLst>
              </p:cNvPr>
              <p:cNvSpPr txBox="1">
                <a:spLocks noChangeArrowheads="1"/>
              </p:cNvSpPr>
              <p:nvPr/>
            </p:nvSpPr>
            <p:spPr bwMode="auto">
              <a:xfrm>
                <a:off x="4539" y="3579"/>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14</a:t>
                </a:r>
              </a:p>
            </p:txBody>
          </p:sp>
          <p:sp>
            <p:nvSpPr>
              <p:cNvPr id="58394" name="Text Box 87">
                <a:extLst>
                  <a:ext uri="{FF2B5EF4-FFF2-40B4-BE49-F238E27FC236}">
                    <a16:creationId xmlns:a16="http://schemas.microsoft.com/office/drawing/2014/main" id="{A1F7EC60-9996-BBAA-8ED3-21134753C329}"/>
                  </a:ext>
                </a:extLst>
              </p:cNvPr>
              <p:cNvSpPr txBox="1">
                <a:spLocks noChangeArrowheads="1"/>
              </p:cNvSpPr>
              <p:nvPr/>
            </p:nvSpPr>
            <p:spPr bwMode="auto">
              <a:xfrm>
                <a:off x="4865" y="3579"/>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a:latin typeface="Comic Sans MS" panose="030F0902030302020204" pitchFamily="66" charset="0"/>
                  </a:rPr>
                  <a:t>15</a:t>
                </a:r>
              </a:p>
            </p:txBody>
          </p:sp>
        </p:grpSp>
      </p:grpSp>
      <p:sp>
        <p:nvSpPr>
          <p:cNvPr id="58372" name="Rectangle 111">
            <a:extLst>
              <a:ext uri="{FF2B5EF4-FFF2-40B4-BE49-F238E27FC236}">
                <a16:creationId xmlns:a16="http://schemas.microsoft.com/office/drawing/2014/main" id="{7B9A1CC0-6732-C0BD-CF1B-61D92ED4A21B}"/>
              </a:ext>
            </a:extLst>
          </p:cNvPr>
          <p:cNvSpPr>
            <a:spLocks noChangeArrowheads="1"/>
          </p:cNvSpPr>
          <p:nvPr/>
        </p:nvSpPr>
        <p:spPr bwMode="auto">
          <a:xfrm>
            <a:off x="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73" name="Rectangle 112">
            <a:extLst>
              <a:ext uri="{FF2B5EF4-FFF2-40B4-BE49-F238E27FC236}">
                <a16:creationId xmlns:a16="http://schemas.microsoft.com/office/drawing/2014/main" id="{7BD9E220-A423-1E8B-92B5-22BE672BC6E2}"/>
              </a:ext>
            </a:extLst>
          </p:cNvPr>
          <p:cNvSpPr>
            <a:spLocks noChangeArrowheads="1"/>
          </p:cNvSpPr>
          <p:nvPr/>
        </p:nvSpPr>
        <p:spPr bwMode="auto">
          <a:xfrm>
            <a:off x="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74" name="Rectangle 113">
            <a:extLst>
              <a:ext uri="{FF2B5EF4-FFF2-40B4-BE49-F238E27FC236}">
                <a16:creationId xmlns:a16="http://schemas.microsoft.com/office/drawing/2014/main" id="{E7AF55EE-A970-B25F-04FA-12C619E33377}"/>
              </a:ext>
            </a:extLst>
          </p:cNvPr>
          <p:cNvSpPr>
            <a:spLocks noChangeArrowheads="1"/>
          </p:cNvSpPr>
          <p:nvPr/>
        </p:nvSpPr>
        <p:spPr bwMode="auto">
          <a:xfrm>
            <a:off x="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8375" name="Rectangle 114">
            <a:extLst>
              <a:ext uri="{FF2B5EF4-FFF2-40B4-BE49-F238E27FC236}">
                <a16:creationId xmlns:a16="http://schemas.microsoft.com/office/drawing/2014/main" id="{BFB07373-81F3-24C7-35D9-E44D7FF4C321}"/>
              </a:ext>
            </a:extLst>
          </p:cNvPr>
          <p:cNvSpPr>
            <a:spLocks noChangeArrowheads="1"/>
          </p:cNvSpPr>
          <p:nvPr/>
        </p:nvSpPr>
        <p:spPr bwMode="auto">
          <a:xfrm>
            <a:off x="8915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35341753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326"/>
                                        </p:tgtEl>
                                        <p:attrNameLst>
                                          <p:attrName>style.visibility</p:attrName>
                                        </p:attrNameLst>
                                      </p:cBhvr>
                                      <p:to>
                                        <p:strVal val="visible"/>
                                      </p:to>
                                    </p:set>
                                    <p:animEffect transition="in" filter="wipe(left)">
                                      <p:cBhvr>
                                        <p:cTn id="7" dur="500"/>
                                        <p:tgtEl>
                                          <p:spTgt spid="93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262"/>
                                        </p:tgtEl>
                                        <p:attrNameLst>
                                          <p:attrName>style.visibility</p:attrName>
                                        </p:attrNameLst>
                                      </p:cBhvr>
                                      <p:to>
                                        <p:strVal val="visible"/>
                                      </p:to>
                                    </p:set>
                                    <p:animEffect transition="in" filter="wipe(up)">
                                      <p:cBhvr>
                                        <p:cTn id="12" dur="500"/>
                                        <p:tgtEl>
                                          <p:spTgt spid="9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27" name="Group 87">
            <a:extLst>
              <a:ext uri="{FF2B5EF4-FFF2-40B4-BE49-F238E27FC236}">
                <a16:creationId xmlns:a16="http://schemas.microsoft.com/office/drawing/2014/main" id="{F4D0D086-D8FA-0045-1DF1-10105BCB4D45}"/>
              </a:ext>
            </a:extLst>
          </p:cNvPr>
          <p:cNvGrpSpPr>
            <a:grpSpLocks/>
          </p:cNvGrpSpPr>
          <p:nvPr/>
        </p:nvGrpSpPr>
        <p:grpSpPr bwMode="auto">
          <a:xfrm>
            <a:off x="1565275" y="1895475"/>
            <a:ext cx="5878513" cy="2570163"/>
            <a:chOff x="996" y="1194"/>
            <a:chExt cx="3703" cy="1619"/>
          </a:xfrm>
        </p:grpSpPr>
        <p:sp>
          <p:nvSpPr>
            <p:cNvPr id="59438" name="Oval 70">
              <a:extLst>
                <a:ext uri="{FF2B5EF4-FFF2-40B4-BE49-F238E27FC236}">
                  <a16:creationId xmlns:a16="http://schemas.microsoft.com/office/drawing/2014/main" id="{3AF138F0-B615-E660-055D-10E8C8654B4B}"/>
                </a:ext>
              </a:extLst>
            </p:cNvPr>
            <p:cNvSpPr>
              <a:spLocks noChangeArrowheads="1"/>
            </p:cNvSpPr>
            <p:nvPr/>
          </p:nvSpPr>
          <p:spPr bwMode="auto">
            <a:xfrm>
              <a:off x="4086" y="1494"/>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39" name="Oval 76">
              <a:extLst>
                <a:ext uri="{FF2B5EF4-FFF2-40B4-BE49-F238E27FC236}">
                  <a16:creationId xmlns:a16="http://schemas.microsoft.com/office/drawing/2014/main" id="{F041C77B-7B15-D7A2-9BE0-AE4852682AB1}"/>
                </a:ext>
              </a:extLst>
            </p:cNvPr>
            <p:cNvSpPr>
              <a:spLocks noChangeArrowheads="1"/>
            </p:cNvSpPr>
            <p:nvPr/>
          </p:nvSpPr>
          <p:spPr bwMode="auto">
            <a:xfrm>
              <a:off x="1266" y="148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40" name="Oval 82">
              <a:extLst>
                <a:ext uri="{FF2B5EF4-FFF2-40B4-BE49-F238E27FC236}">
                  <a16:creationId xmlns:a16="http://schemas.microsoft.com/office/drawing/2014/main" id="{898FF601-12C2-2031-54A8-2BC43D668EFC}"/>
                </a:ext>
              </a:extLst>
            </p:cNvPr>
            <p:cNvSpPr>
              <a:spLocks noChangeArrowheads="1"/>
            </p:cNvSpPr>
            <p:nvPr/>
          </p:nvSpPr>
          <p:spPr bwMode="auto">
            <a:xfrm>
              <a:off x="2700" y="1488"/>
              <a:ext cx="360" cy="300"/>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41" name="Text Box 71">
              <a:extLst>
                <a:ext uri="{FF2B5EF4-FFF2-40B4-BE49-F238E27FC236}">
                  <a16:creationId xmlns:a16="http://schemas.microsoft.com/office/drawing/2014/main" id="{91169830-DD4B-6566-8506-13C9D2F0EA15}"/>
                </a:ext>
              </a:extLst>
            </p:cNvPr>
            <p:cNvSpPr txBox="1">
              <a:spLocks noChangeArrowheads="1"/>
            </p:cNvSpPr>
            <p:nvPr/>
          </p:nvSpPr>
          <p:spPr bwMode="auto">
            <a:xfrm>
              <a:off x="3808" y="2121"/>
              <a:ext cx="891" cy="69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200" b="1">
                  <a:solidFill>
                    <a:schemeClr val="accent2"/>
                  </a:solidFill>
                  <a:latin typeface="Comic Sans MS" panose="030F0902030302020204" pitchFamily="66" charset="0"/>
                </a:rPr>
                <a:t>Upper Quartile = 180 </a:t>
              </a:r>
            </a:p>
          </p:txBody>
        </p:sp>
        <p:sp>
          <p:nvSpPr>
            <p:cNvPr id="59442" name="Line 72">
              <a:extLst>
                <a:ext uri="{FF2B5EF4-FFF2-40B4-BE49-F238E27FC236}">
                  <a16:creationId xmlns:a16="http://schemas.microsoft.com/office/drawing/2014/main" id="{5A52E7FB-9EF0-38F6-1068-90FEF47F9D57}"/>
                </a:ext>
              </a:extLst>
            </p:cNvPr>
            <p:cNvSpPr>
              <a:spLocks noChangeShapeType="1"/>
            </p:cNvSpPr>
            <p:nvPr/>
          </p:nvSpPr>
          <p:spPr bwMode="auto">
            <a:xfrm flipH="1">
              <a:off x="4281" y="1800"/>
              <a:ext cx="0" cy="31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43" name="Text Box 73">
              <a:extLst>
                <a:ext uri="{FF2B5EF4-FFF2-40B4-BE49-F238E27FC236}">
                  <a16:creationId xmlns:a16="http://schemas.microsoft.com/office/drawing/2014/main" id="{6FA01700-7776-2708-D924-25CFB8170CED}"/>
                </a:ext>
              </a:extLst>
            </p:cNvPr>
            <p:cNvSpPr txBox="1">
              <a:spLocks noChangeArrowheads="1"/>
            </p:cNvSpPr>
            <p:nvPr/>
          </p:nvSpPr>
          <p:spPr bwMode="auto">
            <a:xfrm>
              <a:off x="4064" y="1200"/>
              <a:ext cx="372" cy="250"/>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000" b="1">
                  <a:solidFill>
                    <a:schemeClr val="accent2"/>
                  </a:solidFill>
                  <a:latin typeface="Comic Sans MS" panose="030F0902030302020204" pitchFamily="66" charset="0"/>
                </a:rPr>
                <a:t>Q</a:t>
              </a:r>
              <a:r>
                <a:rPr lang="en-GB" altLang="en-US" sz="2000" b="1" baseline="-25000">
                  <a:solidFill>
                    <a:schemeClr val="accent2"/>
                  </a:solidFill>
                  <a:latin typeface="Comic Sans MS" panose="030F0902030302020204" pitchFamily="66" charset="0"/>
                </a:rPr>
                <a:t>u</a:t>
              </a:r>
              <a:endParaRPr lang="en-GB" altLang="en-US" sz="2000" b="1">
                <a:solidFill>
                  <a:schemeClr val="accent2"/>
                </a:solidFill>
                <a:latin typeface="Comic Sans MS" panose="030F0902030302020204" pitchFamily="66" charset="0"/>
              </a:endParaRPr>
            </a:p>
          </p:txBody>
        </p:sp>
        <p:sp>
          <p:nvSpPr>
            <p:cNvPr id="59444" name="Text Box 77">
              <a:extLst>
                <a:ext uri="{FF2B5EF4-FFF2-40B4-BE49-F238E27FC236}">
                  <a16:creationId xmlns:a16="http://schemas.microsoft.com/office/drawing/2014/main" id="{92FDA064-7F59-E1BA-6FF1-50D88FB7D327}"/>
                </a:ext>
              </a:extLst>
            </p:cNvPr>
            <p:cNvSpPr txBox="1">
              <a:spLocks noChangeArrowheads="1"/>
            </p:cNvSpPr>
            <p:nvPr/>
          </p:nvSpPr>
          <p:spPr bwMode="auto">
            <a:xfrm>
              <a:off x="996" y="2122"/>
              <a:ext cx="891" cy="69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200" b="1">
                  <a:solidFill>
                    <a:schemeClr val="accent2"/>
                  </a:solidFill>
                  <a:latin typeface="Comic Sans MS" panose="030F0902030302020204" pitchFamily="66" charset="0"/>
                </a:rPr>
                <a:t>Lower Quartile = 158 </a:t>
              </a:r>
            </a:p>
          </p:txBody>
        </p:sp>
        <p:sp>
          <p:nvSpPr>
            <p:cNvPr id="59445" name="Line 78">
              <a:extLst>
                <a:ext uri="{FF2B5EF4-FFF2-40B4-BE49-F238E27FC236}">
                  <a16:creationId xmlns:a16="http://schemas.microsoft.com/office/drawing/2014/main" id="{AC7EE091-3787-2AA1-1102-3CA9ED2FF0F8}"/>
                </a:ext>
              </a:extLst>
            </p:cNvPr>
            <p:cNvSpPr>
              <a:spLocks noChangeShapeType="1"/>
            </p:cNvSpPr>
            <p:nvPr/>
          </p:nvSpPr>
          <p:spPr bwMode="auto">
            <a:xfrm>
              <a:off x="1458" y="1788"/>
              <a:ext cx="0" cy="3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46" name="Text Box 79">
              <a:extLst>
                <a:ext uri="{FF2B5EF4-FFF2-40B4-BE49-F238E27FC236}">
                  <a16:creationId xmlns:a16="http://schemas.microsoft.com/office/drawing/2014/main" id="{7B8DFA09-8CC0-9F27-6E81-DD4266D8DE3B}"/>
                </a:ext>
              </a:extLst>
            </p:cNvPr>
            <p:cNvSpPr txBox="1">
              <a:spLocks noChangeArrowheads="1"/>
            </p:cNvSpPr>
            <p:nvPr/>
          </p:nvSpPr>
          <p:spPr bwMode="auto">
            <a:xfrm>
              <a:off x="1272" y="1218"/>
              <a:ext cx="372" cy="250"/>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000" b="1">
                  <a:solidFill>
                    <a:schemeClr val="accent2"/>
                  </a:solidFill>
                  <a:latin typeface="Comic Sans MS" panose="030F0902030302020204" pitchFamily="66" charset="0"/>
                </a:rPr>
                <a:t>Q</a:t>
              </a:r>
              <a:r>
                <a:rPr lang="en-GB" altLang="en-US" sz="2000" b="1" baseline="-25000">
                  <a:solidFill>
                    <a:schemeClr val="accent2"/>
                  </a:solidFill>
                  <a:latin typeface="Comic Sans MS" panose="030F0902030302020204" pitchFamily="66" charset="0"/>
                </a:rPr>
                <a:t>L</a:t>
              </a:r>
              <a:endParaRPr lang="en-GB" altLang="en-US" sz="2000" b="1">
                <a:solidFill>
                  <a:schemeClr val="accent2"/>
                </a:solidFill>
                <a:latin typeface="Comic Sans MS" panose="030F0902030302020204" pitchFamily="66" charset="0"/>
              </a:endParaRPr>
            </a:p>
          </p:txBody>
        </p:sp>
        <p:sp>
          <p:nvSpPr>
            <p:cNvPr id="59447" name="Line 83">
              <a:extLst>
                <a:ext uri="{FF2B5EF4-FFF2-40B4-BE49-F238E27FC236}">
                  <a16:creationId xmlns:a16="http://schemas.microsoft.com/office/drawing/2014/main" id="{992EE21D-413C-51B7-E3A2-B647539FAC3B}"/>
                </a:ext>
              </a:extLst>
            </p:cNvPr>
            <p:cNvSpPr>
              <a:spLocks noChangeShapeType="1"/>
            </p:cNvSpPr>
            <p:nvPr/>
          </p:nvSpPr>
          <p:spPr bwMode="auto">
            <a:xfrm>
              <a:off x="2870" y="1808"/>
              <a:ext cx="0" cy="5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48" name="Text Box 84">
              <a:extLst>
                <a:ext uri="{FF2B5EF4-FFF2-40B4-BE49-F238E27FC236}">
                  <a16:creationId xmlns:a16="http://schemas.microsoft.com/office/drawing/2014/main" id="{E5114484-CA8D-FF3E-42E2-0F98D23C9613}"/>
                </a:ext>
              </a:extLst>
            </p:cNvPr>
            <p:cNvSpPr txBox="1">
              <a:spLocks noChangeArrowheads="1"/>
            </p:cNvSpPr>
            <p:nvPr/>
          </p:nvSpPr>
          <p:spPr bwMode="auto">
            <a:xfrm>
              <a:off x="2469" y="2329"/>
              <a:ext cx="812" cy="480"/>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200" b="1">
                  <a:solidFill>
                    <a:schemeClr val="accent2"/>
                  </a:solidFill>
                  <a:latin typeface="Comic Sans MS" panose="030F0902030302020204" pitchFamily="66" charset="0"/>
                </a:rPr>
                <a:t>Median = 171</a:t>
              </a:r>
            </a:p>
          </p:txBody>
        </p:sp>
        <p:sp>
          <p:nvSpPr>
            <p:cNvPr id="59449" name="Text Box 85">
              <a:extLst>
                <a:ext uri="{FF2B5EF4-FFF2-40B4-BE49-F238E27FC236}">
                  <a16:creationId xmlns:a16="http://schemas.microsoft.com/office/drawing/2014/main" id="{7E0393CA-097A-0F7C-866A-1B4304A19456}"/>
                </a:ext>
              </a:extLst>
            </p:cNvPr>
            <p:cNvSpPr txBox="1">
              <a:spLocks noChangeArrowheads="1"/>
            </p:cNvSpPr>
            <p:nvPr/>
          </p:nvSpPr>
          <p:spPr bwMode="auto">
            <a:xfrm>
              <a:off x="2694" y="1194"/>
              <a:ext cx="372" cy="250"/>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000" b="1">
                  <a:solidFill>
                    <a:schemeClr val="accent2"/>
                  </a:solidFill>
                  <a:latin typeface="Comic Sans MS" panose="030F0902030302020204" pitchFamily="66" charset="0"/>
                </a:rPr>
                <a:t>Q</a:t>
              </a:r>
              <a:r>
                <a:rPr lang="en-GB" altLang="en-US" sz="2000" b="1" baseline="-25000">
                  <a:solidFill>
                    <a:schemeClr val="accent2"/>
                  </a:solidFill>
                  <a:latin typeface="Comic Sans MS" panose="030F0902030302020204" pitchFamily="66" charset="0"/>
                </a:rPr>
                <a:t>2</a:t>
              </a:r>
              <a:endParaRPr lang="en-GB" altLang="en-US" sz="2000" b="1">
                <a:solidFill>
                  <a:schemeClr val="accent2"/>
                </a:solidFill>
                <a:latin typeface="Comic Sans MS" panose="030F0902030302020204" pitchFamily="66" charset="0"/>
              </a:endParaRPr>
            </a:p>
          </p:txBody>
        </p:sp>
      </p:grpSp>
      <p:grpSp>
        <p:nvGrpSpPr>
          <p:cNvPr id="10329" name="Group 89">
            <a:extLst>
              <a:ext uri="{FF2B5EF4-FFF2-40B4-BE49-F238E27FC236}">
                <a16:creationId xmlns:a16="http://schemas.microsoft.com/office/drawing/2014/main" id="{691E4E4B-E3CC-A75B-AC6D-B56BA29C6498}"/>
              </a:ext>
            </a:extLst>
          </p:cNvPr>
          <p:cNvGrpSpPr>
            <a:grpSpLocks/>
          </p:cNvGrpSpPr>
          <p:nvPr/>
        </p:nvGrpSpPr>
        <p:grpSpPr bwMode="auto">
          <a:xfrm>
            <a:off x="241300" y="585788"/>
            <a:ext cx="8674100" cy="2230437"/>
            <a:chOff x="152" y="369"/>
            <a:chExt cx="5464" cy="1405"/>
          </a:xfrm>
        </p:grpSpPr>
        <p:sp>
          <p:nvSpPr>
            <p:cNvPr id="59430" name="Text Box 23">
              <a:extLst>
                <a:ext uri="{FF2B5EF4-FFF2-40B4-BE49-F238E27FC236}">
                  <a16:creationId xmlns:a16="http://schemas.microsoft.com/office/drawing/2014/main" id="{34C4BC5C-D934-E662-D855-3BFC3B24FCA2}"/>
                </a:ext>
              </a:extLst>
            </p:cNvPr>
            <p:cNvSpPr txBox="1">
              <a:spLocks noChangeArrowheads="1"/>
            </p:cNvSpPr>
            <p:nvPr/>
          </p:nvSpPr>
          <p:spPr bwMode="auto">
            <a:xfrm>
              <a:off x="384" y="756"/>
              <a:ext cx="519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200" b="1">
                  <a:solidFill>
                    <a:schemeClr val="accent2"/>
                  </a:solidFill>
                  <a:latin typeface="Comic Sans MS" panose="030F0902030302020204" pitchFamily="66" charset="0"/>
                </a:rPr>
                <a:t>Question</a:t>
              </a:r>
              <a:r>
                <a:rPr lang="en-GB" altLang="en-US" sz="2200">
                  <a:latin typeface="Comic Sans MS" panose="030F0902030302020204" pitchFamily="66" charset="0"/>
                </a:rPr>
                <a:t>:  Stuart recorded the heights in cm of boys in his class as shown below. Draw a box plot for this data.</a:t>
              </a:r>
            </a:p>
          </p:txBody>
        </p:sp>
        <p:grpSp>
          <p:nvGrpSpPr>
            <p:cNvPr id="59431" name="Group 88">
              <a:extLst>
                <a:ext uri="{FF2B5EF4-FFF2-40B4-BE49-F238E27FC236}">
                  <a16:creationId xmlns:a16="http://schemas.microsoft.com/office/drawing/2014/main" id="{797D0E06-1539-F1DB-15DD-F5F95456A362}"/>
                </a:ext>
              </a:extLst>
            </p:cNvPr>
            <p:cNvGrpSpPr>
              <a:grpSpLocks/>
            </p:cNvGrpSpPr>
            <p:nvPr/>
          </p:nvGrpSpPr>
          <p:grpSpPr bwMode="auto">
            <a:xfrm>
              <a:off x="622" y="369"/>
              <a:ext cx="4359" cy="288"/>
              <a:chOff x="622" y="369"/>
              <a:chExt cx="4359" cy="288"/>
            </a:xfrm>
          </p:grpSpPr>
          <p:sp>
            <p:nvSpPr>
              <p:cNvPr id="59433" name="Text Box 25">
                <a:extLst>
                  <a:ext uri="{FF2B5EF4-FFF2-40B4-BE49-F238E27FC236}">
                    <a16:creationId xmlns:a16="http://schemas.microsoft.com/office/drawing/2014/main" id="{83EB7124-5FA7-AEA3-E98E-BC17DA5767F4}"/>
                  </a:ext>
                </a:extLst>
              </p:cNvPr>
              <p:cNvSpPr txBox="1">
                <a:spLocks noChangeArrowheads="1"/>
              </p:cNvSpPr>
              <p:nvPr/>
            </p:nvSpPr>
            <p:spPr bwMode="auto">
              <a:xfrm>
                <a:off x="1713" y="369"/>
                <a:ext cx="2311" cy="2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400">
                    <a:solidFill>
                      <a:srgbClr val="FFFF99"/>
                    </a:solidFill>
                    <a:latin typeface="Comic Sans MS" panose="030F0902030302020204" pitchFamily="66" charset="0"/>
                  </a:rPr>
                  <a:t>Drawing a Box Plot. </a:t>
                </a:r>
              </a:p>
            </p:txBody>
          </p:sp>
          <p:sp>
            <p:nvSpPr>
              <p:cNvPr id="59434" name="Line 26">
                <a:extLst>
                  <a:ext uri="{FF2B5EF4-FFF2-40B4-BE49-F238E27FC236}">
                    <a16:creationId xmlns:a16="http://schemas.microsoft.com/office/drawing/2014/main" id="{FE5BB48A-3D4D-1E10-9C9E-E0C30FADBEA1}"/>
                  </a:ext>
                </a:extLst>
              </p:cNvPr>
              <p:cNvSpPr>
                <a:spLocks noChangeShapeType="1"/>
              </p:cNvSpPr>
              <p:nvPr/>
            </p:nvSpPr>
            <p:spPr bwMode="auto">
              <a:xfrm>
                <a:off x="4011" y="521"/>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35" name="Line 27">
                <a:extLst>
                  <a:ext uri="{FF2B5EF4-FFF2-40B4-BE49-F238E27FC236}">
                    <a16:creationId xmlns:a16="http://schemas.microsoft.com/office/drawing/2014/main" id="{F0E7EDAC-1F86-6F7D-6B06-50BE934025BD}"/>
                  </a:ext>
                </a:extLst>
              </p:cNvPr>
              <p:cNvSpPr>
                <a:spLocks noChangeShapeType="1"/>
              </p:cNvSpPr>
              <p:nvPr/>
            </p:nvSpPr>
            <p:spPr bwMode="auto">
              <a:xfrm>
                <a:off x="4972" y="400"/>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36" name="Line 28">
                <a:extLst>
                  <a:ext uri="{FF2B5EF4-FFF2-40B4-BE49-F238E27FC236}">
                    <a16:creationId xmlns:a16="http://schemas.microsoft.com/office/drawing/2014/main" id="{C2EAB50E-506A-6F13-772E-A77789E29184}"/>
                  </a:ext>
                </a:extLst>
              </p:cNvPr>
              <p:cNvSpPr>
                <a:spLocks noChangeShapeType="1"/>
              </p:cNvSpPr>
              <p:nvPr/>
            </p:nvSpPr>
            <p:spPr bwMode="auto">
              <a:xfrm flipH="1">
                <a:off x="624" y="516"/>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37" name="Line 29">
                <a:extLst>
                  <a:ext uri="{FF2B5EF4-FFF2-40B4-BE49-F238E27FC236}">
                    <a16:creationId xmlns:a16="http://schemas.microsoft.com/office/drawing/2014/main" id="{A2D5F27D-8ACC-9CA2-1810-4B8F3375011B}"/>
                  </a:ext>
                </a:extLst>
              </p:cNvPr>
              <p:cNvSpPr>
                <a:spLocks noChangeShapeType="1"/>
              </p:cNvSpPr>
              <p:nvPr/>
            </p:nvSpPr>
            <p:spPr bwMode="auto">
              <a:xfrm>
                <a:off x="622" y="382"/>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59432" name="Text Box 66">
              <a:extLst>
                <a:ext uri="{FF2B5EF4-FFF2-40B4-BE49-F238E27FC236}">
                  <a16:creationId xmlns:a16="http://schemas.microsoft.com/office/drawing/2014/main" id="{4F403793-02A3-63E7-D86F-2C7CD326F8B1}"/>
                </a:ext>
              </a:extLst>
            </p:cNvPr>
            <p:cNvSpPr txBox="1">
              <a:spLocks noChangeArrowheads="1"/>
            </p:cNvSpPr>
            <p:nvPr/>
          </p:nvSpPr>
          <p:spPr bwMode="auto">
            <a:xfrm>
              <a:off x="152" y="1524"/>
              <a:ext cx="54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000">
                  <a:latin typeface="Comic Sans MS" panose="030F0902030302020204" pitchFamily="66" charset="0"/>
                </a:rPr>
                <a:t>137, 148, 155, 158, 165, 166, 166, 171, 171, 173, 175, 180, 184, 186, 186</a:t>
              </a:r>
            </a:p>
          </p:txBody>
        </p:sp>
      </p:grpSp>
      <p:sp>
        <p:nvSpPr>
          <p:cNvPr id="10369" name="Line 129">
            <a:extLst>
              <a:ext uri="{FF2B5EF4-FFF2-40B4-BE49-F238E27FC236}">
                <a16:creationId xmlns:a16="http://schemas.microsoft.com/office/drawing/2014/main" id="{D9684E03-7E35-6244-EB31-F8FB73B0E378}"/>
              </a:ext>
            </a:extLst>
          </p:cNvPr>
          <p:cNvSpPr>
            <a:spLocks noChangeShapeType="1"/>
          </p:cNvSpPr>
          <p:nvPr/>
        </p:nvSpPr>
        <p:spPr bwMode="auto">
          <a:xfrm flipV="1">
            <a:off x="6207125" y="5016500"/>
            <a:ext cx="0" cy="39052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0370" name="Rectangle 130">
            <a:extLst>
              <a:ext uri="{FF2B5EF4-FFF2-40B4-BE49-F238E27FC236}">
                <a16:creationId xmlns:a16="http://schemas.microsoft.com/office/drawing/2014/main" id="{46F2D7AA-A622-E9AE-3834-7AF4269CC510}"/>
              </a:ext>
            </a:extLst>
          </p:cNvPr>
          <p:cNvSpPr>
            <a:spLocks noChangeArrowheads="1"/>
          </p:cNvSpPr>
          <p:nvPr/>
        </p:nvSpPr>
        <p:spPr bwMode="auto">
          <a:xfrm>
            <a:off x="4222750" y="5016500"/>
            <a:ext cx="3186113" cy="3905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10371" name="Group 131">
            <a:extLst>
              <a:ext uri="{FF2B5EF4-FFF2-40B4-BE49-F238E27FC236}">
                <a16:creationId xmlns:a16="http://schemas.microsoft.com/office/drawing/2014/main" id="{D3E2BE40-0293-CF19-08C7-6F929627BE73}"/>
              </a:ext>
            </a:extLst>
          </p:cNvPr>
          <p:cNvGrpSpPr>
            <a:grpSpLocks/>
          </p:cNvGrpSpPr>
          <p:nvPr/>
        </p:nvGrpSpPr>
        <p:grpSpPr bwMode="auto">
          <a:xfrm>
            <a:off x="1219200" y="5089525"/>
            <a:ext cx="2982913" cy="241300"/>
            <a:chOff x="1387" y="3460"/>
            <a:chExt cx="572" cy="152"/>
          </a:xfrm>
        </p:grpSpPr>
        <p:sp>
          <p:nvSpPr>
            <p:cNvPr id="59428" name="Line 132">
              <a:extLst>
                <a:ext uri="{FF2B5EF4-FFF2-40B4-BE49-F238E27FC236}">
                  <a16:creationId xmlns:a16="http://schemas.microsoft.com/office/drawing/2014/main" id="{1CEAB395-525A-4847-6CFB-BF3DAEB8C1AA}"/>
                </a:ext>
              </a:extLst>
            </p:cNvPr>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29" name="Line 133">
              <a:extLst>
                <a:ext uri="{FF2B5EF4-FFF2-40B4-BE49-F238E27FC236}">
                  <a16:creationId xmlns:a16="http://schemas.microsoft.com/office/drawing/2014/main" id="{AD3FB93F-6EA6-B35E-0B2B-5B2B1C083CB6}"/>
                </a:ext>
              </a:extLst>
            </p:cNvPr>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10374" name="Group 134">
            <a:extLst>
              <a:ext uri="{FF2B5EF4-FFF2-40B4-BE49-F238E27FC236}">
                <a16:creationId xmlns:a16="http://schemas.microsoft.com/office/drawing/2014/main" id="{8511A41B-6C42-D61F-9F7D-ED6D84B5DB9A}"/>
              </a:ext>
            </a:extLst>
          </p:cNvPr>
          <p:cNvGrpSpPr>
            <a:grpSpLocks/>
          </p:cNvGrpSpPr>
          <p:nvPr/>
        </p:nvGrpSpPr>
        <p:grpSpPr bwMode="auto">
          <a:xfrm>
            <a:off x="7415213" y="5073650"/>
            <a:ext cx="842962" cy="279400"/>
            <a:chOff x="3290" y="3166"/>
            <a:chExt cx="1748" cy="176"/>
          </a:xfrm>
        </p:grpSpPr>
        <p:sp>
          <p:nvSpPr>
            <p:cNvPr id="59426" name="Line 135">
              <a:extLst>
                <a:ext uri="{FF2B5EF4-FFF2-40B4-BE49-F238E27FC236}">
                  <a16:creationId xmlns:a16="http://schemas.microsoft.com/office/drawing/2014/main" id="{405345D9-B1CB-8A27-D69F-BEAAA86A730F}"/>
                </a:ext>
              </a:extLst>
            </p:cNvPr>
            <p:cNvSpPr>
              <a:spLocks noChangeShapeType="1"/>
            </p:cNvSpPr>
            <p:nvPr/>
          </p:nvSpPr>
          <p:spPr bwMode="auto">
            <a:xfrm>
              <a:off x="3290" y="3252"/>
              <a:ext cx="17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59427" name="Line 136">
              <a:extLst>
                <a:ext uri="{FF2B5EF4-FFF2-40B4-BE49-F238E27FC236}">
                  <a16:creationId xmlns:a16="http://schemas.microsoft.com/office/drawing/2014/main" id="{8F3AA301-9EBD-DC4F-442E-66614ABEFA8B}"/>
                </a:ext>
              </a:extLst>
            </p:cNvPr>
            <p:cNvSpPr>
              <a:spLocks noChangeShapeType="1"/>
            </p:cNvSpPr>
            <p:nvPr/>
          </p:nvSpPr>
          <p:spPr bwMode="auto">
            <a:xfrm>
              <a:off x="5031" y="316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59399" name="Rectangle 141">
            <a:extLst>
              <a:ext uri="{FF2B5EF4-FFF2-40B4-BE49-F238E27FC236}">
                <a16:creationId xmlns:a16="http://schemas.microsoft.com/office/drawing/2014/main" id="{0E14E4A9-A183-6CDB-0555-0B0F9D321AB2}"/>
              </a:ext>
            </a:extLst>
          </p:cNvPr>
          <p:cNvSpPr>
            <a:spLocks noChangeArrowheads="1"/>
          </p:cNvSpPr>
          <p:nvPr/>
        </p:nvSpPr>
        <p:spPr bwMode="auto">
          <a:xfrm>
            <a:off x="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00" name="Rectangle 142">
            <a:extLst>
              <a:ext uri="{FF2B5EF4-FFF2-40B4-BE49-F238E27FC236}">
                <a16:creationId xmlns:a16="http://schemas.microsoft.com/office/drawing/2014/main" id="{C4CCFBE4-C1DC-18E9-27DE-7FB64CB93912}"/>
              </a:ext>
            </a:extLst>
          </p:cNvPr>
          <p:cNvSpPr>
            <a:spLocks noChangeArrowheads="1"/>
          </p:cNvSpPr>
          <p:nvPr/>
        </p:nvSpPr>
        <p:spPr bwMode="auto">
          <a:xfrm>
            <a:off x="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01" name="Rectangle 143">
            <a:extLst>
              <a:ext uri="{FF2B5EF4-FFF2-40B4-BE49-F238E27FC236}">
                <a16:creationId xmlns:a16="http://schemas.microsoft.com/office/drawing/2014/main" id="{41D0A340-D9CF-B6AF-CCE1-D4A9D9B969F4}"/>
              </a:ext>
            </a:extLst>
          </p:cNvPr>
          <p:cNvSpPr>
            <a:spLocks noChangeArrowheads="1"/>
          </p:cNvSpPr>
          <p:nvPr/>
        </p:nvSpPr>
        <p:spPr bwMode="auto">
          <a:xfrm>
            <a:off x="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02" name="Rectangle 144">
            <a:extLst>
              <a:ext uri="{FF2B5EF4-FFF2-40B4-BE49-F238E27FC236}">
                <a16:creationId xmlns:a16="http://schemas.microsoft.com/office/drawing/2014/main" id="{4B6B0F50-DE02-FE90-6AAA-9FD07EA219AD}"/>
              </a:ext>
            </a:extLst>
          </p:cNvPr>
          <p:cNvSpPr>
            <a:spLocks noChangeArrowheads="1"/>
          </p:cNvSpPr>
          <p:nvPr/>
        </p:nvSpPr>
        <p:spPr bwMode="auto">
          <a:xfrm>
            <a:off x="8915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10380" name="Group 140">
            <a:extLst>
              <a:ext uri="{FF2B5EF4-FFF2-40B4-BE49-F238E27FC236}">
                <a16:creationId xmlns:a16="http://schemas.microsoft.com/office/drawing/2014/main" id="{DA13C4A3-1AB0-74CA-61A7-8A1DBFA07A7A}"/>
              </a:ext>
            </a:extLst>
          </p:cNvPr>
          <p:cNvGrpSpPr>
            <a:grpSpLocks/>
          </p:cNvGrpSpPr>
          <p:nvPr/>
        </p:nvGrpSpPr>
        <p:grpSpPr bwMode="auto">
          <a:xfrm>
            <a:off x="-60325" y="5543550"/>
            <a:ext cx="9204325" cy="474663"/>
            <a:chOff x="-38" y="3492"/>
            <a:chExt cx="5798" cy="299"/>
          </a:xfrm>
        </p:grpSpPr>
        <p:grpSp>
          <p:nvGrpSpPr>
            <p:cNvPr id="59404" name="Group 128">
              <a:extLst>
                <a:ext uri="{FF2B5EF4-FFF2-40B4-BE49-F238E27FC236}">
                  <a16:creationId xmlns:a16="http://schemas.microsoft.com/office/drawing/2014/main" id="{55933457-353A-20F4-DCA5-1B12AEC15F6F}"/>
                </a:ext>
              </a:extLst>
            </p:cNvPr>
            <p:cNvGrpSpPr>
              <a:grpSpLocks/>
            </p:cNvGrpSpPr>
            <p:nvPr/>
          </p:nvGrpSpPr>
          <p:grpSpPr bwMode="auto">
            <a:xfrm>
              <a:off x="-38" y="3492"/>
              <a:ext cx="5798" cy="299"/>
              <a:chOff x="-38" y="3492"/>
              <a:chExt cx="5798" cy="299"/>
            </a:xfrm>
          </p:grpSpPr>
          <p:sp>
            <p:nvSpPr>
              <p:cNvPr id="59406" name="Text Box 91">
                <a:extLst>
                  <a:ext uri="{FF2B5EF4-FFF2-40B4-BE49-F238E27FC236}">
                    <a16:creationId xmlns:a16="http://schemas.microsoft.com/office/drawing/2014/main" id="{9005D3A2-8C86-9250-0D2B-B8CAC5D9AAE6}"/>
                  </a:ext>
                </a:extLst>
              </p:cNvPr>
              <p:cNvSpPr txBox="1">
                <a:spLocks noChangeArrowheads="1"/>
              </p:cNvSpPr>
              <p:nvPr/>
            </p:nvSpPr>
            <p:spPr bwMode="auto">
              <a:xfrm>
                <a:off x="-38"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130</a:t>
                </a:r>
              </a:p>
            </p:txBody>
          </p:sp>
          <p:grpSp>
            <p:nvGrpSpPr>
              <p:cNvPr id="59407" name="Group 121">
                <a:extLst>
                  <a:ext uri="{FF2B5EF4-FFF2-40B4-BE49-F238E27FC236}">
                    <a16:creationId xmlns:a16="http://schemas.microsoft.com/office/drawing/2014/main" id="{F3555ABC-BA4A-6AC3-A96C-24E6744D2C9D}"/>
                  </a:ext>
                </a:extLst>
              </p:cNvPr>
              <p:cNvGrpSpPr>
                <a:grpSpLocks/>
              </p:cNvGrpSpPr>
              <p:nvPr/>
            </p:nvGrpSpPr>
            <p:grpSpPr bwMode="auto">
              <a:xfrm>
                <a:off x="121" y="3492"/>
                <a:ext cx="5459" cy="87"/>
                <a:chOff x="121" y="3492"/>
                <a:chExt cx="4211" cy="87"/>
              </a:xfrm>
            </p:grpSpPr>
            <p:sp>
              <p:nvSpPr>
                <p:cNvPr id="59414" name="Rectangle 102">
                  <a:extLst>
                    <a:ext uri="{FF2B5EF4-FFF2-40B4-BE49-F238E27FC236}">
                      <a16:creationId xmlns:a16="http://schemas.microsoft.com/office/drawing/2014/main" id="{452240FE-8651-BA63-C6E0-00D290B5D87F}"/>
                    </a:ext>
                  </a:extLst>
                </p:cNvPr>
                <p:cNvSpPr>
                  <a:spLocks noChangeArrowheads="1"/>
                </p:cNvSpPr>
                <p:nvPr/>
              </p:nvSpPr>
              <p:spPr bwMode="auto">
                <a:xfrm>
                  <a:off x="823"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15" name="Rectangle 103">
                  <a:extLst>
                    <a:ext uri="{FF2B5EF4-FFF2-40B4-BE49-F238E27FC236}">
                      <a16:creationId xmlns:a16="http://schemas.microsoft.com/office/drawing/2014/main" id="{351CA7D9-48F4-8FC9-6BCD-C0E8698FB429}"/>
                    </a:ext>
                  </a:extLst>
                </p:cNvPr>
                <p:cNvSpPr>
                  <a:spLocks noChangeArrowheads="1"/>
                </p:cNvSpPr>
                <p:nvPr/>
              </p:nvSpPr>
              <p:spPr bwMode="auto">
                <a:xfrm>
                  <a:off x="1174"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16" name="Rectangle 104">
                  <a:extLst>
                    <a:ext uri="{FF2B5EF4-FFF2-40B4-BE49-F238E27FC236}">
                      <a16:creationId xmlns:a16="http://schemas.microsoft.com/office/drawing/2014/main" id="{5B3F8102-A554-1B5B-7E89-3906627E0A0E}"/>
                    </a:ext>
                  </a:extLst>
                </p:cNvPr>
                <p:cNvSpPr>
                  <a:spLocks noChangeArrowheads="1"/>
                </p:cNvSpPr>
                <p:nvPr/>
              </p:nvSpPr>
              <p:spPr bwMode="auto">
                <a:xfrm>
                  <a:off x="1524"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17" name="Rectangle 105">
                  <a:extLst>
                    <a:ext uri="{FF2B5EF4-FFF2-40B4-BE49-F238E27FC236}">
                      <a16:creationId xmlns:a16="http://schemas.microsoft.com/office/drawing/2014/main" id="{D742193C-1D53-9DBF-8D04-1E9CE451DE2C}"/>
                    </a:ext>
                  </a:extLst>
                </p:cNvPr>
                <p:cNvSpPr>
                  <a:spLocks noChangeArrowheads="1"/>
                </p:cNvSpPr>
                <p:nvPr/>
              </p:nvSpPr>
              <p:spPr bwMode="auto">
                <a:xfrm>
                  <a:off x="1875"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18" name="Rectangle 106">
                  <a:extLst>
                    <a:ext uri="{FF2B5EF4-FFF2-40B4-BE49-F238E27FC236}">
                      <a16:creationId xmlns:a16="http://schemas.microsoft.com/office/drawing/2014/main" id="{87BC29D1-DC18-0C08-4F21-0FD051A5E498}"/>
                    </a:ext>
                  </a:extLst>
                </p:cNvPr>
                <p:cNvSpPr>
                  <a:spLocks noChangeArrowheads="1"/>
                </p:cNvSpPr>
                <p:nvPr/>
              </p:nvSpPr>
              <p:spPr bwMode="auto">
                <a:xfrm>
                  <a:off x="2226"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19" name="Rectangle 107">
                  <a:extLst>
                    <a:ext uri="{FF2B5EF4-FFF2-40B4-BE49-F238E27FC236}">
                      <a16:creationId xmlns:a16="http://schemas.microsoft.com/office/drawing/2014/main" id="{8F42E4D9-7260-E283-D362-487C5819AA59}"/>
                    </a:ext>
                  </a:extLst>
                </p:cNvPr>
                <p:cNvSpPr>
                  <a:spLocks noChangeArrowheads="1"/>
                </p:cNvSpPr>
                <p:nvPr/>
              </p:nvSpPr>
              <p:spPr bwMode="auto">
                <a:xfrm>
                  <a:off x="2576"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0" name="Rectangle 108">
                  <a:extLst>
                    <a:ext uri="{FF2B5EF4-FFF2-40B4-BE49-F238E27FC236}">
                      <a16:creationId xmlns:a16="http://schemas.microsoft.com/office/drawing/2014/main" id="{FFC05D61-8E8E-0069-D644-2BB4D55329D1}"/>
                    </a:ext>
                  </a:extLst>
                </p:cNvPr>
                <p:cNvSpPr>
                  <a:spLocks noChangeArrowheads="1"/>
                </p:cNvSpPr>
                <p:nvPr/>
              </p:nvSpPr>
              <p:spPr bwMode="auto">
                <a:xfrm>
                  <a:off x="2927"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1" name="Rectangle 109">
                  <a:extLst>
                    <a:ext uri="{FF2B5EF4-FFF2-40B4-BE49-F238E27FC236}">
                      <a16:creationId xmlns:a16="http://schemas.microsoft.com/office/drawing/2014/main" id="{56EC44F9-98F4-0C4A-1C2F-ED0C353B0DAF}"/>
                    </a:ext>
                  </a:extLst>
                </p:cNvPr>
                <p:cNvSpPr>
                  <a:spLocks noChangeArrowheads="1"/>
                </p:cNvSpPr>
                <p:nvPr/>
              </p:nvSpPr>
              <p:spPr bwMode="auto">
                <a:xfrm>
                  <a:off x="3277"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2" name="Rectangle 110">
                  <a:extLst>
                    <a:ext uri="{FF2B5EF4-FFF2-40B4-BE49-F238E27FC236}">
                      <a16:creationId xmlns:a16="http://schemas.microsoft.com/office/drawing/2014/main" id="{2B42D5E1-04D8-E054-ABC9-241234A8A621}"/>
                    </a:ext>
                  </a:extLst>
                </p:cNvPr>
                <p:cNvSpPr>
                  <a:spLocks noChangeArrowheads="1"/>
                </p:cNvSpPr>
                <p:nvPr/>
              </p:nvSpPr>
              <p:spPr bwMode="auto">
                <a:xfrm>
                  <a:off x="3631"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3" name="Rectangle 111">
                  <a:extLst>
                    <a:ext uri="{FF2B5EF4-FFF2-40B4-BE49-F238E27FC236}">
                      <a16:creationId xmlns:a16="http://schemas.microsoft.com/office/drawing/2014/main" id="{C6209B16-471E-F2FD-F190-5ACB2798AECF}"/>
                    </a:ext>
                  </a:extLst>
                </p:cNvPr>
                <p:cNvSpPr>
                  <a:spLocks noChangeArrowheads="1"/>
                </p:cNvSpPr>
                <p:nvPr/>
              </p:nvSpPr>
              <p:spPr bwMode="auto">
                <a:xfrm>
                  <a:off x="3982"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4" name="Rectangle 118">
                  <a:extLst>
                    <a:ext uri="{FF2B5EF4-FFF2-40B4-BE49-F238E27FC236}">
                      <a16:creationId xmlns:a16="http://schemas.microsoft.com/office/drawing/2014/main" id="{D830C051-AC03-31D6-ECC1-F2E3700D78F1}"/>
                    </a:ext>
                  </a:extLst>
                </p:cNvPr>
                <p:cNvSpPr>
                  <a:spLocks noChangeArrowheads="1"/>
                </p:cNvSpPr>
                <p:nvPr/>
              </p:nvSpPr>
              <p:spPr bwMode="auto">
                <a:xfrm>
                  <a:off x="472"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59425" name="Rectangle 119">
                  <a:extLst>
                    <a:ext uri="{FF2B5EF4-FFF2-40B4-BE49-F238E27FC236}">
                      <a16:creationId xmlns:a16="http://schemas.microsoft.com/office/drawing/2014/main" id="{9A48C926-FD65-45AE-3B17-1AC4C1FDD8F5}"/>
                    </a:ext>
                  </a:extLst>
                </p:cNvPr>
                <p:cNvSpPr>
                  <a:spLocks noChangeArrowheads="1"/>
                </p:cNvSpPr>
                <p:nvPr/>
              </p:nvSpPr>
              <p:spPr bwMode="auto">
                <a:xfrm>
                  <a:off x="121"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59408" name="Text Box 122">
                <a:extLst>
                  <a:ext uri="{FF2B5EF4-FFF2-40B4-BE49-F238E27FC236}">
                    <a16:creationId xmlns:a16="http://schemas.microsoft.com/office/drawing/2014/main" id="{F2EDDD9D-861D-7696-2FE8-1BD82EF27DAE}"/>
                  </a:ext>
                </a:extLst>
              </p:cNvPr>
              <p:cNvSpPr txBox="1">
                <a:spLocks noChangeArrowheads="1"/>
              </p:cNvSpPr>
              <p:nvPr/>
            </p:nvSpPr>
            <p:spPr bwMode="auto">
              <a:xfrm>
                <a:off x="841"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140</a:t>
                </a:r>
              </a:p>
            </p:txBody>
          </p:sp>
          <p:sp>
            <p:nvSpPr>
              <p:cNvPr id="59409" name="Text Box 123">
                <a:extLst>
                  <a:ext uri="{FF2B5EF4-FFF2-40B4-BE49-F238E27FC236}">
                    <a16:creationId xmlns:a16="http://schemas.microsoft.com/office/drawing/2014/main" id="{A045082B-2DD3-AA0B-7302-B7791E0E8CF0}"/>
                  </a:ext>
                </a:extLst>
              </p:cNvPr>
              <p:cNvSpPr txBox="1">
                <a:spLocks noChangeArrowheads="1"/>
              </p:cNvSpPr>
              <p:nvPr/>
            </p:nvSpPr>
            <p:spPr bwMode="auto">
              <a:xfrm>
                <a:off x="175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150</a:t>
                </a:r>
              </a:p>
            </p:txBody>
          </p:sp>
          <p:sp>
            <p:nvSpPr>
              <p:cNvPr id="59410" name="Text Box 124">
                <a:extLst>
                  <a:ext uri="{FF2B5EF4-FFF2-40B4-BE49-F238E27FC236}">
                    <a16:creationId xmlns:a16="http://schemas.microsoft.com/office/drawing/2014/main" id="{0A5BFDBB-742D-DA18-8CB6-94A5AE906018}"/>
                  </a:ext>
                </a:extLst>
              </p:cNvPr>
              <p:cNvSpPr txBox="1">
                <a:spLocks noChangeArrowheads="1"/>
              </p:cNvSpPr>
              <p:nvPr/>
            </p:nvSpPr>
            <p:spPr bwMode="auto">
              <a:xfrm>
                <a:off x="266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160</a:t>
                </a:r>
              </a:p>
            </p:txBody>
          </p:sp>
          <p:sp>
            <p:nvSpPr>
              <p:cNvPr id="59411" name="Text Box 125">
                <a:extLst>
                  <a:ext uri="{FF2B5EF4-FFF2-40B4-BE49-F238E27FC236}">
                    <a16:creationId xmlns:a16="http://schemas.microsoft.com/office/drawing/2014/main" id="{915E347F-B440-2F0F-CD11-15627C2E9738}"/>
                  </a:ext>
                </a:extLst>
              </p:cNvPr>
              <p:cNvSpPr txBox="1">
                <a:spLocks noChangeArrowheads="1"/>
              </p:cNvSpPr>
              <p:nvPr/>
            </p:nvSpPr>
            <p:spPr bwMode="auto">
              <a:xfrm>
                <a:off x="3569"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170</a:t>
                </a:r>
              </a:p>
            </p:txBody>
          </p:sp>
          <p:sp>
            <p:nvSpPr>
              <p:cNvPr id="59412" name="Text Box 126">
                <a:extLst>
                  <a:ext uri="{FF2B5EF4-FFF2-40B4-BE49-F238E27FC236}">
                    <a16:creationId xmlns:a16="http://schemas.microsoft.com/office/drawing/2014/main" id="{00931B56-CC73-420F-145F-C735B73F2963}"/>
                  </a:ext>
                </a:extLst>
              </p:cNvPr>
              <p:cNvSpPr txBox="1">
                <a:spLocks noChangeArrowheads="1"/>
              </p:cNvSpPr>
              <p:nvPr/>
            </p:nvSpPr>
            <p:spPr bwMode="auto">
              <a:xfrm>
                <a:off x="4477"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180</a:t>
                </a:r>
              </a:p>
            </p:txBody>
          </p:sp>
          <p:sp>
            <p:nvSpPr>
              <p:cNvPr id="59413" name="Text Box 127">
                <a:extLst>
                  <a:ext uri="{FF2B5EF4-FFF2-40B4-BE49-F238E27FC236}">
                    <a16:creationId xmlns:a16="http://schemas.microsoft.com/office/drawing/2014/main" id="{37834008-7857-9A18-58E5-4DBAF1BAB85D}"/>
                  </a:ext>
                </a:extLst>
              </p:cNvPr>
              <p:cNvSpPr txBox="1">
                <a:spLocks noChangeArrowheads="1"/>
              </p:cNvSpPr>
              <p:nvPr/>
            </p:nvSpPr>
            <p:spPr bwMode="auto">
              <a:xfrm>
                <a:off x="538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190</a:t>
                </a:r>
              </a:p>
            </p:txBody>
          </p:sp>
        </p:grpSp>
        <p:sp>
          <p:nvSpPr>
            <p:cNvPr id="59405" name="Text Box 138">
              <a:extLst>
                <a:ext uri="{FF2B5EF4-FFF2-40B4-BE49-F238E27FC236}">
                  <a16:creationId xmlns:a16="http://schemas.microsoft.com/office/drawing/2014/main" id="{ABE22569-9FC5-75EA-1348-F1309350C729}"/>
                </a:ext>
              </a:extLst>
            </p:cNvPr>
            <p:cNvSpPr txBox="1">
              <a:spLocks noChangeArrowheads="1"/>
            </p:cNvSpPr>
            <p:nvPr/>
          </p:nvSpPr>
          <p:spPr bwMode="auto">
            <a:xfrm>
              <a:off x="4925" y="3579"/>
              <a:ext cx="45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cm</a:t>
              </a:r>
            </a:p>
          </p:txBody>
        </p:sp>
      </p:grpSp>
    </p:spTree>
    <p:extLst>
      <p:ext uri="{BB962C8B-B14F-4D97-AF65-F5344CB8AC3E}">
        <p14:creationId xmlns:p14="http://schemas.microsoft.com/office/powerpoint/2010/main" val="39599160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329"/>
                                        </p:tgtEl>
                                        <p:attrNameLst>
                                          <p:attrName>style.visibility</p:attrName>
                                        </p:attrNameLst>
                                      </p:cBhvr>
                                      <p:to>
                                        <p:strVal val="visible"/>
                                      </p:to>
                                    </p:set>
                                    <p:animEffect transition="in" filter="dissolve">
                                      <p:cBhvr>
                                        <p:cTn id="7" dur="500"/>
                                        <p:tgtEl>
                                          <p:spTgt spid="103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327"/>
                                        </p:tgtEl>
                                        <p:attrNameLst>
                                          <p:attrName>style.visibility</p:attrName>
                                        </p:attrNameLst>
                                      </p:cBhvr>
                                      <p:to>
                                        <p:strVal val="visible"/>
                                      </p:to>
                                    </p:set>
                                    <p:animEffect transition="in" filter="wipe(up)">
                                      <p:cBhvr>
                                        <p:cTn id="12" dur="500"/>
                                        <p:tgtEl>
                                          <p:spTgt spid="10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380"/>
                                        </p:tgtEl>
                                        <p:attrNameLst>
                                          <p:attrName>style.visibility</p:attrName>
                                        </p:attrNameLst>
                                      </p:cBhvr>
                                      <p:to>
                                        <p:strVal val="visible"/>
                                      </p:to>
                                    </p:set>
                                    <p:animEffect transition="in" filter="wipe(left)">
                                      <p:cBhvr>
                                        <p:cTn id="17" dur="500"/>
                                        <p:tgtEl>
                                          <p:spTgt spid="103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370"/>
                                        </p:tgtEl>
                                        <p:attrNameLst>
                                          <p:attrName>style.visibility</p:attrName>
                                        </p:attrNameLst>
                                      </p:cBhvr>
                                      <p:to>
                                        <p:strVal val="visible"/>
                                      </p:to>
                                    </p:set>
                                    <p:animEffect transition="in" filter="wipe(left)">
                                      <p:cBhvr>
                                        <p:cTn id="22" dur="500"/>
                                        <p:tgtEl>
                                          <p:spTgt spid="103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0369"/>
                                        </p:tgtEl>
                                        <p:attrNameLst>
                                          <p:attrName>style.visibility</p:attrName>
                                        </p:attrNameLst>
                                      </p:cBhvr>
                                      <p:to>
                                        <p:strVal val="visible"/>
                                      </p:to>
                                    </p:set>
                                    <p:animEffect transition="in" filter="wipe(up)">
                                      <p:cBhvr>
                                        <p:cTn id="27" dur="500"/>
                                        <p:tgtEl>
                                          <p:spTgt spid="103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0371"/>
                                        </p:tgtEl>
                                        <p:attrNameLst>
                                          <p:attrName>style.visibility</p:attrName>
                                        </p:attrNameLst>
                                      </p:cBhvr>
                                      <p:to>
                                        <p:strVal val="visible"/>
                                      </p:to>
                                    </p:set>
                                    <p:animEffect transition="in" filter="wipe(right)">
                                      <p:cBhvr>
                                        <p:cTn id="32" dur="500"/>
                                        <p:tgtEl>
                                          <p:spTgt spid="103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374"/>
                                        </p:tgtEl>
                                        <p:attrNameLst>
                                          <p:attrName>style.visibility</p:attrName>
                                        </p:attrNameLst>
                                      </p:cBhvr>
                                      <p:to>
                                        <p:strVal val="visible"/>
                                      </p:to>
                                    </p:set>
                                    <p:animEffect transition="in" filter="wipe(left)">
                                      <p:cBhvr>
                                        <p:cTn id="37" dur="500"/>
                                        <p:tgtEl>
                                          <p:spTgt spid="10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59" name="Group 95">
            <a:extLst>
              <a:ext uri="{FF2B5EF4-FFF2-40B4-BE49-F238E27FC236}">
                <a16:creationId xmlns:a16="http://schemas.microsoft.com/office/drawing/2014/main" id="{A576FF02-3D26-A1DF-DC31-2863955E8588}"/>
              </a:ext>
            </a:extLst>
          </p:cNvPr>
          <p:cNvGrpSpPr>
            <a:grpSpLocks/>
          </p:cNvGrpSpPr>
          <p:nvPr/>
        </p:nvGrpSpPr>
        <p:grpSpPr bwMode="auto">
          <a:xfrm>
            <a:off x="0" y="585788"/>
            <a:ext cx="9204325" cy="5989637"/>
            <a:chOff x="0" y="369"/>
            <a:chExt cx="5798" cy="3773"/>
          </a:xfrm>
        </p:grpSpPr>
        <p:sp>
          <p:nvSpPr>
            <p:cNvPr id="60422" name="Text Box 86">
              <a:extLst>
                <a:ext uri="{FF2B5EF4-FFF2-40B4-BE49-F238E27FC236}">
                  <a16:creationId xmlns:a16="http://schemas.microsoft.com/office/drawing/2014/main" id="{73810CA1-FE70-054C-872C-75F937F91B92}"/>
                </a:ext>
              </a:extLst>
            </p:cNvPr>
            <p:cNvSpPr txBox="1">
              <a:spLocks noChangeArrowheads="1"/>
            </p:cNvSpPr>
            <p:nvPr/>
          </p:nvSpPr>
          <p:spPr bwMode="auto">
            <a:xfrm>
              <a:off x="2856" y="3257"/>
              <a:ext cx="2539"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2.</a:t>
              </a:r>
              <a:r>
                <a:rPr lang="en-GB" altLang="en-US" sz="1800">
                  <a:latin typeface="Comic Sans MS" panose="030F0902030302020204" pitchFamily="66" charset="0"/>
                </a:rPr>
                <a:t> </a:t>
              </a:r>
              <a:r>
                <a:rPr lang="en-GB" altLang="en-US" sz="1700">
                  <a:latin typeface="Comic Sans MS" panose="030F0902030302020204" pitchFamily="66" charset="0"/>
                </a:rPr>
                <a:t>The boys are taller on average.</a:t>
              </a:r>
            </a:p>
          </p:txBody>
        </p:sp>
        <p:sp>
          <p:nvSpPr>
            <p:cNvPr id="60423" name="Text Box 16">
              <a:extLst>
                <a:ext uri="{FF2B5EF4-FFF2-40B4-BE49-F238E27FC236}">
                  <a16:creationId xmlns:a16="http://schemas.microsoft.com/office/drawing/2014/main" id="{A7CA02B2-1B05-D6D6-F60F-4123C2580BCE}"/>
                </a:ext>
              </a:extLst>
            </p:cNvPr>
            <p:cNvSpPr txBox="1">
              <a:spLocks noChangeArrowheads="1"/>
            </p:cNvSpPr>
            <p:nvPr/>
          </p:nvSpPr>
          <p:spPr bwMode="auto">
            <a:xfrm>
              <a:off x="159" y="756"/>
              <a:ext cx="5459" cy="77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000" b="1">
                  <a:solidFill>
                    <a:schemeClr val="accent2"/>
                  </a:solidFill>
                  <a:latin typeface="Comic Sans MS" panose="030F0902030302020204" pitchFamily="66" charset="0"/>
                </a:rPr>
                <a:t>Question</a:t>
              </a:r>
              <a:r>
                <a:rPr lang="en-GB" altLang="en-US" sz="2000">
                  <a:latin typeface="Comic Sans MS" panose="030F0902030302020204" pitchFamily="66" charset="0"/>
                </a:rPr>
                <a:t>:  </a:t>
              </a:r>
              <a:r>
                <a:rPr lang="en-GB" altLang="en-US" sz="1800">
                  <a:latin typeface="Comic Sans MS" panose="030F0902030302020204" pitchFamily="66" charset="0"/>
                </a:rPr>
                <a:t>Gemma recorded the heights in cm of girls in the same class and constructed a box plot from the data. The box plots for both boys and girls are shown below. Use the box plots to choose some </a:t>
              </a:r>
              <a:r>
                <a:rPr lang="en-GB" altLang="en-US" sz="1800" b="1">
                  <a:solidFill>
                    <a:schemeClr val="accent2"/>
                  </a:solidFill>
                  <a:latin typeface="Comic Sans MS" panose="030F0902030302020204" pitchFamily="66" charset="0"/>
                </a:rPr>
                <a:t>correct</a:t>
              </a:r>
              <a:r>
                <a:rPr lang="en-GB" altLang="en-US" sz="1800">
                  <a:latin typeface="Comic Sans MS" panose="030F0902030302020204" pitchFamily="66" charset="0"/>
                </a:rPr>
                <a:t> statements comparing heights of boys and girls in the class. Justify your answers.</a:t>
              </a:r>
            </a:p>
          </p:txBody>
        </p:sp>
        <p:grpSp>
          <p:nvGrpSpPr>
            <p:cNvPr id="60424" name="Group 17">
              <a:extLst>
                <a:ext uri="{FF2B5EF4-FFF2-40B4-BE49-F238E27FC236}">
                  <a16:creationId xmlns:a16="http://schemas.microsoft.com/office/drawing/2014/main" id="{C1A0A6CE-CC12-F8CB-F025-0F7DB1D2B43B}"/>
                </a:ext>
              </a:extLst>
            </p:cNvPr>
            <p:cNvGrpSpPr>
              <a:grpSpLocks/>
            </p:cNvGrpSpPr>
            <p:nvPr/>
          </p:nvGrpSpPr>
          <p:grpSpPr bwMode="auto">
            <a:xfrm>
              <a:off x="660" y="369"/>
              <a:ext cx="4359" cy="288"/>
              <a:chOff x="622" y="369"/>
              <a:chExt cx="4359" cy="288"/>
            </a:xfrm>
          </p:grpSpPr>
          <p:sp>
            <p:nvSpPr>
              <p:cNvPr id="60471" name="Text Box 18">
                <a:extLst>
                  <a:ext uri="{FF2B5EF4-FFF2-40B4-BE49-F238E27FC236}">
                    <a16:creationId xmlns:a16="http://schemas.microsoft.com/office/drawing/2014/main" id="{2F017CD6-7DA5-F974-53E1-C477317B49F0}"/>
                  </a:ext>
                </a:extLst>
              </p:cNvPr>
              <p:cNvSpPr txBox="1">
                <a:spLocks noChangeArrowheads="1"/>
              </p:cNvSpPr>
              <p:nvPr/>
            </p:nvSpPr>
            <p:spPr bwMode="auto">
              <a:xfrm>
                <a:off x="1713" y="369"/>
                <a:ext cx="2311" cy="2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GB" altLang="en-US" sz="2400">
                    <a:solidFill>
                      <a:srgbClr val="FFFF99"/>
                    </a:solidFill>
                    <a:latin typeface="Comic Sans MS" panose="030F0902030302020204" pitchFamily="66" charset="0"/>
                  </a:rPr>
                  <a:t>Drawing a Box Plot. </a:t>
                </a:r>
              </a:p>
            </p:txBody>
          </p:sp>
          <p:sp>
            <p:nvSpPr>
              <p:cNvPr id="60472" name="Line 19">
                <a:extLst>
                  <a:ext uri="{FF2B5EF4-FFF2-40B4-BE49-F238E27FC236}">
                    <a16:creationId xmlns:a16="http://schemas.microsoft.com/office/drawing/2014/main" id="{3FF8E0A6-1F65-B792-7B69-D3DD670CB291}"/>
                  </a:ext>
                </a:extLst>
              </p:cNvPr>
              <p:cNvSpPr>
                <a:spLocks noChangeShapeType="1"/>
              </p:cNvSpPr>
              <p:nvPr/>
            </p:nvSpPr>
            <p:spPr bwMode="auto">
              <a:xfrm>
                <a:off x="4011" y="521"/>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73" name="Line 20">
                <a:extLst>
                  <a:ext uri="{FF2B5EF4-FFF2-40B4-BE49-F238E27FC236}">
                    <a16:creationId xmlns:a16="http://schemas.microsoft.com/office/drawing/2014/main" id="{3E999B2A-C600-13A7-DC34-36969703B7A1}"/>
                  </a:ext>
                </a:extLst>
              </p:cNvPr>
              <p:cNvSpPr>
                <a:spLocks noChangeShapeType="1"/>
              </p:cNvSpPr>
              <p:nvPr/>
            </p:nvSpPr>
            <p:spPr bwMode="auto">
              <a:xfrm>
                <a:off x="4972" y="400"/>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74" name="Line 21">
                <a:extLst>
                  <a:ext uri="{FF2B5EF4-FFF2-40B4-BE49-F238E27FC236}">
                    <a16:creationId xmlns:a16="http://schemas.microsoft.com/office/drawing/2014/main" id="{621FAD3C-7F65-5B9C-F5A6-3EDE5536A1BD}"/>
                  </a:ext>
                </a:extLst>
              </p:cNvPr>
              <p:cNvSpPr>
                <a:spLocks noChangeShapeType="1"/>
              </p:cNvSpPr>
              <p:nvPr/>
            </p:nvSpPr>
            <p:spPr bwMode="auto">
              <a:xfrm flipH="1">
                <a:off x="624" y="516"/>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75" name="Line 22">
                <a:extLst>
                  <a:ext uri="{FF2B5EF4-FFF2-40B4-BE49-F238E27FC236}">
                    <a16:creationId xmlns:a16="http://schemas.microsoft.com/office/drawing/2014/main" id="{08B52DED-5B5D-F1F1-364C-397B63129BEE}"/>
                  </a:ext>
                </a:extLst>
              </p:cNvPr>
              <p:cNvSpPr>
                <a:spLocks noChangeShapeType="1"/>
              </p:cNvSpPr>
              <p:nvPr/>
            </p:nvSpPr>
            <p:spPr bwMode="auto">
              <a:xfrm>
                <a:off x="622" y="382"/>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60425" name="Group 24">
              <a:extLst>
                <a:ext uri="{FF2B5EF4-FFF2-40B4-BE49-F238E27FC236}">
                  <a16:creationId xmlns:a16="http://schemas.microsoft.com/office/drawing/2014/main" id="{B0430171-6E2F-98D7-4394-04FA0622B7E2}"/>
                </a:ext>
              </a:extLst>
            </p:cNvPr>
            <p:cNvGrpSpPr>
              <a:grpSpLocks/>
            </p:cNvGrpSpPr>
            <p:nvPr/>
          </p:nvGrpSpPr>
          <p:grpSpPr bwMode="auto">
            <a:xfrm>
              <a:off x="0" y="1996"/>
              <a:ext cx="5798" cy="631"/>
              <a:chOff x="-38" y="3160"/>
              <a:chExt cx="5798" cy="631"/>
            </a:xfrm>
          </p:grpSpPr>
          <p:grpSp>
            <p:nvGrpSpPr>
              <p:cNvPr id="60442" name="Group 25">
                <a:extLst>
                  <a:ext uri="{FF2B5EF4-FFF2-40B4-BE49-F238E27FC236}">
                    <a16:creationId xmlns:a16="http://schemas.microsoft.com/office/drawing/2014/main" id="{CEFF0CBF-F73D-86FE-F1B7-2560E0DFEE14}"/>
                  </a:ext>
                </a:extLst>
              </p:cNvPr>
              <p:cNvGrpSpPr>
                <a:grpSpLocks/>
              </p:cNvGrpSpPr>
              <p:nvPr/>
            </p:nvGrpSpPr>
            <p:grpSpPr bwMode="auto">
              <a:xfrm>
                <a:off x="-38" y="3492"/>
                <a:ext cx="5798" cy="299"/>
                <a:chOff x="-38" y="3492"/>
                <a:chExt cx="5798" cy="299"/>
              </a:xfrm>
            </p:grpSpPr>
            <p:sp>
              <p:nvSpPr>
                <p:cNvPr id="60451" name="Text Box 26">
                  <a:extLst>
                    <a:ext uri="{FF2B5EF4-FFF2-40B4-BE49-F238E27FC236}">
                      <a16:creationId xmlns:a16="http://schemas.microsoft.com/office/drawing/2014/main" id="{16D8A405-F53D-EB3E-7AFD-337D56A52EE9}"/>
                    </a:ext>
                  </a:extLst>
                </p:cNvPr>
                <p:cNvSpPr txBox="1">
                  <a:spLocks noChangeArrowheads="1"/>
                </p:cNvSpPr>
                <p:nvPr/>
              </p:nvSpPr>
              <p:spPr bwMode="auto">
                <a:xfrm>
                  <a:off x="-38"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130</a:t>
                  </a:r>
                </a:p>
              </p:txBody>
            </p:sp>
            <p:grpSp>
              <p:nvGrpSpPr>
                <p:cNvPr id="60452" name="Group 27">
                  <a:extLst>
                    <a:ext uri="{FF2B5EF4-FFF2-40B4-BE49-F238E27FC236}">
                      <a16:creationId xmlns:a16="http://schemas.microsoft.com/office/drawing/2014/main" id="{F713DE97-B527-14DB-1CD6-E7D55184873E}"/>
                    </a:ext>
                  </a:extLst>
                </p:cNvPr>
                <p:cNvGrpSpPr>
                  <a:grpSpLocks/>
                </p:cNvGrpSpPr>
                <p:nvPr/>
              </p:nvGrpSpPr>
              <p:grpSpPr bwMode="auto">
                <a:xfrm>
                  <a:off x="121" y="3492"/>
                  <a:ext cx="5459" cy="87"/>
                  <a:chOff x="121" y="3492"/>
                  <a:chExt cx="4211" cy="87"/>
                </a:xfrm>
              </p:grpSpPr>
              <p:sp>
                <p:nvSpPr>
                  <p:cNvPr id="60459" name="Rectangle 28">
                    <a:extLst>
                      <a:ext uri="{FF2B5EF4-FFF2-40B4-BE49-F238E27FC236}">
                        <a16:creationId xmlns:a16="http://schemas.microsoft.com/office/drawing/2014/main" id="{448EDECC-FDEE-AFD2-17EC-9EE61524D970}"/>
                      </a:ext>
                    </a:extLst>
                  </p:cNvPr>
                  <p:cNvSpPr>
                    <a:spLocks noChangeArrowheads="1"/>
                  </p:cNvSpPr>
                  <p:nvPr/>
                </p:nvSpPr>
                <p:spPr bwMode="auto">
                  <a:xfrm>
                    <a:off x="823"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0" name="Rectangle 29">
                    <a:extLst>
                      <a:ext uri="{FF2B5EF4-FFF2-40B4-BE49-F238E27FC236}">
                        <a16:creationId xmlns:a16="http://schemas.microsoft.com/office/drawing/2014/main" id="{48293D1B-7537-8C1F-EDED-6133AAE782FF}"/>
                      </a:ext>
                    </a:extLst>
                  </p:cNvPr>
                  <p:cNvSpPr>
                    <a:spLocks noChangeArrowheads="1"/>
                  </p:cNvSpPr>
                  <p:nvPr/>
                </p:nvSpPr>
                <p:spPr bwMode="auto">
                  <a:xfrm>
                    <a:off x="1174"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1" name="Rectangle 30">
                    <a:extLst>
                      <a:ext uri="{FF2B5EF4-FFF2-40B4-BE49-F238E27FC236}">
                        <a16:creationId xmlns:a16="http://schemas.microsoft.com/office/drawing/2014/main" id="{8B34B96F-55CF-7813-74EB-F0FD885AA055}"/>
                      </a:ext>
                    </a:extLst>
                  </p:cNvPr>
                  <p:cNvSpPr>
                    <a:spLocks noChangeArrowheads="1"/>
                  </p:cNvSpPr>
                  <p:nvPr/>
                </p:nvSpPr>
                <p:spPr bwMode="auto">
                  <a:xfrm>
                    <a:off x="1524"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2" name="Rectangle 31">
                    <a:extLst>
                      <a:ext uri="{FF2B5EF4-FFF2-40B4-BE49-F238E27FC236}">
                        <a16:creationId xmlns:a16="http://schemas.microsoft.com/office/drawing/2014/main" id="{94664DDE-B86F-D712-10B1-6F611F8D9690}"/>
                      </a:ext>
                    </a:extLst>
                  </p:cNvPr>
                  <p:cNvSpPr>
                    <a:spLocks noChangeArrowheads="1"/>
                  </p:cNvSpPr>
                  <p:nvPr/>
                </p:nvSpPr>
                <p:spPr bwMode="auto">
                  <a:xfrm>
                    <a:off x="1875"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3" name="Rectangle 32">
                    <a:extLst>
                      <a:ext uri="{FF2B5EF4-FFF2-40B4-BE49-F238E27FC236}">
                        <a16:creationId xmlns:a16="http://schemas.microsoft.com/office/drawing/2014/main" id="{8D568A98-9819-FD0A-B229-99DE8B02C0E4}"/>
                      </a:ext>
                    </a:extLst>
                  </p:cNvPr>
                  <p:cNvSpPr>
                    <a:spLocks noChangeArrowheads="1"/>
                  </p:cNvSpPr>
                  <p:nvPr/>
                </p:nvSpPr>
                <p:spPr bwMode="auto">
                  <a:xfrm>
                    <a:off x="2226"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4" name="Rectangle 33">
                    <a:extLst>
                      <a:ext uri="{FF2B5EF4-FFF2-40B4-BE49-F238E27FC236}">
                        <a16:creationId xmlns:a16="http://schemas.microsoft.com/office/drawing/2014/main" id="{194E3AED-2434-ED31-1872-BA0871D52AE6}"/>
                      </a:ext>
                    </a:extLst>
                  </p:cNvPr>
                  <p:cNvSpPr>
                    <a:spLocks noChangeArrowheads="1"/>
                  </p:cNvSpPr>
                  <p:nvPr/>
                </p:nvSpPr>
                <p:spPr bwMode="auto">
                  <a:xfrm>
                    <a:off x="2576"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5" name="Rectangle 34">
                    <a:extLst>
                      <a:ext uri="{FF2B5EF4-FFF2-40B4-BE49-F238E27FC236}">
                        <a16:creationId xmlns:a16="http://schemas.microsoft.com/office/drawing/2014/main" id="{013E326D-063F-B804-939D-2CCDA5692577}"/>
                      </a:ext>
                    </a:extLst>
                  </p:cNvPr>
                  <p:cNvSpPr>
                    <a:spLocks noChangeArrowheads="1"/>
                  </p:cNvSpPr>
                  <p:nvPr/>
                </p:nvSpPr>
                <p:spPr bwMode="auto">
                  <a:xfrm>
                    <a:off x="2927"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6" name="Rectangle 35">
                    <a:extLst>
                      <a:ext uri="{FF2B5EF4-FFF2-40B4-BE49-F238E27FC236}">
                        <a16:creationId xmlns:a16="http://schemas.microsoft.com/office/drawing/2014/main" id="{5575045D-DB9F-3741-96CC-237211A96C83}"/>
                      </a:ext>
                    </a:extLst>
                  </p:cNvPr>
                  <p:cNvSpPr>
                    <a:spLocks noChangeArrowheads="1"/>
                  </p:cNvSpPr>
                  <p:nvPr/>
                </p:nvSpPr>
                <p:spPr bwMode="auto">
                  <a:xfrm>
                    <a:off x="3277"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7" name="Rectangle 36">
                    <a:extLst>
                      <a:ext uri="{FF2B5EF4-FFF2-40B4-BE49-F238E27FC236}">
                        <a16:creationId xmlns:a16="http://schemas.microsoft.com/office/drawing/2014/main" id="{D02371AA-9F00-3914-5036-63E1B61244EF}"/>
                      </a:ext>
                    </a:extLst>
                  </p:cNvPr>
                  <p:cNvSpPr>
                    <a:spLocks noChangeArrowheads="1"/>
                  </p:cNvSpPr>
                  <p:nvPr/>
                </p:nvSpPr>
                <p:spPr bwMode="auto">
                  <a:xfrm>
                    <a:off x="3631"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8" name="Rectangle 37">
                    <a:extLst>
                      <a:ext uri="{FF2B5EF4-FFF2-40B4-BE49-F238E27FC236}">
                        <a16:creationId xmlns:a16="http://schemas.microsoft.com/office/drawing/2014/main" id="{DF119964-ECDE-B4A4-688B-1F1FFA320346}"/>
                      </a:ext>
                    </a:extLst>
                  </p:cNvPr>
                  <p:cNvSpPr>
                    <a:spLocks noChangeArrowheads="1"/>
                  </p:cNvSpPr>
                  <p:nvPr/>
                </p:nvSpPr>
                <p:spPr bwMode="auto">
                  <a:xfrm>
                    <a:off x="3982" y="3492"/>
                    <a:ext cx="350"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69" name="Rectangle 38">
                    <a:extLst>
                      <a:ext uri="{FF2B5EF4-FFF2-40B4-BE49-F238E27FC236}">
                        <a16:creationId xmlns:a16="http://schemas.microsoft.com/office/drawing/2014/main" id="{98DF57D0-CA03-A346-E556-DA6B4DDD29B9}"/>
                      </a:ext>
                    </a:extLst>
                  </p:cNvPr>
                  <p:cNvSpPr>
                    <a:spLocks noChangeArrowheads="1"/>
                  </p:cNvSpPr>
                  <p:nvPr/>
                </p:nvSpPr>
                <p:spPr bwMode="auto">
                  <a:xfrm>
                    <a:off x="472"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70" name="Rectangle 39">
                    <a:extLst>
                      <a:ext uri="{FF2B5EF4-FFF2-40B4-BE49-F238E27FC236}">
                        <a16:creationId xmlns:a16="http://schemas.microsoft.com/office/drawing/2014/main" id="{89606CBA-E2C9-D53C-D492-51BAD9432F63}"/>
                      </a:ext>
                    </a:extLst>
                  </p:cNvPr>
                  <p:cNvSpPr>
                    <a:spLocks noChangeArrowheads="1"/>
                  </p:cNvSpPr>
                  <p:nvPr/>
                </p:nvSpPr>
                <p:spPr bwMode="auto">
                  <a:xfrm>
                    <a:off x="121" y="3492"/>
                    <a:ext cx="351" cy="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60453" name="Text Box 40">
                  <a:extLst>
                    <a:ext uri="{FF2B5EF4-FFF2-40B4-BE49-F238E27FC236}">
                      <a16:creationId xmlns:a16="http://schemas.microsoft.com/office/drawing/2014/main" id="{D0D6F942-FBF7-EC9C-7828-EC3E00D923B7}"/>
                    </a:ext>
                  </a:extLst>
                </p:cNvPr>
                <p:cNvSpPr txBox="1">
                  <a:spLocks noChangeArrowheads="1"/>
                </p:cNvSpPr>
                <p:nvPr/>
              </p:nvSpPr>
              <p:spPr bwMode="auto">
                <a:xfrm>
                  <a:off x="841"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140</a:t>
                  </a:r>
                </a:p>
              </p:txBody>
            </p:sp>
            <p:sp>
              <p:nvSpPr>
                <p:cNvPr id="60454" name="Text Box 41">
                  <a:extLst>
                    <a:ext uri="{FF2B5EF4-FFF2-40B4-BE49-F238E27FC236}">
                      <a16:creationId xmlns:a16="http://schemas.microsoft.com/office/drawing/2014/main" id="{45DFB78D-236E-4790-B7F9-38FCA24BEC9E}"/>
                    </a:ext>
                  </a:extLst>
                </p:cNvPr>
                <p:cNvSpPr txBox="1">
                  <a:spLocks noChangeArrowheads="1"/>
                </p:cNvSpPr>
                <p:nvPr/>
              </p:nvSpPr>
              <p:spPr bwMode="auto">
                <a:xfrm>
                  <a:off x="175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150</a:t>
                  </a:r>
                </a:p>
              </p:txBody>
            </p:sp>
            <p:sp>
              <p:nvSpPr>
                <p:cNvPr id="60455" name="Text Box 42">
                  <a:extLst>
                    <a:ext uri="{FF2B5EF4-FFF2-40B4-BE49-F238E27FC236}">
                      <a16:creationId xmlns:a16="http://schemas.microsoft.com/office/drawing/2014/main" id="{B11E9A15-EC0E-C79A-24BA-DDADC238CA03}"/>
                    </a:ext>
                  </a:extLst>
                </p:cNvPr>
                <p:cNvSpPr txBox="1">
                  <a:spLocks noChangeArrowheads="1"/>
                </p:cNvSpPr>
                <p:nvPr/>
              </p:nvSpPr>
              <p:spPr bwMode="auto">
                <a:xfrm>
                  <a:off x="266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160</a:t>
                  </a:r>
                </a:p>
              </p:txBody>
            </p:sp>
            <p:sp>
              <p:nvSpPr>
                <p:cNvPr id="60456" name="Text Box 43">
                  <a:extLst>
                    <a:ext uri="{FF2B5EF4-FFF2-40B4-BE49-F238E27FC236}">
                      <a16:creationId xmlns:a16="http://schemas.microsoft.com/office/drawing/2014/main" id="{61F197BB-C2F5-21B7-B1A2-A67BCBC3C77D}"/>
                    </a:ext>
                  </a:extLst>
                </p:cNvPr>
                <p:cNvSpPr txBox="1">
                  <a:spLocks noChangeArrowheads="1"/>
                </p:cNvSpPr>
                <p:nvPr/>
              </p:nvSpPr>
              <p:spPr bwMode="auto">
                <a:xfrm>
                  <a:off x="3569"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170</a:t>
                  </a:r>
                </a:p>
              </p:txBody>
            </p:sp>
            <p:sp>
              <p:nvSpPr>
                <p:cNvPr id="60457" name="Text Box 44">
                  <a:extLst>
                    <a:ext uri="{FF2B5EF4-FFF2-40B4-BE49-F238E27FC236}">
                      <a16:creationId xmlns:a16="http://schemas.microsoft.com/office/drawing/2014/main" id="{486F8C6F-BC7E-6AFA-A4A5-BF56E1905E06}"/>
                    </a:ext>
                  </a:extLst>
                </p:cNvPr>
                <p:cNvSpPr txBox="1">
                  <a:spLocks noChangeArrowheads="1"/>
                </p:cNvSpPr>
                <p:nvPr/>
              </p:nvSpPr>
              <p:spPr bwMode="auto">
                <a:xfrm>
                  <a:off x="4477"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180</a:t>
                  </a:r>
                </a:p>
              </p:txBody>
            </p:sp>
            <p:sp>
              <p:nvSpPr>
                <p:cNvPr id="60458" name="Text Box 45">
                  <a:extLst>
                    <a:ext uri="{FF2B5EF4-FFF2-40B4-BE49-F238E27FC236}">
                      <a16:creationId xmlns:a16="http://schemas.microsoft.com/office/drawing/2014/main" id="{14DDE140-AEDD-91CE-7202-0CA78F1F7676}"/>
                    </a:ext>
                  </a:extLst>
                </p:cNvPr>
                <p:cNvSpPr txBox="1">
                  <a:spLocks noChangeArrowheads="1"/>
                </p:cNvSpPr>
                <p:nvPr/>
              </p:nvSpPr>
              <p:spPr bwMode="auto">
                <a:xfrm>
                  <a:off x="5380" y="3579"/>
                  <a:ext cx="3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190</a:t>
                  </a:r>
                </a:p>
              </p:txBody>
            </p:sp>
          </p:grpSp>
          <p:sp>
            <p:nvSpPr>
              <p:cNvPr id="60443" name="Line 46">
                <a:extLst>
                  <a:ext uri="{FF2B5EF4-FFF2-40B4-BE49-F238E27FC236}">
                    <a16:creationId xmlns:a16="http://schemas.microsoft.com/office/drawing/2014/main" id="{05E7466A-4AE6-2AAE-DAC4-102E25D72C68}"/>
                  </a:ext>
                </a:extLst>
              </p:cNvPr>
              <p:cNvSpPr>
                <a:spLocks noChangeShapeType="1"/>
              </p:cNvSpPr>
              <p:nvPr/>
            </p:nvSpPr>
            <p:spPr bwMode="auto">
              <a:xfrm flipV="1">
                <a:off x="3910" y="3160"/>
                <a:ext cx="0" cy="24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44" name="Rectangle 47">
                <a:extLst>
                  <a:ext uri="{FF2B5EF4-FFF2-40B4-BE49-F238E27FC236}">
                    <a16:creationId xmlns:a16="http://schemas.microsoft.com/office/drawing/2014/main" id="{D9EE4324-8D7A-67CA-4B5A-A22259521756}"/>
                  </a:ext>
                </a:extLst>
              </p:cNvPr>
              <p:cNvSpPr>
                <a:spLocks noChangeArrowheads="1"/>
              </p:cNvSpPr>
              <p:nvPr/>
            </p:nvSpPr>
            <p:spPr bwMode="auto">
              <a:xfrm>
                <a:off x="2660" y="3160"/>
                <a:ext cx="2007" cy="24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60445" name="Group 48">
                <a:extLst>
                  <a:ext uri="{FF2B5EF4-FFF2-40B4-BE49-F238E27FC236}">
                    <a16:creationId xmlns:a16="http://schemas.microsoft.com/office/drawing/2014/main" id="{22A9FA70-EBFA-F8F8-C938-CF6820F35956}"/>
                  </a:ext>
                </a:extLst>
              </p:cNvPr>
              <p:cNvGrpSpPr>
                <a:grpSpLocks/>
              </p:cNvGrpSpPr>
              <p:nvPr/>
            </p:nvGrpSpPr>
            <p:grpSpPr bwMode="auto">
              <a:xfrm>
                <a:off x="768" y="3206"/>
                <a:ext cx="1879" cy="152"/>
                <a:chOff x="1387" y="3460"/>
                <a:chExt cx="572" cy="152"/>
              </a:xfrm>
            </p:grpSpPr>
            <p:sp>
              <p:nvSpPr>
                <p:cNvPr id="60449" name="Line 49">
                  <a:extLst>
                    <a:ext uri="{FF2B5EF4-FFF2-40B4-BE49-F238E27FC236}">
                      <a16:creationId xmlns:a16="http://schemas.microsoft.com/office/drawing/2014/main" id="{9BC5AF51-D505-5DBD-59EC-83BB8F8D54FF}"/>
                    </a:ext>
                  </a:extLst>
                </p:cNvPr>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50" name="Line 50">
                  <a:extLst>
                    <a:ext uri="{FF2B5EF4-FFF2-40B4-BE49-F238E27FC236}">
                      <a16:creationId xmlns:a16="http://schemas.microsoft.com/office/drawing/2014/main" id="{64036723-132D-9220-4D2D-51F70DC41BAB}"/>
                    </a:ext>
                  </a:extLst>
                </p:cNvPr>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60446" name="Group 51">
                <a:extLst>
                  <a:ext uri="{FF2B5EF4-FFF2-40B4-BE49-F238E27FC236}">
                    <a16:creationId xmlns:a16="http://schemas.microsoft.com/office/drawing/2014/main" id="{376080B0-B94C-F465-4140-AC7A14AE6A30}"/>
                  </a:ext>
                </a:extLst>
              </p:cNvPr>
              <p:cNvGrpSpPr>
                <a:grpSpLocks/>
              </p:cNvGrpSpPr>
              <p:nvPr/>
            </p:nvGrpSpPr>
            <p:grpSpPr bwMode="auto">
              <a:xfrm>
                <a:off x="4671" y="3196"/>
                <a:ext cx="531" cy="176"/>
                <a:chOff x="3290" y="3166"/>
                <a:chExt cx="1748" cy="176"/>
              </a:xfrm>
            </p:grpSpPr>
            <p:sp>
              <p:nvSpPr>
                <p:cNvPr id="60447" name="Line 52">
                  <a:extLst>
                    <a:ext uri="{FF2B5EF4-FFF2-40B4-BE49-F238E27FC236}">
                      <a16:creationId xmlns:a16="http://schemas.microsoft.com/office/drawing/2014/main" id="{C70EF805-C364-5200-1CC2-7E9BC857E4F5}"/>
                    </a:ext>
                  </a:extLst>
                </p:cNvPr>
                <p:cNvSpPr>
                  <a:spLocks noChangeShapeType="1"/>
                </p:cNvSpPr>
                <p:nvPr/>
              </p:nvSpPr>
              <p:spPr bwMode="auto">
                <a:xfrm>
                  <a:off x="3290" y="3252"/>
                  <a:ext cx="17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48" name="Line 53">
                  <a:extLst>
                    <a:ext uri="{FF2B5EF4-FFF2-40B4-BE49-F238E27FC236}">
                      <a16:creationId xmlns:a16="http://schemas.microsoft.com/office/drawing/2014/main" id="{6984C070-2BCF-5B27-5FED-64A1DCECC8A2}"/>
                    </a:ext>
                  </a:extLst>
                </p:cNvPr>
                <p:cNvSpPr>
                  <a:spLocks noChangeShapeType="1"/>
                </p:cNvSpPr>
                <p:nvPr/>
              </p:nvSpPr>
              <p:spPr bwMode="auto">
                <a:xfrm>
                  <a:off x="5031" y="316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sp>
          <p:nvSpPr>
            <p:cNvPr id="60426" name="Line 76">
              <a:extLst>
                <a:ext uri="{FF2B5EF4-FFF2-40B4-BE49-F238E27FC236}">
                  <a16:creationId xmlns:a16="http://schemas.microsoft.com/office/drawing/2014/main" id="{093F8F97-2D1D-6103-96C5-F88B351D4806}"/>
                </a:ext>
              </a:extLst>
            </p:cNvPr>
            <p:cNvSpPr>
              <a:spLocks noChangeShapeType="1"/>
            </p:cNvSpPr>
            <p:nvPr/>
          </p:nvSpPr>
          <p:spPr bwMode="auto">
            <a:xfrm flipV="1">
              <a:off x="3413" y="2723"/>
              <a:ext cx="0" cy="24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27" name="Rectangle 77">
              <a:extLst>
                <a:ext uri="{FF2B5EF4-FFF2-40B4-BE49-F238E27FC236}">
                  <a16:creationId xmlns:a16="http://schemas.microsoft.com/office/drawing/2014/main" id="{BF72D89E-A9E1-9FEC-D330-EBF1D4C2CF0F}"/>
                </a:ext>
              </a:extLst>
            </p:cNvPr>
            <p:cNvSpPr>
              <a:spLocks noChangeArrowheads="1"/>
            </p:cNvSpPr>
            <p:nvPr/>
          </p:nvSpPr>
          <p:spPr bwMode="auto">
            <a:xfrm>
              <a:off x="2433" y="2723"/>
              <a:ext cx="1616" cy="24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60428" name="Group 78">
              <a:extLst>
                <a:ext uri="{FF2B5EF4-FFF2-40B4-BE49-F238E27FC236}">
                  <a16:creationId xmlns:a16="http://schemas.microsoft.com/office/drawing/2014/main" id="{995D70EE-762B-3C51-B54A-56CEFCF429EF}"/>
                </a:ext>
              </a:extLst>
            </p:cNvPr>
            <p:cNvGrpSpPr>
              <a:grpSpLocks/>
            </p:cNvGrpSpPr>
            <p:nvPr/>
          </p:nvGrpSpPr>
          <p:grpSpPr bwMode="auto">
            <a:xfrm>
              <a:off x="554" y="2769"/>
              <a:ext cx="1879" cy="152"/>
              <a:chOff x="1387" y="3460"/>
              <a:chExt cx="572" cy="152"/>
            </a:xfrm>
          </p:grpSpPr>
          <p:sp>
            <p:nvSpPr>
              <p:cNvPr id="60440" name="Line 79">
                <a:extLst>
                  <a:ext uri="{FF2B5EF4-FFF2-40B4-BE49-F238E27FC236}">
                    <a16:creationId xmlns:a16="http://schemas.microsoft.com/office/drawing/2014/main" id="{5B5A2EAC-08BB-D6AA-3670-F61A4E2E680A}"/>
                  </a:ext>
                </a:extLst>
              </p:cNvPr>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41" name="Line 80">
                <a:extLst>
                  <a:ext uri="{FF2B5EF4-FFF2-40B4-BE49-F238E27FC236}">
                    <a16:creationId xmlns:a16="http://schemas.microsoft.com/office/drawing/2014/main" id="{AB73B0CF-712B-6383-899A-71D2F8EA5CEF}"/>
                  </a:ext>
                </a:extLst>
              </p:cNvPr>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60429" name="Group 81">
              <a:extLst>
                <a:ext uri="{FF2B5EF4-FFF2-40B4-BE49-F238E27FC236}">
                  <a16:creationId xmlns:a16="http://schemas.microsoft.com/office/drawing/2014/main" id="{CE353728-E0C1-EDB1-F8DF-F5E81E7B9682}"/>
                </a:ext>
              </a:extLst>
            </p:cNvPr>
            <p:cNvGrpSpPr>
              <a:grpSpLocks/>
            </p:cNvGrpSpPr>
            <p:nvPr/>
          </p:nvGrpSpPr>
          <p:grpSpPr bwMode="auto">
            <a:xfrm>
              <a:off x="4062" y="2759"/>
              <a:ext cx="531" cy="176"/>
              <a:chOff x="3290" y="3166"/>
              <a:chExt cx="1748" cy="176"/>
            </a:xfrm>
          </p:grpSpPr>
          <p:sp>
            <p:nvSpPr>
              <p:cNvPr id="60438" name="Line 82">
                <a:extLst>
                  <a:ext uri="{FF2B5EF4-FFF2-40B4-BE49-F238E27FC236}">
                    <a16:creationId xmlns:a16="http://schemas.microsoft.com/office/drawing/2014/main" id="{A921A799-FD49-909D-1E2B-4F1989682F0B}"/>
                  </a:ext>
                </a:extLst>
              </p:cNvPr>
              <p:cNvSpPr>
                <a:spLocks noChangeShapeType="1"/>
              </p:cNvSpPr>
              <p:nvPr/>
            </p:nvSpPr>
            <p:spPr bwMode="auto">
              <a:xfrm>
                <a:off x="3290" y="3252"/>
                <a:ext cx="17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60439" name="Line 83">
                <a:extLst>
                  <a:ext uri="{FF2B5EF4-FFF2-40B4-BE49-F238E27FC236}">
                    <a16:creationId xmlns:a16="http://schemas.microsoft.com/office/drawing/2014/main" id="{3AF4025A-7B97-1DA2-7B7D-CA67EA2A839C}"/>
                  </a:ext>
                </a:extLst>
              </p:cNvPr>
              <p:cNvSpPr>
                <a:spLocks noChangeShapeType="1"/>
              </p:cNvSpPr>
              <p:nvPr/>
            </p:nvSpPr>
            <p:spPr bwMode="auto">
              <a:xfrm>
                <a:off x="5031" y="316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60430" name="Text Box 84">
              <a:extLst>
                <a:ext uri="{FF2B5EF4-FFF2-40B4-BE49-F238E27FC236}">
                  <a16:creationId xmlns:a16="http://schemas.microsoft.com/office/drawing/2014/main" id="{8F0ACA7A-9B2A-426F-8FA1-75E66DD93D57}"/>
                </a:ext>
              </a:extLst>
            </p:cNvPr>
            <p:cNvSpPr txBox="1">
              <a:spLocks noChangeArrowheads="1"/>
            </p:cNvSpPr>
            <p:nvPr/>
          </p:nvSpPr>
          <p:spPr bwMode="auto">
            <a:xfrm>
              <a:off x="3456" y="1658"/>
              <a:ext cx="6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400">
                  <a:solidFill>
                    <a:schemeClr val="accent2"/>
                  </a:solidFill>
                  <a:latin typeface="Comic Sans MS" panose="030F0902030302020204" pitchFamily="66" charset="0"/>
                </a:rPr>
                <a:t>Boys</a:t>
              </a:r>
            </a:p>
          </p:txBody>
        </p:sp>
        <p:sp>
          <p:nvSpPr>
            <p:cNvPr id="60431" name="Text Box 85">
              <a:extLst>
                <a:ext uri="{FF2B5EF4-FFF2-40B4-BE49-F238E27FC236}">
                  <a16:creationId xmlns:a16="http://schemas.microsoft.com/office/drawing/2014/main" id="{78CBB377-08C7-D0C0-CCA3-DA6123DCA904}"/>
                </a:ext>
              </a:extLst>
            </p:cNvPr>
            <p:cNvSpPr txBox="1">
              <a:spLocks noChangeArrowheads="1"/>
            </p:cNvSpPr>
            <p:nvPr/>
          </p:nvSpPr>
          <p:spPr bwMode="auto">
            <a:xfrm>
              <a:off x="3380" y="2969"/>
              <a:ext cx="6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2400">
                  <a:solidFill>
                    <a:schemeClr val="accent2"/>
                  </a:solidFill>
                  <a:latin typeface="Comic Sans MS" panose="030F0902030302020204" pitchFamily="66" charset="0"/>
                </a:rPr>
                <a:t>Girls</a:t>
              </a:r>
            </a:p>
          </p:txBody>
        </p:sp>
        <p:sp>
          <p:nvSpPr>
            <p:cNvPr id="60432" name="Text Box 87">
              <a:extLst>
                <a:ext uri="{FF2B5EF4-FFF2-40B4-BE49-F238E27FC236}">
                  <a16:creationId xmlns:a16="http://schemas.microsoft.com/office/drawing/2014/main" id="{2BC6B2A2-2293-7777-56FB-CB10F76FC6CD}"/>
                </a:ext>
              </a:extLst>
            </p:cNvPr>
            <p:cNvSpPr txBox="1">
              <a:spLocks noChangeArrowheads="1"/>
            </p:cNvSpPr>
            <p:nvPr/>
          </p:nvSpPr>
          <p:spPr bwMode="auto">
            <a:xfrm>
              <a:off x="4936" y="2415"/>
              <a:ext cx="45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600">
                  <a:latin typeface="Comic Sans MS" panose="030F0902030302020204" pitchFamily="66" charset="0"/>
                </a:rPr>
                <a:t>cm</a:t>
              </a:r>
            </a:p>
          </p:txBody>
        </p:sp>
        <p:sp>
          <p:nvSpPr>
            <p:cNvPr id="60433" name="Text Box 88">
              <a:extLst>
                <a:ext uri="{FF2B5EF4-FFF2-40B4-BE49-F238E27FC236}">
                  <a16:creationId xmlns:a16="http://schemas.microsoft.com/office/drawing/2014/main" id="{2C3E7100-CE1F-33FC-0B8D-8433A81DE9F9}"/>
                </a:ext>
              </a:extLst>
            </p:cNvPr>
            <p:cNvSpPr txBox="1">
              <a:spLocks noChangeArrowheads="1"/>
            </p:cNvSpPr>
            <p:nvPr/>
          </p:nvSpPr>
          <p:spPr bwMode="auto">
            <a:xfrm>
              <a:off x="130" y="3257"/>
              <a:ext cx="2539"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1.</a:t>
              </a:r>
              <a:r>
                <a:rPr lang="en-GB" altLang="en-US" sz="1800">
                  <a:latin typeface="Comic Sans MS" panose="030F0902030302020204" pitchFamily="66" charset="0"/>
                </a:rPr>
                <a:t> </a:t>
              </a:r>
              <a:r>
                <a:rPr lang="en-GB" altLang="en-US" sz="1700">
                  <a:latin typeface="Comic Sans MS" panose="030F0902030302020204" pitchFamily="66" charset="0"/>
                </a:rPr>
                <a:t>The girls are taller on average.</a:t>
              </a:r>
            </a:p>
          </p:txBody>
        </p:sp>
        <p:sp>
          <p:nvSpPr>
            <p:cNvPr id="60434" name="Text Box 89">
              <a:extLst>
                <a:ext uri="{FF2B5EF4-FFF2-40B4-BE49-F238E27FC236}">
                  <a16:creationId xmlns:a16="http://schemas.microsoft.com/office/drawing/2014/main" id="{C239B49C-B3C3-EEB1-84D9-369700C49147}"/>
                </a:ext>
              </a:extLst>
            </p:cNvPr>
            <p:cNvSpPr txBox="1">
              <a:spLocks noChangeArrowheads="1"/>
            </p:cNvSpPr>
            <p:nvPr/>
          </p:nvSpPr>
          <p:spPr bwMode="auto">
            <a:xfrm>
              <a:off x="130" y="3584"/>
              <a:ext cx="3088"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3.</a:t>
              </a:r>
              <a:r>
                <a:rPr lang="en-GB" altLang="en-US" sz="1800">
                  <a:latin typeface="Comic Sans MS" panose="030F0902030302020204" pitchFamily="66" charset="0"/>
                </a:rPr>
                <a:t> </a:t>
              </a:r>
              <a:r>
                <a:rPr lang="en-GB" altLang="en-US" sz="1700">
                  <a:latin typeface="Comic Sans MS" panose="030F0902030302020204" pitchFamily="66" charset="0"/>
                </a:rPr>
                <a:t>The girls show less variability in height.</a:t>
              </a:r>
            </a:p>
          </p:txBody>
        </p:sp>
        <p:sp>
          <p:nvSpPr>
            <p:cNvPr id="60435" name="Text Box 90">
              <a:extLst>
                <a:ext uri="{FF2B5EF4-FFF2-40B4-BE49-F238E27FC236}">
                  <a16:creationId xmlns:a16="http://schemas.microsoft.com/office/drawing/2014/main" id="{80E78DC2-1362-1B86-82FC-A87B6FE93D36}"/>
                </a:ext>
              </a:extLst>
            </p:cNvPr>
            <p:cNvSpPr txBox="1">
              <a:spLocks noChangeArrowheads="1"/>
            </p:cNvSpPr>
            <p:nvPr/>
          </p:nvSpPr>
          <p:spPr bwMode="auto">
            <a:xfrm>
              <a:off x="130" y="3911"/>
              <a:ext cx="3088"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4.</a:t>
              </a:r>
              <a:r>
                <a:rPr lang="en-GB" altLang="en-US" sz="1800">
                  <a:latin typeface="Comic Sans MS" panose="030F0902030302020204" pitchFamily="66" charset="0"/>
                </a:rPr>
                <a:t> </a:t>
              </a:r>
              <a:r>
                <a:rPr lang="en-GB" altLang="en-US" sz="1700">
                  <a:latin typeface="Comic Sans MS" panose="030F0902030302020204" pitchFamily="66" charset="0"/>
                </a:rPr>
                <a:t>The boys show less variability in height.</a:t>
              </a:r>
            </a:p>
          </p:txBody>
        </p:sp>
        <p:sp>
          <p:nvSpPr>
            <p:cNvPr id="60436" name="Text Box 91">
              <a:extLst>
                <a:ext uri="{FF2B5EF4-FFF2-40B4-BE49-F238E27FC236}">
                  <a16:creationId xmlns:a16="http://schemas.microsoft.com/office/drawing/2014/main" id="{663171A3-7EA8-CB58-3C2A-4521D0B11D2C}"/>
                </a:ext>
              </a:extLst>
            </p:cNvPr>
            <p:cNvSpPr txBox="1">
              <a:spLocks noChangeArrowheads="1"/>
            </p:cNvSpPr>
            <p:nvPr/>
          </p:nvSpPr>
          <p:spPr bwMode="auto">
            <a:xfrm>
              <a:off x="3342" y="3584"/>
              <a:ext cx="2276"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5.</a:t>
              </a:r>
              <a:r>
                <a:rPr lang="en-GB" altLang="en-US" sz="1800">
                  <a:latin typeface="Comic Sans MS" panose="030F0902030302020204" pitchFamily="66" charset="0"/>
                </a:rPr>
                <a:t> </a:t>
              </a:r>
              <a:r>
                <a:rPr lang="en-GB" altLang="en-US" sz="1700">
                  <a:latin typeface="Comic Sans MS" panose="030F0902030302020204" pitchFamily="66" charset="0"/>
                </a:rPr>
                <a:t>The smallest person is a girl.</a:t>
              </a:r>
            </a:p>
          </p:txBody>
        </p:sp>
        <p:sp>
          <p:nvSpPr>
            <p:cNvPr id="60437" name="Text Box 92">
              <a:extLst>
                <a:ext uri="{FF2B5EF4-FFF2-40B4-BE49-F238E27FC236}">
                  <a16:creationId xmlns:a16="http://schemas.microsoft.com/office/drawing/2014/main" id="{DAC866AB-AC04-A675-35BC-CF43D20B9E36}"/>
                </a:ext>
              </a:extLst>
            </p:cNvPr>
            <p:cNvSpPr txBox="1">
              <a:spLocks noChangeArrowheads="1"/>
            </p:cNvSpPr>
            <p:nvPr/>
          </p:nvSpPr>
          <p:spPr bwMode="auto">
            <a:xfrm>
              <a:off x="3342" y="3911"/>
              <a:ext cx="2276" cy="231"/>
            </a:xfrm>
            <a:prstGeom prst="rect">
              <a:avLst/>
            </a:prstGeom>
            <a:gradFill rotWithShape="0">
              <a:gsLst>
                <a:gs pos="0">
                  <a:srgbClr val="A8A877"/>
                </a:gs>
                <a:gs pos="50000">
                  <a:srgbClr val="FDFDB3"/>
                </a:gs>
                <a:gs pos="100000">
                  <a:srgbClr val="A8A87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GB" altLang="en-US" sz="1800" b="1">
                  <a:solidFill>
                    <a:schemeClr val="accent2"/>
                  </a:solidFill>
                  <a:latin typeface="Comic Sans MS" panose="030F0902030302020204" pitchFamily="66" charset="0"/>
                </a:rPr>
                <a:t>6.</a:t>
              </a:r>
              <a:r>
                <a:rPr lang="en-GB" altLang="en-US" sz="1800">
                  <a:latin typeface="Comic Sans MS" panose="030F0902030302020204" pitchFamily="66" charset="0"/>
                </a:rPr>
                <a:t> </a:t>
              </a:r>
              <a:r>
                <a:rPr lang="en-GB" altLang="en-US" sz="1700">
                  <a:latin typeface="Comic Sans MS" panose="030F0902030302020204" pitchFamily="66" charset="0"/>
                </a:rPr>
                <a:t>The tallest person is a boy.</a:t>
              </a:r>
            </a:p>
          </p:txBody>
        </p:sp>
      </p:grpSp>
      <p:sp>
        <p:nvSpPr>
          <p:cNvPr id="60418" name="Rectangle 96">
            <a:extLst>
              <a:ext uri="{FF2B5EF4-FFF2-40B4-BE49-F238E27FC236}">
                <a16:creationId xmlns:a16="http://schemas.microsoft.com/office/drawing/2014/main" id="{B05944F4-B9E4-1DA2-049D-A316008D05A8}"/>
              </a:ext>
            </a:extLst>
          </p:cNvPr>
          <p:cNvSpPr>
            <a:spLocks noChangeArrowheads="1"/>
          </p:cNvSpPr>
          <p:nvPr/>
        </p:nvSpPr>
        <p:spPr bwMode="auto">
          <a:xfrm>
            <a:off x="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19" name="Rectangle 97">
            <a:extLst>
              <a:ext uri="{FF2B5EF4-FFF2-40B4-BE49-F238E27FC236}">
                <a16:creationId xmlns:a16="http://schemas.microsoft.com/office/drawing/2014/main" id="{E6FE23CF-421B-2C9C-BB84-728CF6D2E3C6}"/>
              </a:ext>
            </a:extLst>
          </p:cNvPr>
          <p:cNvSpPr>
            <a:spLocks noChangeArrowheads="1"/>
          </p:cNvSpPr>
          <p:nvPr/>
        </p:nvSpPr>
        <p:spPr bwMode="auto">
          <a:xfrm>
            <a:off x="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20" name="Rectangle 98">
            <a:extLst>
              <a:ext uri="{FF2B5EF4-FFF2-40B4-BE49-F238E27FC236}">
                <a16:creationId xmlns:a16="http://schemas.microsoft.com/office/drawing/2014/main" id="{3206A5DC-5400-B8E7-6EB2-3346C0261AFB}"/>
              </a:ext>
            </a:extLst>
          </p:cNvPr>
          <p:cNvSpPr>
            <a:spLocks noChangeArrowheads="1"/>
          </p:cNvSpPr>
          <p:nvPr/>
        </p:nvSpPr>
        <p:spPr bwMode="auto">
          <a:xfrm>
            <a:off x="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60421" name="Rectangle 99">
            <a:extLst>
              <a:ext uri="{FF2B5EF4-FFF2-40B4-BE49-F238E27FC236}">
                <a16:creationId xmlns:a16="http://schemas.microsoft.com/office/drawing/2014/main" id="{E93291CB-7228-6889-72AE-44B164490E06}"/>
              </a:ext>
            </a:extLst>
          </p:cNvPr>
          <p:cNvSpPr>
            <a:spLocks noChangeArrowheads="1"/>
          </p:cNvSpPr>
          <p:nvPr/>
        </p:nvSpPr>
        <p:spPr bwMode="auto">
          <a:xfrm>
            <a:off x="8915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300242724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359"/>
                                        </p:tgtEl>
                                        <p:attrNameLst>
                                          <p:attrName>style.visibility</p:attrName>
                                        </p:attrNameLst>
                                      </p:cBhvr>
                                      <p:to>
                                        <p:strVal val="visible"/>
                                      </p:to>
                                    </p:set>
                                    <p:animEffect transition="in" filter="wipe(left)">
                                      <p:cBhvr>
                                        <p:cTn id="7" dur="500"/>
                                        <p:tgtEl>
                                          <p:spTgt spid="11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072D-6C93-4B17-BFA3-3BF6A7B223CE}"/>
              </a:ext>
            </a:extLst>
          </p:cNvPr>
          <p:cNvSpPr>
            <a:spLocks noGrp="1"/>
          </p:cNvSpPr>
          <p:nvPr>
            <p:ph type="title"/>
          </p:nvPr>
        </p:nvSpPr>
        <p:spPr/>
        <p:txBody>
          <a:bodyPr/>
          <a:lstStyle/>
          <a:p>
            <a:r>
              <a:rPr lang="en-US" dirty="0"/>
              <a:t>IRIS - Data Set</a:t>
            </a:r>
            <a:endParaRPr lang="en-PK" dirty="0"/>
          </a:p>
        </p:txBody>
      </p:sp>
      <p:sp>
        <p:nvSpPr>
          <p:cNvPr id="4" name="Slide Number Placeholder 3">
            <a:extLst>
              <a:ext uri="{FF2B5EF4-FFF2-40B4-BE49-F238E27FC236}">
                <a16:creationId xmlns:a16="http://schemas.microsoft.com/office/drawing/2014/main" id="{80BAFA00-5DD6-4125-B67B-5F40A9830E3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58</a:t>
            </a:fld>
            <a:endParaRPr lang="en-US"/>
          </a:p>
        </p:txBody>
      </p:sp>
      <p:pic>
        <p:nvPicPr>
          <p:cNvPr id="5" name="Picture 2">
            <a:extLst>
              <a:ext uri="{FF2B5EF4-FFF2-40B4-BE49-F238E27FC236}">
                <a16:creationId xmlns:a16="http://schemas.microsoft.com/office/drawing/2014/main" id="{A41A13C7-3B14-4F39-B4D7-EB4B8924E7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800" t="14976" r="10292" b="3598"/>
          <a:stretch/>
        </p:blipFill>
        <p:spPr bwMode="auto">
          <a:xfrm>
            <a:off x="1641764" y="1637587"/>
            <a:ext cx="5338538" cy="393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311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25A2-7438-4728-91C2-B09BF52AEC7C}"/>
              </a:ext>
            </a:extLst>
          </p:cNvPr>
          <p:cNvSpPr>
            <a:spLocks noGrp="1"/>
          </p:cNvSpPr>
          <p:nvPr>
            <p:ph type="title"/>
          </p:nvPr>
        </p:nvSpPr>
        <p:spPr/>
        <p:txBody>
          <a:bodyPr/>
          <a:lstStyle/>
          <a:p>
            <a:r>
              <a:rPr lang="en-US" dirty="0"/>
              <a:t>Boxplot for All Attributes of IRIS dataset</a:t>
            </a:r>
            <a:endParaRPr lang="en-PK" dirty="0"/>
          </a:p>
        </p:txBody>
      </p:sp>
      <p:sp>
        <p:nvSpPr>
          <p:cNvPr id="4" name="Slide Number Placeholder 3">
            <a:extLst>
              <a:ext uri="{FF2B5EF4-FFF2-40B4-BE49-F238E27FC236}">
                <a16:creationId xmlns:a16="http://schemas.microsoft.com/office/drawing/2014/main" id="{C49D6B6F-06F2-416D-A8A1-E217796FE8C4}"/>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59</a:t>
            </a:fld>
            <a:endParaRPr lang="en-US"/>
          </a:p>
        </p:txBody>
      </p:sp>
      <p:pic>
        <p:nvPicPr>
          <p:cNvPr id="17410" name="Picture 2">
            <a:extLst>
              <a:ext uri="{FF2B5EF4-FFF2-40B4-BE49-F238E27FC236}">
                <a16:creationId xmlns:a16="http://schemas.microsoft.com/office/drawing/2014/main" id="{42CF2B0C-CEAF-4872-9E56-8B50205BD4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225" y="1762987"/>
            <a:ext cx="6915002" cy="392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2468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4726-6115-B0FD-F313-4146177688C1}"/>
              </a:ext>
            </a:extLst>
          </p:cNvPr>
          <p:cNvSpPr>
            <a:spLocks noGrp="1"/>
          </p:cNvSpPr>
          <p:nvPr>
            <p:ph type="title"/>
          </p:nvPr>
        </p:nvSpPr>
        <p:spPr/>
        <p:txBody>
          <a:bodyPr/>
          <a:lstStyle/>
          <a:p>
            <a:r>
              <a:rPr lang="en-US" dirty="0"/>
              <a:t>Textual Representation</a:t>
            </a:r>
            <a:endParaRPr lang="en-PK" dirty="0"/>
          </a:p>
        </p:txBody>
      </p:sp>
      <p:sp>
        <p:nvSpPr>
          <p:cNvPr id="3" name="Text Placeholder 2">
            <a:extLst>
              <a:ext uri="{FF2B5EF4-FFF2-40B4-BE49-F238E27FC236}">
                <a16:creationId xmlns:a16="http://schemas.microsoft.com/office/drawing/2014/main" id="{A2BE34FE-46EE-6138-74BA-66C26933D3FB}"/>
              </a:ext>
            </a:extLst>
          </p:cNvPr>
          <p:cNvSpPr>
            <a:spLocks noGrp="1"/>
          </p:cNvSpPr>
          <p:nvPr>
            <p:ph type="body" idx="1"/>
          </p:nvPr>
        </p:nvSpPr>
        <p:spPr/>
        <p:txBody>
          <a:bodyPr/>
          <a:lstStyle/>
          <a:p>
            <a:r>
              <a:rPr lang="en-PK" dirty="0"/>
              <a:t>Text Documents:</a:t>
            </a:r>
          </a:p>
          <a:p>
            <a:pPr lvl="1"/>
            <a:r>
              <a:rPr lang="en-PK" dirty="0"/>
              <a:t>A type of unstructed data, documents that have no clear structure, or are not organized in predefined manner.</a:t>
            </a:r>
          </a:p>
          <a:p>
            <a:pPr lvl="2"/>
            <a:r>
              <a:rPr lang="en-PK" dirty="0"/>
              <a:t>Example:</a:t>
            </a:r>
          </a:p>
          <a:p>
            <a:pPr lvl="3"/>
            <a:r>
              <a:rPr lang="en-PK" dirty="0"/>
              <a:t>Predicting if someone will like a movie or product</a:t>
            </a:r>
          </a:p>
          <a:p>
            <a:pPr lvl="3"/>
            <a:r>
              <a:rPr lang="en-PK" dirty="0"/>
              <a:t>Analyzing an anonymous text to find the likely author. How old he is ? what is the author profile?</a:t>
            </a:r>
          </a:p>
          <a:p>
            <a:pPr lvl="3"/>
            <a:r>
              <a:rPr lang="en-PK" dirty="0"/>
              <a:t>Sentiment analysus </a:t>
            </a:r>
          </a:p>
          <a:p>
            <a:pPr lvl="3"/>
            <a:r>
              <a:rPr lang="en-PK" dirty="0"/>
              <a:t>Automatic summarization of document </a:t>
            </a:r>
          </a:p>
        </p:txBody>
      </p:sp>
    </p:spTree>
    <p:extLst>
      <p:ext uri="{BB962C8B-B14F-4D97-AF65-F5344CB8AC3E}">
        <p14:creationId xmlns:p14="http://schemas.microsoft.com/office/powerpoint/2010/main" val="228135430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6645-D865-4760-BFAB-687B6C96A002}"/>
              </a:ext>
            </a:extLst>
          </p:cNvPr>
          <p:cNvSpPr>
            <a:spLocks noGrp="1"/>
          </p:cNvSpPr>
          <p:nvPr>
            <p:ph type="title"/>
          </p:nvPr>
        </p:nvSpPr>
        <p:spPr/>
        <p:txBody>
          <a:bodyPr/>
          <a:lstStyle/>
          <a:p>
            <a:r>
              <a:rPr lang="en-US" dirty="0"/>
              <a:t>Insights from Boxplots of IRIS Dataset</a:t>
            </a:r>
            <a:endParaRPr lang="en-PK" dirty="0"/>
          </a:p>
        </p:txBody>
      </p:sp>
      <p:sp>
        <p:nvSpPr>
          <p:cNvPr id="3" name="Content Placeholder 2">
            <a:extLst>
              <a:ext uri="{FF2B5EF4-FFF2-40B4-BE49-F238E27FC236}">
                <a16:creationId xmlns:a16="http://schemas.microsoft.com/office/drawing/2014/main" id="{2440F200-4B28-4872-8308-662DFEC92AA4}"/>
              </a:ext>
            </a:extLst>
          </p:cNvPr>
          <p:cNvSpPr>
            <a:spLocks noGrp="1"/>
          </p:cNvSpPr>
          <p:nvPr>
            <p:ph idx="1"/>
          </p:nvPr>
        </p:nvSpPr>
        <p:spPr/>
        <p:txBody>
          <a:bodyPr/>
          <a:lstStyle/>
          <a:p>
            <a:r>
              <a:rPr lang="en-US" dirty="0" err="1"/>
              <a:t>Setosa</a:t>
            </a:r>
            <a:r>
              <a:rPr lang="en-US" dirty="0"/>
              <a:t> is having </a:t>
            </a:r>
            <a:r>
              <a:rPr lang="en-US" b="1" dirty="0">
                <a:solidFill>
                  <a:srgbClr val="FF00FF"/>
                </a:solidFill>
              </a:rPr>
              <a:t>smaller feature and less distributed</a:t>
            </a:r>
          </a:p>
          <a:p>
            <a:r>
              <a:rPr lang="en-US" dirty="0"/>
              <a:t>Versicolor is distributed in a average manner and average features</a:t>
            </a:r>
          </a:p>
          <a:p>
            <a:r>
              <a:rPr lang="en-US" dirty="0"/>
              <a:t>Virginica is highly distributed with large no .of values and features</a:t>
            </a:r>
          </a:p>
          <a:p>
            <a:r>
              <a:rPr lang="en-US" dirty="0"/>
              <a:t>Clearly the mean/ median values are being shown by each plots for various features(sepal length &amp; width, petal length &amp; width)</a:t>
            </a:r>
            <a:endParaRPr lang="en-PK" dirty="0"/>
          </a:p>
        </p:txBody>
      </p:sp>
      <p:sp>
        <p:nvSpPr>
          <p:cNvPr id="4" name="Slide Number Placeholder 3">
            <a:extLst>
              <a:ext uri="{FF2B5EF4-FFF2-40B4-BE49-F238E27FC236}">
                <a16:creationId xmlns:a16="http://schemas.microsoft.com/office/drawing/2014/main" id="{BF30BF5C-1D5A-4128-A1DA-6D01B29BAEF2}"/>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60</a:t>
            </a:fld>
            <a:endParaRPr lang="en-US"/>
          </a:p>
        </p:txBody>
      </p:sp>
    </p:spTree>
    <p:extLst>
      <p:ext uri="{BB962C8B-B14F-4D97-AF65-F5344CB8AC3E}">
        <p14:creationId xmlns:p14="http://schemas.microsoft.com/office/powerpoint/2010/main" val="41141026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D109-7B87-42C1-841B-AAB6F524D365}"/>
              </a:ext>
            </a:extLst>
          </p:cNvPr>
          <p:cNvSpPr>
            <a:spLocks noGrp="1"/>
          </p:cNvSpPr>
          <p:nvPr>
            <p:ph type="title"/>
          </p:nvPr>
        </p:nvSpPr>
        <p:spPr/>
        <p:txBody>
          <a:bodyPr/>
          <a:lstStyle/>
          <a:p>
            <a:r>
              <a:rPr lang="en-US" dirty="0"/>
              <a:t>What is a histogram?</a:t>
            </a:r>
            <a:endParaRPr lang="en-PK" dirty="0"/>
          </a:p>
        </p:txBody>
      </p:sp>
      <p:sp>
        <p:nvSpPr>
          <p:cNvPr id="3" name="Content Placeholder 2">
            <a:extLst>
              <a:ext uri="{FF2B5EF4-FFF2-40B4-BE49-F238E27FC236}">
                <a16:creationId xmlns:a16="http://schemas.microsoft.com/office/drawing/2014/main" id="{4276F24E-5C3A-4F64-A1DC-45CFACCA2C6D}"/>
              </a:ext>
            </a:extLst>
          </p:cNvPr>
          <p:cNvSpPr>
            <a:spLocks noGrp="1"/>
          </p:cNvSpPr>
          <p:nvPr>
            <p:ph idx="1"/>
          </p:nvPr>
        </p:nvSpPr>
        <p:spPr/>
        <p:txBody>
          <a:bodyPr/>
          <a:lstStyle/>
          <a:p>
            <a:r>
              <a:rPr lang="en-US" b="0" i="0" dirty="0">
                <a:solidFill>
                  <a:srgbClr val="090909"/>
                </a:solidFill>
                <a:effectLst/>
                <a:latin typeface="Helvetica" panose="020B0604020202020204" pitchFamily="34" charset="0"/>
              </a:rPr>
              <a:t>A </a:t>
            </a:r>
            <a:r>
              <a:rPr lang="en-US" b="1" i="0" dirty="0">
                <a:solidFill>
                  <a:srgbClr val="FF00FF"/>
                </a:solidFill>
                <a:effectLst/>
                <a:latin typeface="Helvetica" panose="020B0604020202020204" pitchFamily="34" charset="0"/>
              </a:rPr>
              <a:t>frequency distribution </a:t>
            </a:r>
            <a:r>
              <a:rPr lang="en-US" b="0" i="0" dirty="0">
                <a:solidFill>
                  <a:srgbClr val="090909"/>
                </a:solidFill>
                <a:effectLst/>
                <a:latin typeface="Helvetica" panose="020B0604020202020204" pitchFamily="34" charset="0"/>
              </a:rPr>
              <a:t>shows how often each different value in a set of data occurs. </a:t>
            </a:r>
          </a:p>
          <a:p>
            <a:r>
              <a:rPr lang="en-US" b="0" i="0" dirty="0">
                <a:solidFill>
                  <a:srgbClr val="090909"/>
                </a:solidFill>
                <a:effectLst/>
                <a:latin typeface="Helvetica" panose="020B0604020202020204" pitchFamily="34" charset="0"/>
              </a:rPr>
              <a:t>It looks very much like a </a:t>
            </a:r>
            <a:r>
              <a:rPr lang="en-US" b="1" i="0" dirty="0">
                <a:solidFill>
                  <a:srgbClr val="FF00FF"/>
                </a:solidFill>
                <a:effectLst/>
                <a:latin typeface="Helvetica" panose="020B0604020202020204" pitchFamily="34" charset="0"/>
              </a:rPr>
              <a:t>bar chart</a:t>
            </a:r>
            <a:r>
              <a:rPr lang="en-US" b="0" i="0" dirty="0">
                <a:solidFill>
                  <a:srgbClr val="090909"/>
                </a:solidFill>
                <a:effectLst/>
                <a:latin typeface="Helvetica" panose="020B0604020202020204" pitchFamily="34" charset="0"/>
              </a:rPr>
              <a:t>, but there are important differences between them. </a:t>
            </a:r>
            <a:endParaRPr lang="en-PK" dirty="0"/>
          </a:p>
        </p:txBody>
      </p:sp>
      <p:sp>
        <p:nvSpPr>
          <p:cNvPr id="4" name="Slide Number Placeholder 3">
            <a:extLst>
              <a:ext uri="{FF2B5EF4-FFF2-40B4-BE49-F238E27FC236}">
                <a16:creationId xmlns:a16="http://schemas.microsoft.com/office/drawing/2014/main" id="{E5FF697F-A990-4A4D-8977-5B52BBC3435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61</a:t>
            </a:fld>
            <a:endParaRPr lang="en-US"/>
          </a:p>
        </p:txBody>
      </p:sp>
      <p:pic>
        <p:nvPicPr>
          <p:cNvPr id="2050" name="Picture 2" descr="Histogram Example">
            <a:extLst>
              <a:ext uri="{FF2B5EF4-FFF2-40B4-BE49-F238E27FC236}">
                <a16:creationId xmlns:a16="http://schemas.microsoft.com/office/drawing/2014/main" id="{5CB54A1C-25A3-4C4E-9ABD-5D2199EC1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056" y="3021157"/>
            <a:ext cx="3835609" cy="256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079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49E5-DB0A-4A5F-B85D-01CCAD97E80C}"/>
              </a:ext>
            </a:extLst>
          </p:cNvPr>
          <p:cNvSpPr>
            <a:spLocks noGrp="1"/>
          </p:cNvSpPr>
          <p:nvPr>
            <p:ph type="title"/>
          </p:nvPr>
        </p:nvSpPr>
        <p:spPr/>
        <p:txBody>
          <a:bodyPr/>
          <a:lstStyle/>
          <a:p>
            <a:r>
              <a:rPr lang="en-US" dirty="0"/>
              <a:t>Typical Histogram Shapes</a:t>
            </a:r>
            <a:endParaRPr lang="en-PK" dirty="0"/>
          </a:p>
        </p:txBody>
      </p:sp>
      <p:sp>
        <p:nvSpPr>
          <p:cNvPr id="4" name="Slide Number Placeholder 3">
            <a:extLst>
              <a:ext uri="{FF2B5EF4-FFF2-40B4-BE49-F238E27FC236}">
                <a16:creationId xmlns:a16="http://schemas.microsoft.com/office/drawing/2014/main" id="{B103DBC5-4FA1-4037-BC43-62B2C35AAE3D}"/>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62</a:t>
            </a:fld>
            <a:endParaRPr lang="en-US"/>
          </a:p>
        </p:txBody>
      </p:sp>
      <p:pic>
        <p:nvPicPr>
          <p:cNvPr id="3074" name="Picture 2" descr="Histogram normal distribution">
            <a:extLst>
              <a:ext uri="{FF2B5EF4-FFF2-40B4-BE49-F238E27FC236}">
                <a16:creationId xmlns:a16="http://schemas.microsoft.com/office/drawing/2014/main" id="{EE360E93-55FC-4224-98D9-52E186F15F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343" y="1957929"/>
            <a:ext cx="2393416" cy="14737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ght-Skewed Distribution">
            <a:extLst>
              <a:ext uri="{FF2B5EF4-FFF2-40B4-BE49-F238E27FC236}">
                <a16:creationId xmlns:a16="http://schemas.microsoft.com/office/drawing/2014/main" id="{4A9C4A66-19D0-4B5A-BDB9-A1D12D088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903" y="1952624"/>
            <a:ext cx="2553704" cy="14737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imodal (double-peaked) Distribution">
            <a:extLst>
              <a:ext uri="{FF2B5EF4-FFF2-40B4-BE49-F238E27FC236}">
                <a16:creationId xmlns:a16="http://schemas.microsoft.com/office/drawing/2014/main" id="{A865ECE6-EF90-490B-80A0-F85A9352E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521" y="2062595"/>
            <a:ext cx="3200418" cy="13637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lateau Distribution">
            <a:extLst>
              <a:ext uri="{FF2B5EF4-FFF2-40B4-BE49-F238E27FC236}">
                <a16:creationId xmlns:a16="http://schemas.microsoft.com/office/drawing/2014/main" id="{C9EE93E3-A53E-44C4-A765-E553A7953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6" y="3918250"/>
            <a:ext cx="2456205" cy="14737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omb Distribution">
            <a:extLst>
              <a:ext uri="{FF2B5EF4-FFF2-40B4-BE49-F238E27FC236}">
                <a16:creationId xmlns:a16="http://schemas.microsoft.com/office/drawing/2014/main" id="{EE56D622-7466-41B4-A564-27883A21AE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874" y="3918250"/>
            <a:ext cx="2456205" cy="15236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og Food Distribution">
            <a:extLst>
              <a:ext uri="{FF2B5EF4-FFF2-40B4-BE49-F238E27FC236}">
                <a16:creationId xmlns:a16="http://schemas.microsoft.com/office/drawing/2014/main" id="{EB04C26F-2865-436F-93F0-ED5D51115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1677" y="4411648"/>
            <a:ext cx="2864387" cy="980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715996-CC0D-425F-B70A-E33BB2AA989A}"/>
              </a:ext>
            </a:extLst>
          </p:cNvPr>
          <p:cNvSpPr txBox="1"/>
          <p:nvPr/>
        </p:nvSpPr>
        <p:spPr>
          <a:xfrm>
            <a:off x="249382" y="5702089"/>
            <a:ext cx="5694218" cy="300082"/>
          </a:xfrm>
          <a:prstGeom prst="rect">
            <a:avLst/>
          </a:prstGeom>
          <a:noFill/>
        </p:spPr>
        <p:txBody>
          <a:bodyPr wrap="square" rtlCol="0">
            <a:spAutoFit/>
          </a:bodyPr>
          <a:lstStyle/>
          <a:p>
            <a:r>
              <a:rPr lang="en-US" sz="1350" dirty="0"/>
              <a:t>Credit: </a:t>
            </a:r>
            <a:r>
              <a:rPr lang="en-US" sz="1350" dirty="0">
                <a:hlinkClick r:id="rId8"/>
              </a:rPr>
              <a:t>https://asq.org/quality-resources/histogram</a:t>
            </a:r>
            <a:r>
              <a:rPr lang="en-US" sz="1350" dirty="0"/>
              <a:t> </a:t>
            </a:r>
            <a:endParaRPr lang="en-PK" sz="1350" dirty="0"/>
          </a:p>
        </p:txBody>
      </p:sp>
    </p:spTree>
    <p:extLst>
      <p:ext uri="{BB962C8B-B14F-4D97-AF65-F5344CB8AC3E}">
        <p14:creationId xmlns:p14="http://schemas.microsoft.com/office/powerpoint/2010/main" val="2159780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0840-3CC6-DB8B-894D-EEB50F5AAB40}"/>
              </a:ext>
            </a:extLst>
          </p:cNvPr>
          <p:cNvSpPr>
            <a:spLocks noGrp="1"/>
          </p:cNvSpPr>
          <p:nvPr>
            <p:ph type="title"/>
          </p:nvPr>
        </p:nvSpPr>
        <p:spPr/>
        <p:txBody>
          <a:bodyPr/>
          <a:lstStyle/>
          <a:p>
            <a:r>
              <a:rPr lang="en-PK" dirty="0"/>
              <a:t>Histogram </a:t>
            </a:r>
          </a:p>
        </p:txBody>
      </p:sp>
      <p:pic>
        <p:nvPicPr>
          <p:cNvPr id="2050" name="Picture 2" descr="Exploring Classifiers with Python Scikit-learn — Iris Dataset | by Dehao  Zhang | Towards Data Science">
            <a:extLst>
              <a:ext uri="{FF2B5EF4-FFF2-40B4-BE49-F238E27FC236}">
                <a16:creationId xmlns:a16="http://schemas.microsoft.com/office/drawing/2014/main" id="{4E540BF1-B533-84FA-3CE3-3F4D083E7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400" y="2792412"/>
            <a:ext cx="2743200" cy="179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9ECB2E-4BE7-F714-0E7F-641195D524A5}"/>
              </a:ext>
            </a:extLst>
          </p:cNvPr>
          <p:cNvSpPr txBox="1"/>
          <p:nvPr/>
        </p:nvSpPr>
        <p:spPr>
          <a:xfrm>
            <a:off x="1655180" y="1782501"/>
            <a:ext cx="11839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PK" sz="1800" b="0" i="0" u="none" strike="noStrike" cap="none" spc="0" normalizeH="0" baseline="0" dirty="0">
                <a:ln>
                  <a:noFill/>
                </a:ln>
                <a:solidFill>
                  <a:srgbClr val="000000"/>
                </a:solidFill>
                <a:effectLst/>
                <a:uFillTx/>
                <a:latin typeface="Gill Sans MT"/>
                <a:ea typeface="Gill Sans MT"/>
                <a:cs typeface="Gill Sans MT"/>
                <a:sym typeface="Gill Sans MT"/>
              </a:rPr>
              <a:t>When Data</a:t>
            </a:r>
          </a:p>
        </p:txBody>
      </p:sp>
    </p:spTree>
    <p:extLst>
      <p:ext uri="{BB962C8B-B14F-4D97-AF65-F5344CB8AC3E}">
        <p14:creationId xmlns:p14="http://schemas.microsoft.com/office/powerpoint/2010/main" val="152429118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E545-6AC2-4332-A4BE-E3B896D448D0}"/>
              </a:ext>
            </a:extLst>
          </p:cNvPr>
          <p:cNvSpPr>
            <a:spLocks noGrp="1"/>
          </p:cNvSpPr>
          <p:nvPr>
            <p:ph type="title"/>
          </p:nvPr>
        </p:nvSpPr>
        <p:spPr/>
        <p:txBody>
          <a:bodyPr/>
          <a:lstStyle/>
          <a:p>
            <a:r>
              <a:rPr lang="en-US" dirty="0"/>
              <a:t>Histogram</a:t>
            </a:r>
            <a:endParaRPr lang="en-PK" dirty="0"/>
          </a:p>
        </p:txBody>
      </p:sp>
      <p:sp>
        <p:nvSpPr>
          <p:cNvPr id="3" name="Content Placeholder 2">
            <a:extLst>
              <a:ext uri="{FF2B5EF4-FFF2-40B4-BE49-F238E27FC236}">
                <a16:creationId xmlns:a16="http://schemas.microsoft.com/office/drawing/2014/main" id="{E5FB3D26-9ADA-4773-B7A6-D34CA878BB27}"/>
              </a:ext>
            </a:extLst>
          </p:cNvPr>
          <p:cNvSpPr>
            <a:spLocks noGrp="1"/>
          </p:cNvSpPr>
          <p:nvPr>
            <p:ph idx="1"/>
          </p:nvPr>
        </p:nvSpPr>
        <p:spPr/>
        <p:txBody>
          <a:bodyPr/>
          <a:lstStyle/>
          <a:p>
            <a:r>
              <a:rPr lang="en-US" dirty="0"/>
              <a:t>When data is </a:t>
            </a:r>
            <a:r>
              <a:rPr lang="en-US" dirty="0">
                <a:solidFill>
                  <a:srgbClr val="FF00FF"/>
                </a:solidFill>
              </a:rPr>
              <a:t>Numerical</a:t>
            </a:r>
          </a:p>
          <a:p>
            <a:endParaRPr lang="en-PK" dirty="0"/>
          </a:p>
        </p:txBody>
      </p:sp>
      <p:sp>
        <p:nvSpPr>
          <p:cNvPr id="4" name="Slide Number Placeholder 3">
            <a:extLst>
              <a:ext uri="{FF2B5EF4-FFF2-40B4-BE49-F238E27FC236}">
                <a16:creationId xmlns:a16="http://schemas.microsoft.com/office/drawing/2014/main" id="{8F34D43A-9339-468C-9462-CA2B46001709}"/>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64</a:t>
            </a:fld>
            <a:endParaRPr lang="en-US"/>
          </a:p>
        </p:txBody>
      </p:sp>
      <p:pic>
        <p:nvPicPr>
          <p:cNvPr id="5" name="Picture 2" descr="Exploring Classifiers with Python Scikit-learn — Iris Dataset | by Dehao  Zhang | Towards Data Science">
            <a:extLst>
              <a:ext uri="{FF2B5EF4-FFF2-40B4-BE49-F238E27FC236}">
                <a16:creationId xmlns:a16="http://schemas.microsoft.com/office/drawing/2014/main" id="{201BA62D-C9A4-8CAF-D3C2-60A64743B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042" y="1612034"/>
            <a:ext cx="6679915" cy="4360501"/>
          </a:xfrm>
          <a:prstGeom prst="rect">
            <a:avLst/>
          </a:prstGeom>
          <a:noFill/>
          <a:ln w="12700">
            <a:miter lim="400000"/>
          </a:ln>
          <a:extLst>
            <a:ext uri="{909E8E84-426E-40DD-AFC4-6F175D3DCCD1}">
              <a14:hiddenFill xmlns:a14="http://schemas.microsoft.com/office/drawing/2010/main">
                <a:solidFill>
                  <a:srgbClr val="FFFFFF"/>
                </a:solidFill>
              </a14:hiddenFill>
            </a:ex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422695697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E545-6AC2-4332-A4BE-E3B896D448D0}"/>
              </a:ext>
            </a:extLst>
          </p:cNvPr>
          <p:cNvSpPr>
            <a:spLocks noGrp="1"/>
          </p:cNvSpPr>
          <p:nvPr>
            <p:ph type="title"/>
          </p:nvPr>
        </p:nvSpPr>
        <p:spPr/>
        <p:txBody>
          <a:bodyPr/>
          <a:lstStyle/>
          <a:p>
            <a:r>
              <a:rPr lang="en-US" dirty="0" err="1"/>
              <a:t>Barplot</a:t>
            </a:r>
            <a:endParaRPr lang="en-PK" dirty="0"/>
          </a:p>
        </p:txBody>
      </p:sp>
      <p:sp>
        <p:nvSpPr>
          <p:cNvPr id="3" name="Content Placeholder 2">
            <a:extLst>
              <a:ext uri="{FF2B5EF4-FFF2-40B4-BE49-F238E27FC236}">
                <a16:creationId xmlns:a16="http://schemas.microsoft.com/office/drawing/2014/main" id="{E5FB3D26-9ADA-4773-B7A6-D34CA878BB27}"/>
              </a:ext>
            </a:extLst>
          </p:cNvPr>
          <p:cNvSpPr>
            <a:spLocks noGrp="1"/>
          </p:cNvSpPr>
          <p:nvPr>
            <p:ph idx="1"/>
          </p:nvPr>
        </p:nvSpPr>
        <p:spPr/>
        <p:txBody>
          <a:bodyPr/>
          <a:lstStyle/>
          <a:p>
            <a:r>
              <a:rPr lang="en-US" dirty="0"/>
              <a:t>When data is </a:t>
            </a:r>
            <a:r>
              <a:rPr lang="en-US" dirty="0">
                <a:solidFill>
                  <a:srgbClr val="FF00FF"/>
                </a:solidFill>
              </a:rPr>
              <a:t>Categorical</a:t>
            </a:r>
          </a:p>
          <a:p>
            <a:endParaRPr lang="en-PK" dirty="0"/>
          </a:p>
        </p:txBody>
      </p:sp>
      <p:sp>
        <p:nvSpPr>
          <p:cNvPr id="4" name="Slide Number Placeholder 3">
            <a:extLst>
              <a:ext uri="{FF2B5EF4-FFF2-40B4-BE49-F238E27FC236}">
                <a16:creationId xmlns:a16="http://schemas.microsoft.com/office/drawing/2014/main" id="{8F34D43A-9339-468C-9462-CA2B46001709}"/>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65</a:t>
            </a:fld>
            <a:endParaRPr lang="en-US"/>
          </a:p>
        </p:txBody>
      </p:sp>
      <p:pic>
        <p:nvPicPr>
          <p:cNvPr id="1026" name="Picture 2" descr="Guide to Data Visualization with Python: Part 1 - Analytics Vidhya">
            <a:extLst>
              <a:ext uri="{FF2B5EF4-FFF2-40B4-BE49-F238E27FC236}">
                <a16:creationId xmlns:a16="http://schemas.microsoft.com/office/drawing/2014/main" id="{3CEFD53C-5D72-47F8-A34C-4B2C39A4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778193"/>
            <a:ext cx="67437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39010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635E-22E2-45F2-9BB0-46131EB35453}"/>
              </a:ext>
            </a:extLst>
          </p:cNvPr>
          <p:cNvSpPr>
            <a:spLocks noGrp="1"/>
          </p:cNvSpPr>
          <p:nvPr>
            <p:ph type="title"/>
          </p:nvPr>
        </p:nvSpPr>
        <p:spPr/>
        <p:txBody>
          <a:bodyPr/>
          <a:lstStyle/>
          <a:p>
            <a:r>
              <a:rPr lang="en-US" dirty="0" err="1"/>
              <a:t>Barplot</a:t>
            </a:r>
            <a:r>
              <a:rPr lang="en-US" dirty="0"/>
              <a:t>: Example 2</a:t>
            </a:r>
            <a:endParaRPr lang="en-PK" dirty="0"/>
          </a:p>
        </p:txBody>
      </p:sp>
      <p:sp>
        <p:nvSpPr>
          <p:cNvPr id="4" name="Slide Number Placeholder 3">
            <a:extLst>
              <a:ext uri="{FF2B5EF4-FFF2-40B4-BE49-F238E27FC236}">
                <a16:creationId xmlns:a16="http://schemas.microsoft.com/office/drawing/2014/main" id="{3173A8D9-6D19-4CDD-9D41-7FDAB776D26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66</a:t>
            </a:fld>
            <a:endParaRPr lang="en-US"/>
          </a:p>
        </p:txBody>
      </p:sp>
      <p:pic>
        <p:nvPicPr>
          <p:cNvPr id="4098" name="Picture 2" descr="Barplot for Two Factors in R – Step-by-Step Tutorial">
            <a:extLst>
              <a:ext uri="{FF2B5EF4-FFF2-40B4-BE49-F238E27FC236}">
                <a16:creationId xmlns:a16="http://schemas.microsoft.com/office/drawing/2014/main" id="{67A16564-60DD-4750-B880-A913060C3D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702" y="2212611"/>
            <a:ext cx="8046597" cy="31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41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F691-4F40-4215-B593-5A8460EF07A3}"/>
              </a:ext>
            </a:extLst>
          </p:cNvPr>
          <p:cNvSpPr>
            <a:spLocks noGrp="1"/>
          </p:cNvSpPr>
          <p:nvPr>
            <p:ph type="title"/>
          </p:nvPr>
        </p:nvSpPr>
        <p:spPr/>
        <p:txBody>
          <a:bodyPr/>
          <a:lstStyle/>
          <a:p>
            <a:r>
              <a:rPr lang="en-US" dirty="0"/>
              <a:t>Differences in </a:t>
            </a:r>
            <a:r>
              <a:rPr lang="en-US" dirty="0" err="1"/>
              <a:t>Barplot</a:t>
            </a:r>
            <a:r>
              <a:rPr lang="en-US" dirty="0"/>
              <a:t> and Histogram</a:t>
            </a:r>
            <a:endParaRPr lang="en-PK" dirty="0"/>
          </a:p>
        </p:txBody>
      </p:sp>
      <p:sp>
        <p:nvSpPr>
          <p:cNvPr id="3" name="Content Placeholder 2">
            <a:extLst>
              <a:ext uri="{FF2B5EF4-FFF2-40B4-BE49-F238E27FC236}">
                <a16:creationId xmlns:a16="http://schemas.microsoft.com/office/drawing/2014/main" id="{8583EA60-F3A1-4408-A881-C9699D9AA48D}"/>
              </a:ext>
            </a:extLst>
          </p:cNvPr>
          <p:cNvSpPr>
            <a:spLocks noGrp="1"/>
          </p:cNvSpPr>
          <p:nvPr>
            <p:ph idx="1"/>
          </p:nvPr>
        </p:nvSpPr>
        <p:spPr/>
        <p:txBody>
          <a:bodyPr/>
          <a:lstStyle/>
          <a:p>
            <a:r>
              <a:rPr lang="en-US" dirty="0"/>
              <a:t>You can’t reorder bars in a histogram; you can in a bar chart</a:t>
            </a:r>
          </a:p>
          <a:p>
            <a:r>
              <a:rPr lang="en-US" b="1" dirty="0"/>
              <a:t>Convention:</a:t>
            </a:r>
            <a:r>
              <a:rPr lang="en-US" dirty="0"/>
              <a:t> Bars touch in histogram, not in </a:t>
            </a:r>
            <a:r>
              <a:rPr lang="en-US" dirty="0" err="1"/>
              <a:t>barplot</a:t>
            </a:r>
            <a:endParaRPr lang="en-US" dirty="0"/>
          </a:p>
          <a:p>
            <a:endParaRPr lang="en-PK" dirty="0"/>
          </a:p>
        </p:txBody>
      </p:sp>
      <p:sp>
        <p:nvSpPr>
          <p:cNvPr id="4" name="Slide Number Placeholder 3">
            <a:extLst>
              <a:ext uri="{FF2B5EF4-FFF2-40B4-BE49-F238E27FC236}">
                <a16:creationId xmlns:a16="http://schemas.microsoft.com/office/drawing/2014/main" id="{E7D34AF9-5C07-4ECC-A03E-4E466D74F922}"/>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67</a:t>
            </a:fld>
            <a:endParaRPr lang="en-US"/>
          </a:p>
        </p:txBody>
      </p:sp>
      <p:pic>
        <p:nvPicPr>
          <p:cNvPr id="5122" name="Picture 2" descr="bargrapgh vs histogram">
            <a:extLst>
              <a:ext uri="{FF2B5EF4-FFF2-40B4-BE49-F238E27FC236}">
                <a16:creationId xmlns:a16="http://schemas.microsoft.com/office/drawing/2014/main" id="{37C2A5BB-2176-41EC-A1E5-EEB653320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569" y="2936407"/>
            <a:ext cx="5544863" cy="243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2385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0C59-A910-49A7-80BA-B358424D854A}"/>
              </a:ext>
            </a:extLst>
          </p:cNvPr>
          <p:cNvSpPr>
            <a:spLocks noGrp="1"/>
          </p:cNvSpPr>
          <p:nvPr>
            <p:ph type="title"/>
          </p:nvPr>
        </p:nvSpPr>
        <p:spPr/>
        <p:txBody>
          <a:bodyPr/>
          <a:lstStyle/>
          <a:p>
            <a:r>
              <a:rPr lang="en-US" dirty="0"/>
              <a:t>Differences Summary</a:t>
            </a:r>
            <a:endParaRPr lang="en-PK" dirty="0"/>
          </a:p>
        </p:txBody>
      </p:sp>
      <p:graphicFrame>
        <p:nvGraphicFramePr>
          <p:cNvPr id="5" name="Content Placeholder 4">
            <a:extLst>
              <a:ext uri="{FF2B5EF4-FFF2-40B4-BE49-F238E27FC236}">
                <a16:creationId xmlns:a16="http://schemas.microsoft.com/office/drawing/2014/main" id="{3E7E8156-DAA9-4401-95D4-55C60692119A}"/>
              </a:ext>
            </a:extLst>
          </p:cNvPr>
          <p:cNvGraphicFramePr>
            <a:graphicFrameLocks noGrp="1"/>
          </p:cNvGraphicFramePr>
          <p:nvPr>
            <p:ph idx="1"/>
          </p:nvPr>
        </p:nvGraphicFramePr>
        <p:xfrm>
          <a:off x="231494" y="1435261"/>
          <a:ext cx="8704161" cy="4495282"/>
        </p:xfrm>
        <a:graphic>
          <a:graphicData uri="http://schemas.openxmlformats.org/drawingml/2006/table">
            <a:tbl>
              <a:tblPr/>
              <a:tblGrid>
                <a:gridCol w="2901387">
                  <a:extLst>
                    <a:ext uri="{9D8B030D-6E8A-4147-A177-3AD203B41FA5}">
                      <a16:colId xmlns:a16="http://schemas.microsoft.com/office/drawing/2014/main" val="1976497463"/>
                    </a:ext>
                  </a:extLst>
                </a:gridCol>
                <a:gridCol w="2901387">
                  <a:extLst>
                    <a:ext uri="{9D8B030D-6E8A-4147-A177-3AD203B41FA5}">
                      <a16:colId xmlns:a16="http://schemas.microsoft.com/office/drawing/2014/main" val="3807281727"/>
                    </a:ext>
                  </a:extLst>
                </a:gridCol>
                <a:gridCol w="2901387">
                  <a:extLst>
                    <a:ext uri="{9D8B030D-6E8A-4147-A177-3AD203B41FA5}">
                      <a16:colId xmlns:a16="http://schemas.microsoft.com/office/drawing/2014/main" val="3144117053"/>
                    </a:ext>
                  </a:extLst>
                </a:gridCol>
              </a:tblGrid>
              <a:tr h="310101">
                <a:tc>
                  <a:txBody>
                    <a:bodyPr/>
                    <a:lstStyle/>
                    <a:p>
                      <a:pPr algn="ctr" fontAlgn="ctr"/>
                      <a:r>
                        <a:rPr lang="en-US" sz="1600" b="1" cap="all" dirty="0">
                          <a:effectLst/>
                        </a:rPr>
                        <a:t>BASIS FOR COMPARISON</a:t>
                      </a:r>
                    </a:p>
                  </a:txBody>
                  <a:tcPr marL="20621" marR="20621" marT="20621" marB="20621"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600" b="1" cap="all">
                          <a:effectLst/>
                        </a:rPr>
                        <a:t>HISTOGRAM</a:t>
                      </a:r>
                    </a:p>
                  </a:txBody>
                  <a:tcPr marL="20621" marR="20621" marT="20621" marB="20621"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600" b="1" cap="all">
                          <a:effectLst/>
                        </a:rPr>
                        <a:t>BAR GRAPH</a:t>
                      </a:r>
                    </a:p>
                  </a:txBody>
                  <a:tcPr marL="20621" marR="20621" marT="20621" marB="20621"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192668007"/>
                  </a:ext>
                </a:extLst>
              </a:tr>
              <a:tr h="1180432">
                <a:tc>
                  <a:txBody>
                    <a:bodyPr/>
                    <a:lstStyle/>
                    <a:p>
                      <a:pPr algn="l" fontAlgn="t"/>
                      <a:r>
                        <a:rPr lang="en-US" sz="1600" b="1" dirty="0">
                          <a:effectLst/>
                        </a:rPr>
                        <a:t>Meaning</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Histogram refers to a graphical representation, that displays data by way of bars to show the frequency of numerical data.</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Bar graph is a pictorial representation of data that uses bars to compare different categories of data.</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85347637"/>
                  </a:ext>
                </a:extLst>
              </a:tr>
              <a:tr h="389290">
                <a:tc>
                  <a:txBody>
                    <a:bodyPr/>
                    <a:lstStyle/>
                    <a:p>
                      <a:pPr algn="l" fontAlgn="t"/>
                      <a:r>
                        <a:rPr lang="en-US" sz="1600" b="1" dirty="0">
                          <a:effectLst/>
                        </a:rPr>
                        <a:t>Indicates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Distribution of non-discrete variables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Comparison of discrete variables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354934824"/>
                  </a:ext>
                </a:extLst>
              </a:tr>
              <a:tr h="310101">
                <a:tc>
                  <a:txBody>
                    <a:bodyPr/>
                    <a:lstStyle/>
                    <a:p>
                      <a:pPr algn="l" fontAlgn="t"/>
                      <a:r>
                        <a:rPr lang="en-US" sz="1600" b="1" dirty="0">
                          <a:effectLst/>
                        </a:rPr>
                        <a:t>Presents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Quantitative data</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Categorical data</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07257919"/>
                  </a:ext>
                </a:extLst>
              </a:tr>
              <a:tr h="728352">
                <a:tc>
                  <a:txBody>
                    <a:bodyPr/>
                    <a:lstStyle/>
                    <a:p>
                      <a:pPr algn="l" fontAlgn="t"/>
                      <a:r>
                        <a:rPr lang="en-US" sz="1600" b="1" dirty="0">
                          <a:effectLst/>
                        </a:rPr>
                        <a:t>Spaces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Bars touch each other, hence there are no spaces between bars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Bars do not touch each other, hence there are spaces between bars.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08248280"/>
                  </a:ext>
                </a:extLst>
              </a:tr>
              <a:tr h="728352">
                <a:tc>
                  <a:txBody>
                    <a:bodyPr/>
                    <a:lstStyle/>
                    <a:p>
                      <a:pPr algn="l" fontAlgn="t"/>
                      <a:r>
                        <a:rPr lang="en-US" sz="1600" b="1" dirty="0">
                          <a:effectLst/>
                        </a:rPr>
                        <a:t>Elements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Elements are grouped together, so that they are considered as ranges.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Elements are taken as individual entities.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35042721"/>
                  </a:ext>
                </a:extLst>
              </a:tr>
              <a:tr h="310101">
                <a:tc>
                  <a:txBody>
                    <a:bodyPr/>
                    <a:lstStyle/>
                    <a:p>
                      <a:pPr algn="l" fontAlgn="t"/>
                      <a:r>
                        <a:rPr lang="en-US" sz="1600" b="1" dirty="0">
                          <a:effectLst/>
                        </a:rPr>
                        <a:t>Can bars be reordered?</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No</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Yes</a:t>
                      </a:r>
                    </a:p>
                  </a:txBody>
                  <a:tcPr marL="20621" marR="20621" marT="20621" marB="2062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50635807"/>
                  </a:ext>
                </a:extLst>
              </a:tr>
              <a:tr h="310101">
                <a:tc>
                  <a:txBody>
                    <a:bodyPr/>
                    <a:lstStyle/>
                    <a:p>
                      <a:pPr algn="l" fontAlgn="t"/>
                      <a:r>
                        <a:rPr lang="en-US" sz="1600" b="1" dirty="0">
                          <a:effectLst/>
                        </a:rPr>
                        <a:t>Width of bars</a:t>
                      </a:r>
                    </a:p>
                  </a:txBody>
                  <a:tcPr marL="20621" marR="20621" marT="20621" marB="20621">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600" dirty="0">
                          <a:effectLst/>
                        </a:rPr>
                        <a:t>Need not to be same</a:t>
                      </a:r>
                    </a:p>
                  </a:txBody>
                  <a:tcPr marL="20621" marR="20621" marT="20621" marB="20621">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600" dirty="0">
                          <a:effectLst/>
                        </a:rPr>
                        <a:t>Same</a:t>
                      </a:r>
                    </a:p>
                  </a:txBody>
                  <a:tcPr marL="20621" marR="20621" marT="20621" marB="20621">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4094708083"/>
                  </a:ext>
                </a:extLst>
              </a:tr>
            </a:tbl>
          </a:graphicData>
        </a:graphic>
      </p:graphicFrame>
      <p:sp>
        <p:nvSpPr>
          <p:cNvPr id="4" name="Slide Number Placeholder 3">
            <a:extLst>
              <a:ext uri="{FF2B5EF4-FFF2-40B4-BE49-F238E27FC236}">
                <a16:creationId xmlns:a16="http://schemas.microsoft.com/office/drawing/2014/main" id="{A16CA557-D764-4CE2-BAE2-95E9E32E33E5}"/>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68</a:t>
            </a:fld>
            <a:endParaRPr lang="en-US"/>
          </a:p>
        </p:txBody>
      </p:sp>
      <p:sp>
        <p:nvSpPr>
          <p:cNvPr id="6" name="TextBox 5">
            <a:extLst>
              <a:ext uri="{FF2B5EF4-FFF2-40B4-BE49-F238E27FC236}">
                <a16:creationId xmlns:a16="http://schemas.microsoft.com/office/drawing/2014/main" id="{453100F0-45FA-41BE-903D-29C3CE4AAFF0}"/>
              </a:ext>
            </a:extLst>
          </p:cNvPr>
          <p:cNvSpPr txBox="1"/>
          <p:nvPr/>
        </p:nvSpPr>
        <p:spPr>
          <a:xfrm>
            <a:off x="457200" y="5930543"/>
            <a:ext cx="7055427" cy="300082"/>
          </a:xfrm>
          <a:prstGeom prst="rect">
            <a:avLst/>
          </a:prstGeom>
          <a:noFill/>
        </p:spPr>
        <p:txBody>
          <a:bodyPr wrap="square" rtlCol="0">
            <a:spAutoFit/>
          </a:bodyPr>
          <a:lstStyle/>
          <a:p>
            <a:r>
              <a:rPr lang="en-US" sz="1350" dirty="0"/>
              <a:t>Credit: </a:t>
            </a:r>
            <a:r>
              <a:rPr lang="en-US" sz="1350" dirty="0">
                <a:hlinkClick r:id="rId2"/>
              </a:rPr>
              <a:t>https://keydifferences.com/difference-between-histogram-and-bar-graph.html</a:t>
            </a:r>
            <a:r>
              <a:rPr lang="en-US" sz="1350" dirty="0"/>
              <a:t> </a:t>
            </a:r>
            <a:endParaRPr lang="en-PK" sz="1350" dirty="0"/>
          </a:p>
        </p:txBody>
      </p:sp>
    </p:spTree>
    <p:extLst>
      <p:ext uri="{BB962C8B-B14F-4D97-AF65-F5344CB8AC3E}">
        <p14:creationId xmlns:p14="http://schemas.microsoft.com/office/powerpoint/2010/main" val="290652109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9FA5-D7BC-4E37-8D54-7F2859B3088D}"/>
              </a:ext>
            </a:extLst>
          </p:cNvPr>
          <p:cNvSpPr>
            <a:spLocks noGrp="1"/>
          </p:cNvSpPr>
          <p:nvPr>
            <p:ph type="title"/>
          </p:nvPr>
        </p:nvSpPr>
        <p:spPr/>
        <p:txBody>
          <a:bodyPr/>
          <a:lstStyle/>
          <a:p>
            <a:r>
              <a:rPr lang="en-US" dirty="0"/>
              <a:t>Histogram for Images</a:t>
            </a:r>
            <a:endParaRPr lang="en-PK" dirty="0"/>
          </a:p>
        </p:txBody>
      </p:sp>
      <p:sp>
        <p:nvSpPr>
          <p:cNvPr id="3" name="Content Placeholder 2">
            <a:extLst>
              <a:ext uri="{FF2B5EF4-FFF2-40B4-BE49-F238E27FC236}">
                <a16:creationId xmlns:a16="http://schemas.microsoft.com/office/drawing/2014/main" id="{0A3E1058-C1B8-43B3-A745-7A745B559E83}"/>
              </a:ext>
            </a:extLst>
          </p:cNvPr>
          <p:cNvSpPr>
            <a:spLocks noGrp="1"/>
          </p:cNvSpPr>
          <p:nvPr>
            <p:ph idx="1"/>
          </p:nvPr>
        </p:nvSpPr>
        <p:spPr/>
        <p:txBody>
          <a:bodyPr/>
          <a:lstStyle/>
          <a:p>
            <a:r>
              <a:rPr lang="en-US" b="1" dirty="0">
                <a:solidFill>
                  <a:srgbClr val="FF0000"/>
                </a:solidFill>
              </a:rPr>
              <a:t>What does the histogram for an image represent?</a:t>
            </a:r>
            <a:endParaRPr lang="en-PK" b="1" dirty="0">
              <a:solidFill>
                <a:srgbClr val="FF0000"/>
              </a:solidFill>
            </a:endParaRPr>
          </a:p>
        </p:txBody>
      </p:sp>
      <p:sp>
        <p:nvSpPr>
          <p:cNvPr id="4" name="Slide Number Placeholder 3">
            <a:extLst>
              <a:ext uri="{FF2B5EF4-FFF2-40B4-BE49-F238E27FC236}">
                <a16:creationId xmlns:a16="http://schemas.microsoft.com/office/drawing/2014/main" id="{029EB70C-97CA-4CD3-A452-BC48DAA6BAA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69</a:t>
            </a:fld>
            <a:endParaRPr lang="en-US"/>
          </a:p>
        </p:txBody>
      </p:sp>
      <p:pic>
        <p:nvPicPr>
          <p:cNvPr id="7172" name="Picture 4" descr="Image Histogram | Bright Image | Dark Image | Low Contrast Image | High  Contrast Image - Quick Image Processing Research Guide">
            <a:extLst>
              <a:ext uri="{FF2B5EF4-FFF2-40B4-BE49-F238E27FC236}">
                <a16:creationId xmlns:a16="http://schemas.microsoft.com/office/drawing/2014/main" id="{DD25064A-984F-492C-8384-D34A2CDD3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363" y="2080605"/>
            <a:ext cx="5800994" cy="284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095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5216-B858-410F-A756-62857B7F06A3}"/>
              </a:ext>
            </a:extLst>
          </p:cNvPr>
          <p:cNvSpPr>
            <a:spLocks noGrp="1"/>
          </p:cNvSpPr>
          <p:nvPr>
            <p:ph type="title"/>
          </p:nvPr>
        </p:nvSpPr>
        <p:spPr/>
        <p:txBody>
          <a:bodyPr/>
          <a:lstStyle/>
          <a:p>
            <a:r>
              <a:rPr lang="en-US" dirty="0"/>
              <a:t>Textual Representation</a:t>
            </a:r>
            <a:endParaRPr lang="en-PK" dirty="0"/>
          </a:p>
        </p:txBody>
      </p:sp>
      <p:sp>
        <p:nvSpPr>
          <p:cNvPr id="4" name="Slide Number Placeholder 3">
            <a:extLst>
              <a:ext uri="{FF2B5EF4-FFF2-40B4-BE49-F238E27FC236}">
                <a16:creationId xmlns:a16="http://schemas.microsoft.com/office/drawing/2014/main" id="{D5E863B4-49A3-42D6-8B46-95883E2EE09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7</a:t>
            </a:fld>
            <a:endParaRPr lang="en-US"/>
          </a:p>
        </p:txBody>
      </p:sp>
      <p:graphicFrame>
        <p:nvGraphicFramePr>
          <p:cNvPr id="5" name="Content Placeholder 4">
            <a:extLst>
              <a:ext uri="{FF2B5EF4-FFF2-40B4-BE49-F238E27FC236}">
                <a16:creationId xmlns:a16="http://schemas.microsoft.com/office/drawing/2014/main" id="{26BF0C25-6A5F-4E06-8EF5-904EFE7192C6}"/>
              </a:ext>
            </a:extLst>
          </p:cNvPr>
          <p:cNvGraphicFramePr>
            <a:graphicFrameLocks noGrp="1" noChangeAspect="1"/>
          </p:cNvGraphicFramePr>
          <p:nvPr>
            <p:ph idx="1"/>
          </p:nvPr>
        </p:nvGraphicFramePr>
        <p:xfrm>
          <a:off x="914400" y="1889938"/>
          <a:ext cx="6594653" cy="2997891"/>
        </p:xfrm>
        <a:graphic>
          <a:graphicData uri="http://schemas.openxmlformats.org/presentationml/2006/ole">
            <mc:AlternateContent xmlns:mc="http://schemas.openxmlformats.org/markup-compatibility/2006">
              <mc:Choice xmlns:v="urn:schemas-microsoft-com:vml" Requires="v">
                <p:oleObj name="Visio" r:id="rId2" imgW="5925718" imgH="2693902" progId="Visio.Drawing.6">
                  <p:embed/>
                </p:oleObj>
              </mc:Choice>
              <mc:Fallback>
                <p:oleObj name="Visio" r:id="rId2" imgW="5925718" imgH="2693902" progId="Visio.Drawing.6">
                  <p:embed/>
                  <p:pic>
                    <p:nvPicPr>
                      <p:cNvPr id="5" name="Content Placeholder 4">
                        <a:extLst>
                          <a:ext uri="{FF2B5EF4-FFF2-40B4-BE49-F238E27FC236}">
                            <a16:creationId xmlns:a16="http://schemas.microsoft.com/office/drawing/2014/main" id="{26BF0C25-6A5F-4E06-8EF5-904EFE719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89938"/>
                        <a:ext cx="6594653" cy="2997891"/>
                      </a:xfrm>
                      <a:prstGeom prst="rect">
                        <a:avLst/>
                      </a:prstGeom>
                      <a:noFill/>
                      <a:ln>
                        <a:noFill/>
                      </a:ln>
                      <a:effectLst/>
                    </p:spPr>
                  </p:pic>
                </p:oleObj>
              </mc:Fallback>
            </mc:AlternateContent>
          </a:graphicData>
        </a:graphic>
      </p:graphicFrame>
      <p:sp>
        <p:nvSpPr>
          <p:cNvPr id="6" name="TextBox 5">
            <a:extLst>
              <a:ext uri="{FF2B5EF4-FFF2-40B4-BE49-F238E27FC236}">
                <a16:creationId xmlns:a16="http://schemas.microsoft.com/office/drawing/2014/main" id="{0F5BEAA0-6A47-482F-90A0-CAF7F7407101}"/>
              </a:ext>
            </a:extLst>
          </p:cNvPr>
          <p:cNvSpPr txBox="1"/>
          <p:nvPr/>
        </p:nvSpPr>
        <p:spPr>
          <a:xfrm>
            <a:off x="178045" y="2461846"/>
            <a:ext cx="2004646" cy="715581"/>
          </a:xfrm>
          <a:prstGeom prst="rect">
            <a:avLst/>
          </a:prstGeom>
          <a:noFill/>
          <a:ln>
            <a:solidFill>
              <a:schemeClr val="accent1"/>
            </a:solidFill>
          </a:ln>
        </p:spPr>
        <p:txBody>
          <a:bodyPr wrap="square" rtlCol="0">
            <a:spAutoFit/>
          </a:bodyPr>
          <a:lstStyle/>
          <a:p>
            <a:r>
              <a:rPr lang="en-US" sz="1350" dirty="0"/>
              <a:t>Usually mapping is stored separately (column index to feature name)</a:t>
            </a:r>
            <a:endParaRPr lang="en-PK" sz="1350" dirty="0"/>
          </a:p>
        </p:txBody>
      </p:sp>
    </p:spTree>
    <p:extLst>
      <p:ext uri="{BB962C8B-B14F-4D97-AF65-F5344CB8AC3E}">
        <p14:creationId xmlns:p14="http://schemas.microsoft.com/office/powerpoint/2010/main" val="318508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9FA5-D7BC-4E37-8D54-7F2859B3088D}"/>
              </a:ext>
            </a:extLst>
          </p:cNvPr>
          <p:cNvSpPr>
            <a:spLocks noGrp="1"/>
          </p:cNvSpPr>
          <p:nvPr>
            <p:ph type="title"/>
          </p:nvPr>
        </p:nvSpPr>
        <p:spPr/>
        <p:txBody>
          <a:bodyPr/>
          <a:lstStyle/>
          <a:p>
            <a:r>
              <a:rPr lang="en-US" dirty="0"/>
              <a:t>Histogram for Images</a:t>
            </a:r>
            <a:endParaRPr lang="en-PK" dirty="0"/>
          </a:p>
        </p:txBody>
      </p:sp>
      <p:sp>
        <p:nvSpPr>
          <p:cNvPr id="3" name="Content Placeholder 2">
            <a:extLst>
              <a:ext uri="{FF2B5EF4-FFF2-40B4-BE49-F238E27FC236}">
                <a16:creationId xmlns:a16="http://schemas.microsoft.com/office/drawing/2014/main" id="{0A3E1058-C1B8-43B3-A745-7A745B559E83}"/>
              </a:ext>
            </a:extLst>
          </p:cNvPr>
          <p:cNvSpPr>
            <a:spLocks noGrp="1"/>
          </p:cNvSpPr>
          <p:nvPr>
            <p:ph idx="1"/>
          </p:nvPr>
        </p:nvSpPr>
        <p:spPr/>
        <p:txBody>
          <a:bodyPr/>
          <a:lstStyle/>
          <a:p>
            <a:r>
              <a:rPr lang="en-US" b="1" dirty="0">
                <a:solidFill>
                  <a:srgbClr val="FF0000"/>
                </a:solidFill>
              </a:rPr>
              <a:t>What does the histogram for an image represent?</a:t>
            </a:r>
            <a:endParaRPr lang="en-PK" b="1" dirty="0">
              <a:solidFill>
                <a:srgbClr val="FF0000"/>
              </a:solidFill>
            </a:endParaRPr>
          </a:p>
        </p:txBody>
      </p:sp>
      <p:sp>
        <p:nvSpPr>
          <p:cNvPr id="4" name="Slide Number Placeholder 3">
            <a:extLst>
              <a:ext uri="{FF2B5EF4-FFF2-40B4-BE49-F238E27FC236}">
                <a16:creationId xmlns:a16="http://schemas.microsoft.com/office/drawing/2014/main" id="{029EB70C-97CA-4CD3-A452-BC48DAA6BAA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70</a:t>
            </a:fld>
            <a:endParaRPr lang="en-US"/>
          </a:p>
        </p:txBody>
      </p:sp>
      <p:pic>
        <p:nvPicPr>
          <p:cNvPr id="6" name="Picture 6" descr="How to Read (and Use) Histograms for Beautiful Exposures">
            <a:extLst>
              <a:ext uri="{FF2B5EF4-FFF2-40B4-BE49-F238E27FC236}">
                <a16:creationId xmlns:a16="http://schemas.microsoft.com/office/drawing/2014/main" id="{A96B7410-9485-4BDC-BF6F-F91B91442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032" y="2556692"/>
            <a:ext cx="4768496" cy="243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1009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9435-E8D6-4DCD-BF89-BC317E376869}"/>
              </a:ext>
            </a:extLst>
          </p:cNvPr>
          <p:cNvSpPr>
            <a:spLocks noGrp="1"/>
          </p:cNvSpPr>
          <p:nvPr>
            <p:ph type="title"/>
          </p:nvPr>
        </p:nvSpPr>
        <p:spPr/>
        <p:txBody>
          <a:bodyPr/>
          <a:lstStyle/>
          <a:p>
            <a:r>
              <a:rPr lang="en-US" dirty="0"/>
              <a:t>Histogram: Important for Photographers</a:t>
            </a:r>
            <a:endParaRPr lang="en-PK" dirty="0"/>
          </a:p>
        </p:txBody>
      </p:sp>
      <p:sp>
        <p:nvSpPr>
          <p:cNvPr id="4" name="Slide Number Placeholder 3">
            <a:extLst>
              <a:ext uri="{FF2B5EF4-FFF2-40B4-BE49-F238E27FC236}">
                <a16:creationId xmlns:a16="http://schemas.microsoft.com/office/drawing/2014/main" id="{EB0A27FC-1348-4F81-B274-E722181476E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71</a:t>
            </a:fld>
            <a:endParaRPr lang="en-US"/>
          </a:p>
        </p:txBody>
      </p:sp>
      <p:sp>
        <p:nvSpPr>
          <p:cNvPr id="5" name="Content Placeholder 4">
            <a:extLst>
              <a:ext uri="{FF2B5EF4-FFF2-40B4-BE49-F238E27FC236}">
                <a16:creationId xmlns:a16="http://schemas.microsoft.com/office/drawing/2014/main" id="{CE04E3EE-9AD3-43FC-BCBF-217D5B340F1E}"/>
              </a:ext>
            </a:extLst>
          </p:cNvPr>
          <p:cNvSpPr>
            <a:spLocks noGrp="1"/>
          </p:cNvSpPr>
          <p:nvPr>
            <p:ph idx="1"/>
          </p:nvPr>
        </p:nvSpPr>
        <p:spPr/>
        <p:txBody>
          <a:bodyPr/>
          <a:lstStyle/>
          <a:p>
            <a:endParaRPr lang="en-PK"/>
          </a:p>
        </p:txBody>
      </p:sp>
      <p:pic>
        <p:nvPicPr>
          <p:cNvPr id="9220" name="Picture 4" descr="Histogram Equalization">
            <a:extLst>
              <a:ext uri="{FF2B5EF4-FFF2-40B4-BE49-F238E27FC236}">
                <a16:creationId xmlns:a16="http://schemas.microsoft.com/office/drawing/2014/main" id="{80C14458-4967-4CE8-9796-C084938E7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437" y="1637587"/>
            <a:ext cx="5278907" cy="422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27829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0867-C0D7-9B2D-47A7-BFA54EF36421}"/>
              </a:ext>
            </a:extLst>
          </p:cNvPr>
          <p:cNvSpPr>
            <a:spLocks noGrp="1"/>
          </p:cNvSpPr>
          <p:nvPr>
            <p:ph type="title"/>
          </p:nvPr>
        </p:nvSpPr>
        <p:spPr/>
        <p:txBody>
          <a:bodyPr/>
          <a:lstStyle/>
          <a:p>
            <a:r>
              <a:rPr lang="en-PK" dirty="0"/>
              <a:t>H</a:t>
            </a:r>
            <a:r>
              <a:rPr lang="en-GB" dirty="0"/>
              <a:t>o</a:t>
            </a:r>
            <a:r>
              <a:rPr lang="en-PK" dirty="0"/>
              <a:t>w we Precieve color</a:t>
            </a:r>
          </a:p>
        </p:txBody>
      </p:sp>
      <p:pic>
        <p:nvPicPr>
          <p:cNvPr id="4" name="Content Placeholder 3">
            <a:extLst>
              <a:ext uri="{FF2B5EF4-FFF2-40B4-BE49-F238E27FC236}">
                <a16:creationId xmlns:a16="http://schemas.microsoft.com/office/drawing/2014/main" id="{48E4A25B-2E4B-0A14-A16A-7721F824C871}"/>
              </a:ext>
            </a:extLst>
          </p:cNvPr>
          <p:cNvPicPr>
            <a:picLocks noGrp="1" noChangeAspect="1"/>
          </p:cNvPicPr>
          <p:nvPr>
            <p:ph idx="1"/>
          </p:nvPr>
        </p:nvPicPr>
        <p:blipFill>
          <a:blip r:embed="rId3"/>
          <a:stretch>
            <a:fillRect/>
          </a:stretch>
        </p:blipFill>
        <p:spPr>
          <a:xfrm>
            <a:off x="548042" y="1219200"/>
            <a:ext cx="8047915" cy="4937125"/>
          </a:xfrm>
          <a:prstGeom prst="rect">
            <a:avLst/>
          </a:prstGeom>
        </p:spPr>
      </p:pic>
    </p:spTree>
    <p:extLst>
      <p:ext uri="{BB962C8B-B14F-4D97-AF65-F5344CB8AC3E}">
        <p14:creationId xmlns:p14="http://schemas.microsoft.com/office/powerpoint/2010/main" val="245781566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DF0F-B098-7DF4-1CBE-47D70A892B02}"/>
              </a:ext>
            </a:extLst>
          </p:cNvPr>
          <p:cNvSpPr>
            <a:spLocks noGrp="1"/>
          </p:cNvSpPr>
          <p:nvPr>
            <p:ph type="title"/>
          </p:nvPr>
        </p:nvSpPr>
        <p:spPr/>
        <p:txBody>
          <a:bodyPr/>
          <a:lstStyle/>
          <a:p>
            <a:r>
              <a:rPr lang="en-PK" dirty="0"/>
              <a:t>Just Red Pixel</a:t>
            </a:r>
          </a:p>
        </p:txBody>
      </p:sp>
      <p:pic>
        <p:nvPicPr>
          <p:cNvPr id="4" name="Content Placeholder 3">
            <a:extLst>
              <a:ext uri="{FF2B5EF4-FFF2-40B4-BE49-F238E27FC236}">
                <a16:creationId xmlns:a16="http://schemas.microsoft.com/office/drawing/2014/main" id="{D3D726DA-E7A9-D692-B0BD-54CC778E2E5A}"/>
              </a:ext>
            </a:extLst>
          </p:cNvPr>
          <p:cNvPicPr>
            <a:picLocks noGrp="1" noChangeAspect="1"/>
          </p:cNvPicPr>
          <p:nvPr>
            <p:ph idx="1"/>
          </p:nvPr>
        </p:nvPicPr>
        <p:blipFill>
          <a:blip r:embed="rId2"/>
          <a:stretch>
            <a:fillRect/>
          </a:stretch>
        </p:blipFill>
        <p:spPr>
          <a:xfrm>
            <a:off x="457200" y="1327942"/>
            <a:ext cx="8229600" cy="4719641"/>
          </a:xfrm>
          <a:prstGeom prst="rect">
            <a:avLst/>
          </a:prstGeom>
        </p:spPr>
      </p:pic>
    </p:spTree>
    <p:extLst>
      <p:ext uri="{BB962C8B-B14F-4D97-AF65-F5344CB8AC3E}">
        <p14:creationId xmlns:p14="http://schemas.microsoft.com/office/powerpoint/2010/main" val="338853014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3BF7-9786-0A06-FE1F-CAEBB574D8BA}"/>
              </a:ext>
            </a:extLst>
          </p:cNvPr>
          <p:cNvSpPr>
            <a:spLocks noGrp="1"/>
          </p:cNvSpPr>
          <p:nvPr>
            <p:ph type="title"/>
          </p:nvPr>
        </p:nvSpPr>
        <p:spPr/>
        <p:txBody>
          <a:bodyPr>
            <a:normAutofit fontScale="90000"/>
          </a:bodyPr>
          <a:lstStyle/>
          <a:p>
            <a:r>
              <a:rPr lang="en-PK" dirty="0"/>
              <a:t>All Pixels with full intensity – You precieve White</a:t>
            </a:r>
          </a:p>
        </p:txBody>
      </p:sp>
      <p:pic>
        <p:nvPicPr>
          <p:cNvPr id="4" name="Content Placeholder 3">
            <a:extLst>
              <a:ext uri="{FF2B5EF4-FFF2-40B4-BE49-F238E27FC236}">
                <a16:creationId xmlns:a16="http://schemas.microsoft.com/office/drawing/2014/main" id="{A898C482-A5A8-C9F8-42AA-9D4879417369}"/>
              </a:ext>
            </a:extLst>
          </p:cNvPr>
          <p:cNvPicPr>
            <a:picLocks noGrp="1" noChangeAspect="1"/>
          </p:cNvPicPr>
          <p:nvPr>
            <p:ph idx="1"/>
          </p:nvPr>
        </p:nvPicPr>
        <p:blipFill>
          <a:blip r:embed="rId2"/>
          <a:stretch>
            <a:fillRect/>
          </a:stretch>
        </p:blipFill>
        <p:spPr>
          <a:xfrm>
            <a:off x="457200" y="1287996"/>
            <a:ext cx="8229600" cy="4799533"/>
          </a:xfrm>
          <a:prstGeom prst="rect">
            <a:avLst/>
          </a:prstGeom>
        </p:spPr>
      </p:pic>
    </p:spTree>
    <p:extLst>
      <p:ext uri="{BB962C8B-B14F-4D97-AF65-F5344CB8AC3E}">
        <p14:creationId xmlns:p14="http://schemas.microsoft.com/office/powerpoint/2010/main" val="41623026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1FA9-0190-7105-0E84-13A1D19207B9}"/>
              </a:ext>
            </a:extLst>
          </p:cNvPr>
          <p:cNvSpPr>
            <a:spLocks noGrp="1"/>
          </p:cNvSpPr>
          <p:nvPr>
            <p:ph type="title"/>
          </p:nvPr>
        </p:nvSpPr>
        <p:spPr/>
        <p:txBody>
          <a:bodyPr/>
          <a:lstStyle/>
          <a:p>
            <a:r>
              <a:rPr lang="en-PK" dirty="0"/>
              <a:t>How you see Orange</a:t>
            </a:r>
          </a:p>
        </p:txBody>
      </p:sp>
      <p:pic>
        <p:nvPicPr>
          <p:cNvPr id="4" name="Content Placeholder 3">
            <a:extLst>
              <a:ext uri="{FF2B5EF4-FFF2-40B4-BE49-F238E27FC236}">
                <a16:creationId xmlns:a16="http://schemas.microsoft.com/office/drawing/2014/main" id="{878DCD84-2D1E-4797-C307-90DC43C8575D}"/>
              </a:ext>
            </a:extLst>
          </p:cNvPr>
          <p:cNvPicPr>
            <a:picLocks noGrp="1" noChangeAspect="1"/>
          </p:cNvPicPr>
          <p:nvPr>
            <p:ph idx="1"/>
          </p:nvPr>
        </p:nvPicPr>
        <p:blipFill>
          <a:blip r:embed="rId2"/>
          <a:stretch>
            <a:fillRect/>
          </a:stretch>
        </p:blipFill>
        <p:spPr>
          <a:xfrm>
            <a:off x="540560" y="1219200"/>
            <a:ext cx="8062880" cy="4937125"/>
          </a:xfrm>
          <a:prstGeom prst="rect">
            <a:avLst/>
          </a:prstGeom>
        </p:spPr>
      </p:pic>
    </p:spTree>
    <p:extLst>
      <p:ext uri="{BB962C8B-B14F-4D97-AF65-F5344CB8AC3E}">
        <p14:creationId xmlns:p14="http://schemas.microsoft.com/office/powerpoint/2010/main" val="75250613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0ED7-9158-443A-852E-96D12D033045}"/>
              </a:ext>
            </a:extLst>
          </p:cNvPr>
          <p:cNvSpPr>
            <a:spLocks noGrp="1"/>
          </p:cNvSpPr>
          <p:nvPr>
            <p:ph type="title"/>
          </p:nvPr>
        </p:nvSpPr>
        <p:spPr/>
        <p:txBody>
          <a:bodyPr/>
          <a:lstStyle/>
          <a:p>
            <a:r>
              <a:rPr lang="en-US" dirty="0"/>
              <a:t>Histogram for Color Images</a:t>
            </a:r>
            <a:endParaRPr lang="en-PK" dirty="0"/>
          </a:p>
        </p:txBody>
      </p:sp>
      <p:sp>
        <p:nvSpPr>
          <p:cNvPr id="4" name="Slide Number Placeholder 3">
            <a:extLst>
              <a:ext uri="{FF2B5EF4-FFF2-40B4-BE49-F238E27FC236}">
                <a16:creationId xmlns:a16="http://schemas.microsoft.com/office/drawing/2014/main" id="{224CF537-DB63-4430-937F-415CD274460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76</a:t>
            </a:fld>
            <a:endParaRPr lang="en-US"/>
          </a:p>
        </p:txBody>
      </p:sp>
      <p:pic>
        <p:nvPicPr>
          <p:cNvPr id="8194" name="Picture 2" descr="How to Use Color Histograms">
            <a:extLst>
              <a:ext uri="{FF2B5EF4-FFF2-40B4-BE49-F238E27FC236}">
                <a16:creationId xmlns:a16="http://schemas.microsoft.com/office/drawing/2014/main" id="{65E9CEE0-5600-4C6E-BE16-2DF62BF264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6158" y="1236148"/>
            <a:ext cx="2138372" cy="438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4845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A9E4-4FE6-F203-6449-34D70D0C3009}"/>
              </a:ext>
            </a:extLst>
          </p:cNvPr>
          <p:cNvSpPr>
            <a:spLocks noGrp="1"/>
          </p:cNvSpPr>
          <p:nvPr>
            <p:ph type="title"/>
          </p:nvPr>
        </p:nvSpPr>
        <p:spPr/>
        <p:txBody>
          <a:bodyPr/>
          <a:lstStyle/>
          <a:p>
            <a:r>
              <a:rPr lang="en-PK" dirty="0"/>
              <a:t>Multidimensional Line Chart</a:t>
            </a:r>
          </a:p>
        </p:txBody>
      </p:sp>
      <p:pic>
        <p:nvPicPr>
          <p:cNvPr id="4" name="Content Placeholder 3">
            <a:extLst>
              <a:ext uri="{FF2B5EF4-FFF2-40B4-BE49-F238E27FC236}">
                <a16:creationId xmlns:a16="http://schemas.microsoft.com/office/drawing/2014/main" id="{EF9FD788-5BC3-17F7-F970-02E4B2C03D93}"/>
              </a:ext>
            </a:extLst>
          </p:cNvPr>
          <p:cNvPicPr>
            <a:picLocks noGrp="1" noChangeAspect="1"/>
          </p:cNvPicPr>
          <p:nvPr>
            <p:ph idx="1"/>
          </p:nvPr>
        </p:nvPicPr>
        <p:blipFill>
          <a:blip r:embed="rId2"/>
          <a:stretch>
            <a:fillRect/>
          </a:stretch>
        </p:blipFill>
        <p:spPr>
          <a:xfrm>
            <a:off x="457200" y="1715140"/>
            <a:ext cx="8229600" cy="3945245"/>
          </a:xfrm>
          <a:prstGeom prst="rect">
            <a:avLst/>
          </a:prstGeom>
        </p:spPr>
      </p:pic>
    </p:spTree>
    <p:extLst>
      <p:ext uri="{BB962C8B-B14F-4D97-AF65-F5344CB8AC3E}">
        <p14:creationId xmlns:p14="http://schemas.microsoft.com/office/powerpoint/2010/main" val="244483006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C740-D167-D5D9-7A10-9F2BDE206805}"/>
              </a:ext>
            </a:extLst>
          </p:cNvPr>
          <p:cNvSpPr>
            <a:spLocks noGrp="1"/>
          </p:cNvSpPr>
          <p:nvPr>
            <p:ph type="title"/>
          </p:nvPr>
        </p:nvSpPr>
        <p:spPr/>
        <p:txBody>
          <a:bodyPr/>
          <a:lstStyle/>
          <a:p>
            <a:r>
              <a:rPr lang="en-PK" dirty="0"/>
              <a:t>Variables with completely different scale</a:t>
            </a:r>
          </a:p>
        </p:txBody>
      </p:sp>
      <p:pic>
        <p:nvPicPr>
          <p:cNvPr id="4" name="Content Placeholder 3">
            <a:extLst>
              <a:ext uri="{FF2B5EF4-FFF2-40B4-BE49-F238E27FC236}">
                <a16:creationId xmlns:a16="http://schemas.microsoft.com/office/drawing/2014/main" id="{5C2F8FEC-32DE-05A9-9300-11982E57807B}"/>
              </a:ext>
            </a:extLst>
          </p:cNvPr>
          <p:cNvPicPr>
            <a:picLocks noGrp="1" noChangeAspect="1"/>
          </p:cNvPicPr>
          <p:nvPr>
            <p:ph idx="1"/>
          </p:nvPr>
        </p:nvPicPr>
        <p:blipFill>
          <a:blip r:embed="rId3"/>
          <a:stretch>
            <a:fillRect/>
          </a:stretch>
        </p:blipFill>
        <p:spPr>
          <a:xfrm>
            <a:off x="219919" y="1143000"/>
            <a:ext cx="8466881" cy="4762101"/>
          </a:xfrm>
          <a:prstGeom prst="rect">
            <a:avLst/>
          </a:prstGeom>
        </p:spPr>
      </p:pic>
    </p:spTree>
    <p:extLst>
      <p:ext uri="{BB962C8B-B14F-4D97-AF65-F5344CB8AC3E}">
        <p14:creationId xmlns:p14="http://schemas.microsoft.com/office/powerpoint/2010/main" val="411726105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Number Placeholder 5">
            <a:extLst>
              <a:ext uri="{FF2B5EF4-FFF2-40B4-BE49-F238E27FC236}">
                <a16:creationId xmlns:a16="http://schemas.microsoft.com/office/drawing/2014/main" id="{ACC25264-4309-BAB9-311D-950EE5605C73}"/>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79</a:t>
            </a:fld>
            <a:endParaRPr lang="en-US" altLang="en-US" sz="1200"/>
          </a:p>
        </p:txBody>
      </p:sp>
      <p:sp>
        <p:nvSpPr>
          <p:cNvPr id="80898" name="Rectangle 1026">
            <a:extLst>
              <a:ext uri="{FF2B5EF4-FFF2-40B4-BE49-F238E27FC236}">
                <a16:creationId xmlns:a16="http://schemas.microsoft.com/office/drawing/2014/main" id="{1324B5E7-1EC7-5326-F3B2-5165F5657BCC}"/>
              </a:ext>
            </a:extLst>
          </p:cNvPr>
          <p:cNvSpPr>
            <a:spLocks noGrp="1" noChangeArrowheads="1"/>
          </p:cNvSpPr>
          <p:nvPr>
            <p:ph type="title"/>
          </p:nvPr>
        </p:nvSpPr>
        <p:spPr/>
        <p:txBody>
          <a:bodyPr/>
          <a:lstStyle/>
          <a:p>
            <a:pPr eaLnBrk="1" hangingPunct="1"/>
            <a:r>
              <a:rPr lang="en-US" altLang="en-US"/>
              <a:t>Scatter plot</a:t>
            </a:r>
          </a:p>
        </p:txBody>
      </p:sp>
      <p:sp>
        <p:nvSpPr>
          <p:cNvPr id="80899" name="Rectangle 1027">
            <a:extLst>
              <a:ext uri="{FF2B5EF4-FFF2-40B4-BE49-F238E27FC236}">
                <a16:creationId xmlns:a16="http://schemas.microsoft.com/office/drawing/2014/main" id="{B6B0D213-1CF6-7AE8-11DA-57CDCF0D3102}"/>
              </a:ext>
            </a:extLst>
          </p:cNvPr>
          <p:cNvSpPr>
            <a:spLocks noGrp="1" noChangeArrowheads="1"/>
          </p:cNvSpPr>
          <p:nvPr>
            <p:ph type="body" idx="1"/>
          </p:nvPr>
        </p:nvSpPr>
        <p:spPr>
          <a:xfrm>
            <a:off x="304800" y="1295400"/>
            <a:ext cx="8382000" cy="1779588"/>
          </a:xfrm>
        </p:spPr>
        <p:txBody>
          <a:bodyPr/>
          <a:lstStyle/>
          <a:p>
            <a:pPr eaLnBrk="1" hangingPunct="1"/>
            <a:r>
              <a:rPr lang="en-US" altLang="en-US" sz="2400"/>
              <a:t>Provides a first look at bivariate data to see clusters of points, outliers, etc</a:t>
            </a:r>
          </a:p>
          <a:p>
            <a:pPr eaLnBrk="1" hangingPunct="1"/>
            <a:r>
              <a:rPr lang="en-US" altLang="en-US" sz="2400"/>
              <a:t>Each pair of values is treated as a pair of coordinates and plotted as points in the plane</a:t>
            </a:r>
          </a:p>
        </p:txBody>
      </p:sp>
      <p:pic>
        <p:nvPicPr>
          <p:cNvPr id="80900" name="Picture 8">
            <a:extLst>
              <a:ext uri="{FF2B5EF4-FFF2-40B4-BE49-F238E27FC236}">
                <a16:creationId xmlns:a16="http://schemas.microsoft.com/office/drawing/2014/main" id="{3C88B6A5-CB3D-A31F-1845-3D8F89D46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71800"/>
            <a:ext cx="73914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994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ED28-FEBA-4167-A2D9-945B204A46C0}"/>
              </a:ext>
            </a:extLst>
          </p:cNvPr>
          <p:cNvSpPr>
            <a:spLocks noGrp="1"/>
          </p:cNvSpPr>
          <p:nvPr>
            <p:ph type="title"/>
          </p:nvPr>
        </p:nvSpPr>
        <p:spPr/>
        <p:txBody>
          <a:bodyPr/>
          <a:lstStyle/>
          <a:p>
            <a:r>
              <a:rPr lang="en-PK" dirty="0"/>
              <a:t>Temporal data</a:t>
            </a:r>
          </a:p>
        </p:txBody>
      </p:sp>
      <p:sp>
        <p:nvSpPr>
          <p:cNvPr id="3" name="Text Placeholder 2">
            <a:extLst>
              <a:ext uri="{FF2B5EF4-FFF2-40B4-BE49-F238E27FC236}">
                <a16:creationId xmlns:a16="http://schemas.microsoft.com/office/drawing/2014/main" id="{C93D63E6-8AE9-3E2E-2F4B-823EFE311990}"/>
              </a:ext>
            </a:extLst>
          </p:cNvPr>
          <p:cNvSpPr>
            <a:spLocks noGrp="1"/>
          </p:cNvSpPr>
          <p:nvPr>
            <p:ph type="body" idx="1"/>
          </p:nvPr>
        </p:nvSpPr>
        <p:spPr>
          <a:xfrm>
            <a:off x="457200" y="1219200"/>
            <a:ext cx="3449782" cy="4937760"/>
          </a:xfrm>
        </p:spPr>
        <p:txBody>
          <a:bodyPr/>
          <a:lstStyle/>
          <a:p>
            <a:r>
              <a:rPr lang="en-PK" dirty="0"/>
              <a:t>Time series</a:t>
            </a:r>
          </a:p>
          <a:p>
            <a:pPr lvl="1"/>
            <a:r>
              <a:rPr lang="en-PK" dirty="0"/>
              <a:t>a series of numeric values</a:t>
            </a:r>
          </a:p>
          <a:p>
            <a:pPr lvl="1"/>
            <a:r>
              <a:rPr lang="en-PK" dirty="0"/>
              <a:t>usually obtained at a regular interval </a:t>
            </a:r>
          </a:p>
          <a:p>
            <a:pPr lvl="1"/>
            <a:r>
              <a:rPr lang="en-PK" dirty="0"/>
              <a:t>e.g. stock market, E</a:t>
            </a:r>
            <a:r>
              <a:rPr lang="en-GB" dirty="0"/>
              <a:t>EG data, temperature data, students grade over time. </a:t>
            </a:r>
            <a:endParaRPr lang="en-PK" dirty="0"/>
          </a:p>
        </p:txBody>
      </p:sp>
      <p:pic>
        <p:nvPicPr>
          <p:cNvPr id="5" name="Picture 4">
            <a:extLst>
              <a:ext uri="{FF2B5EF4-FFF2-40B4-BE49-F238E27FC236}">
                <a16:creationId xmlns:a16="http://schemas.microsoft.com/office/drawing/2014/main" id="{1168CA16-7BB4-9F57-2C6C-00CDCE4E0E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06982" y="1775658"/>
            <a:ext cx="4946073" cy="3499302"/>
          </a:xfrm>
          <a:prstGeom prst="rect">
            <a:avLst/>
          </a:prstGeom>
        </p:spPr>
      </p:pic>
      <p:sp>
        <p:nvSpPr>
          <p:cNvPr id="6" name="TextBox 5">
            <a:extLst>
              <a:ext uri="{FF2B5EF4-FFF2-40B4-BE49-F238E27FC236}">
                <a16:creationId xmlns:a16="http://schemas.microsoft.com/office/drawing/2014/main" id="{F8CEBC5A-0A89-986D-013F-956745AC1465}"/>
              </a:ext>
            </a:extLst>
          </p:cNvPr>
          <p:cNvSpPr txBox="1"/>
          <p:nvPr/>
        </p:nvSpPr>
        <p:spPr>
          <a:xfrm>
            <a:off x="3906982" y="5387188"/>
            <a:ext cx="4946073"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PK" sz="900">
                <a:hlinkClick r:id="rId3" tooltip="https://ilias.uni-marburg.de/data/UNIMR/lm_data/lm_2287352/unit09/unit09-01_predict_time_series.html"/>
              </a:rPr>
              <a:t>This Photo</a:t>
            </a:r>
            <a:r>
              <a:rPr lang="en-PK" sz="900"/>
              <a:t> by Unknown Author is licensed under </a:t>
            </a:r>
            <a:r>
              <a:rPr lang="en-PK" sz="900">
                <a:hlinkClick r:id="rId4" tooltip="https://creativecommons.org/licenses/by-sa/3.0/"/>
              </a:rPr>
              <a:t>CC BY-SA</a:t>
            </a:r>
            <a:endParaRPr lang="en-PK" sz="900"/>
          </a:p>
        </p:txBody>
      </p:sp>
    </p:spTree>
    <p:extLst>
      <p:ext uri="{BB962C8B-B14F-4D97-AF65-F5344CB8AC3E}">
        <p14:creationId xmlns:p14="http://schemas.microsoft.com/office/powerpoint/2010/main" val="293353000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5">
            <a:extLst>
              <a:ext uri="{FF2B5EF4-FFF2-40B4-BE49-F238E27FC236}">
                <a16:creationId xmlns:a16="http://schemas.microsoft.com/office/drawing/2014/main" id="{1D0CC183-D23E-78F5-0976-D32253309747}"/>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80</a:t>
            </a:fld>
            <a:endParaRPr lang="en-US" altLang="en-US" sz="1200"/>
          </a:p>
        </p:txBody>
      </p:sp>
      <p:sp>
        <p:nvSpPr>
          <p:cNvPr id="82946" name="Rectangle 2">
            <a:extLst>
              <a:ext uri="{FF2B5EF4-FFF2-40B4-BE49-F238E27FC236}">
                <a16:creationId xmlns:a16="http://schemas.microsoft.com/office/drawing/2014/main" id="{ED2C9FE3-2EA0-6BD9-F9C5-A376BF1F4595}"/>
              </a:ext>
            </a:extLst>
          </p:cNvPr>
          <p:cNvSpPr>
            <a:spLocks noGrp="1" noChangeArrowheads="1"/>
          </p:cNvSpPr>
          <p:nvPr>
            <p:ph type="title"/>
          </p:nvPr>
        </p:nvSpPr>
        <p:spPr>
          <a:xfrm>
            <a:off x="0" y="228600"/>
            <a:ext cx="9144000" cy="914400"/>
          </a:xfrm>
          <a:noFill/>
        </p:spPr>
        <p:txBody>
          <a:bodyPr lIns="92075" tIns="46038" rIns="92075" bIns="46038" anchor="ctr"/>
          <a:lstStyle/>
          <a:p>
            <a:pPr eaLnBrk="1" hangingPunct="1"/>
            <a:r>
              <a:rPr lang="en-US" altLang="en-US" sz="3200"/>
              <a:t>Positively and Negatively Correlated Data</a:t>
            </a:r>
          </a:p>
        </p:txBody>
      </p:sp>
      <p:sp>
        <p:nvSpPr>
          <p:cNvPr id="82947" name="Rectangle 3">
            <a:extLst>
              <a:ext uri="{FF2B5EF4-FFF2-40B4-BE49-F238E27FC236}">
                <a16:creationId xmlns:a16="http://schemas.microsoft.com/office/drawing/2014/main" id="{338D2227-516C-228D-77F1-4EFB28D5FE40}"/>
              </a:ext>
            </a:extLst>
          </p:cNvPr>
          <p:cNvSpPr>
            <a:spLocks noGrp="1" noChangeArrowheads="1"/>
          </p:cNvSpPr>
          <p:nvPr>
            <p:ph type="body" idx="1"/>
          </p:nvPr>
        </p:nvSpPr>
        <p:spPr>
          <a:xfrm>
            <a:off x="4191000" y="4906963"/>
            <a:ext cx="4267200" cy="1412875"/>
          </a:xfrm>
          <a:noFill/>
        </p:spPr>
        <p:txBody>
          <a:bodyPr lIns="92075" tIns="46038" rIns="92075" bIns="46038"/>
          <a:lstStyle/>
          <a:p>
            <a:pPr eaLnBrk="1" hangingPunct="1">
              <a:lnSpc>
                <a:spcPct val="140000"/>
              </a:lnSpc>
            </a:pPr>
            <a:r>
              <a:rPr lang="en-US" altLang="en-US" sz="1800"/>
              <a:t>The left half fragment is positively correlated</a:t>
            </a:r>
          </a:p>
          <a:p>
            <a:pPr eaLnBrk="1" hangingPunct="1">
              <a:lnSpc>
                <a:spcPct val="140000"/>
              </a:lnSpc>
            </a:pPr>
            <a:r>
              <a:rPr lang="en-US" altLang="en-US" sz="1800"/>
              <a:t>The right half is negative correlated</a:t>
            </a:r>
            <a:endParaRPr lang="en-US" altLang="en-US" sz="1800">
              <a:solidFill>
                <a:schemeClr val="hlink"/>
              </a:solidFill>
            </a:endParaRPr>
          </a:p>
        </p:txBody>
      </p:sp>
      <p:pic>
        <p:nvPicPr>
          <p:cNvPr id="82948" name="Picture 4" descr="ha02correl1">
            <a:extLst>
              <a:ext uri="{FF2B5EF4-FFF2-40B4-BE49-F238E27FC236}">
                <a16:creationId xmlns:a16="http://schemas.microsoft.com/office/drawing/2014/main" id="{03FF4CFB-4383-34B8-A5AB-E0DC99327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5" descr="ha02correl2">
            <a:extLst>
              <a:ext uri="{FF2B5EF4-FFF2-40B4-BE49-F238E27FC236}">
                <a16:creationId xmlns:a16="http://schemas.microsoft.com/office/drawing/2014/main" id="{F683FA99-FBFF-3C08-40C1-685BCC7B6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descr="fig46">
            <a:extLst>
              <a:ext uri="{FF2B5EF4-FFF2-40B4-BE49-F238E27FC236}">
                <a16:creationId xmlns:a16="http://schemas.microsoft.com/office/drawing/2014/main" id="{38CD6902-BA67-9BCF-21F6-93ADD53CA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Rectangle 7">
            <a:extLst>
              <a:ext uri="{FF2B5EF4-FFF2-40B4-BE49-F238E27FC236}">
                <a16:creationId xmlns:a16="http://schemas.microsoft.com/office/drawing/2014/main" id="{6B573ABF-15FD-F32A-7DF6-F6BB352B6140}"/>
              </a:ext>
            </a:extLst>
          </p:cNvPr>
          <p:cNvSpPr>
            <a:spLocks noChangeArrowheads="1"/>
          </p:cNvSpPr>
          <p:nvPr/>
        </p:nvSpPr>
        <p:spPr bwMode="auto">
          <a:xfrm>
            <a:off x="4191000" y="4953000"/>
            <a:ext cx="42672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Tree>
    <p:extLst>
      <p:ext uri="{BB962C8B-B14F-4D97-AF65-F5344CB8AC3E}">
        <p14:creationId xmlns:p14="http://schemas.microsoft.com/office/powerpoint/2010/main" val="22167648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8">
            <a:extLst>
              <a:ext uri="{FF2B5EF4-FFF2-40B4-BE49-F238E27FC236}">
                <a16:creationId xmlns:a16="http://schemas.microsoft.com/office/drawing/2014/main" id="{ED6BF7CC-8DCD-F5F3-0AD8-206EAE2589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fld id="{ED8A4B45-66BE-2E4D-8F3E-AE777188079C}" type="slidenum">
              <a:rPr lang="en-US" altLang="en-US" sz="1200"/>
              <a:pPr>
                <a:spcBef>
                  <a:spcPct val="0"/>
                </a:spcBef>
                <a:buClrTx/>
                <a:buSzTx/>
                <a:buFontTx/>
                <a:buNone/>
              </a:pPr>
              <a:t>81</a:t>
            </a:fld>
            <a:endParaRPr lang="en-US" altLang="en-US" sz="1200"/>
          </a:p>
        </p:txBody>
      </p:sp>
      <p:pic>
        <p:nvPicPr>
          <p:cNvPr id="84994" name="Picture 3" descr="fig18-1">
            <a:extLst>
              <a:ext uri="{FF2B5EF4-FFF2-40B4-BE49-F238E27FC236}">
                <a16:creationId xmlns:a16="http://schemas.microsoft.com/office/drawing/2014/main" id="{BAF7B5A5-68F9-5E04-8F12-74B478898ED2}"/>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4800600" y="0"/>
            <a:ext cx="4038600" cy="3733800"/>
          </a:xfrm>
          <a:noFill/>
        </p:spPr>
      </p:pic>
      <p:pic>
        <p:nvPicPr>
          <p:cNvPr id="84995" name="Picture 4" descr="fig18-2">
            <a:extLst>
              <a:ext uri="{FF2B5EF4-FFF2-40B4-BE49-F238E27FC236}">
                <a16:creationId xmlns:a16="http://schemas.microsoft.com/office/drawing/2014/main" id="{2A6EDDA2-D73A-2C55-2DF8-CAA8BE3E0907}"/>
              </a:ext>
            </a:extLst>
          </p:cNvPr>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4800600" y="3352800"/>
            <a:ext cx="4191000" cy="3505200"/>
          </a:xfrm>
          <a:noFill/>
        </p:spPr>
      </p:pic>
      <p:pic>
        <p:nvPicPr>
          <p:cNvPr id="84996" name="Picture 5" descr="fig18-3">
            <a:extLst>
              <a:ext uri="{FF2B5EF4-FFF2-40B4-BE49-F238E27FC236}">
                <a16:creationId xmlns:a16="http://schemas.microsoft.com/office/drawing/2014/main" id="{C703AEB6-5A61-9941-D5AA-B891061B5B38}"/>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533400" y="2001838"/>
            <a:ext cx="4267200" cy="3606800"/>
          </a:xfrm>
          <a:noFill/>
        </p:spPr>
      </p:pic>
      <p:sp>
        <p:nvSpPr>
          <p:cNvPr id="84997" name="Rectangle 2">
            <a:extLst>
              <a:ext uri="{FF2B5EF4-FFF2-40B4-BE49-F238E27FC236}">
                <a16:creationId xmlns:a16="http://schemas.microsoft.com/office/drawing/2014/main" id="{C30ADB84-F405-22C3-7E86-9330A15821F9}"/>
              </a:ext>
            </a:extLst>
          </p:cNvPr>
          <p:cNvSpPr>
            <a:spLocks noGrp="1" noChangeArrowheads="1"/>
          </p:cNvSpPr>
          <p:nvPr>
            <p:ph type="title" sz="quarter"/>
          </p:nvPr>
        </p:nvSpPr>
        <p:spPr/>
        <p:txBody>
          <a:bodyPr/>
          <a:lstStyle/>
          <a:p>
            <a:pPr eaLnBrk="1" hangingPunct="1"/>
            <a:r>
              <a:rPr lang="en-US" altLang="en-US" sz="3200"/>
              <a:t> Uncorrelated Data</a:t>
            </a:r>
          </a:p>
        </p:txBody>
      </p:sp>
    </p:spTree>
    <p:extLst>
      <p:ext uri="{BB962C8B-B14F-4D97-AF65-F5344CB8AC3E}">
        <p14:creationId xmlns:p14="http://schemas.microsoft.com/office/powerpoint/2010/main" val="368328819"/>
      </p:ext>
    </p:extLst>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057D-E8C4-4B54-B501-5E9220E762E8}"/>
              </a:ext>
            </a:extLst>
          </p:cNvPr>
          <p:cNvSpPr>
            <a:spLocks noGrp="1"/>
          </p:cNvSpPr>
          <p:nvPr>
            <p:ph type="title"/>
          </p:nvPr>
        </p:nvSpPr>
        <p:spPr/>
        <p:txBody>
          <a:bodyPr/>
          <a:lstStyle/>
          <a:p>
            <a:r>
              <a:rPr lang="en-US" dirty="0"/>
              <a:t>Scatter Plot</a:t>
            </a:r>
            <a:endParaRPr lang="en-PK" dirty="0"/>
          </a:p>
        </p:txBody>
      </p:sp>
      <p:sp>
        <p:nvSpPr>
          <p:cNvPr id="4" name="Slide Number Placeholder 3">
            <a:extLst>
              <a:ext uri="{FF2B5EF4-FFF2-40B4-BE49-F238E27FC236}">
                <a16:creationId xmlns:a16="http://schemas.microsoft.com/office/drawing/2014/main" id="{7B84007A-535B-4B39-B61E-1A5D5A34C15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82</a:t>
            </a:fld>
            <a:endParaRPr lang="en-US"/>
          </a:p>
        </p:txBody>
      </p:sp>
      <p:pic>
        <p:nvPicPr>
          <p:cNvPr id="13314" name="Picture 2" descr="Exploratory Data Analysis of IRIS Data Set Using Python | by Venkata Sai  Reddy Avuluri | Medium">
            <a:extLst>
              <a:ext uri="{FF2B5EF4-FFF2-40B4-BE49-F238E27FC236}">
                <a16:creationId xmlns:a16="http://schemas.microsoft.com/office/drawing/2014/main" id="{7276F48A-093E-4E17-8BD1-E44E0957DF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2602" y="1829559"/>
            <a:ext cx="5261426" cy="361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7920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057D-E8C4-4B54-B501-5E9220E762E8}"/>
              </a:ext>
            </a:extLst>
          </p:cNvPr>
          <p:cNvSpPr>
            <a:spLocks noGrp="1"/>
          </p:cNvSpPr>
          <p:nvPr>
            <p:ph type="title"/>
          </p:nvPr>
        </p:nvSpPr>
        <p:spPr/>
        <p:txBody>
          <a:bodyPr/>
          <a:lstStyle/>
          <a:p>
            <a:r>
              <a:rPr lang="en-US" dirty="0"/>
              <a:t>Scatter Plot Matrix</a:t>
            </a:r>
            <a:endParaRPr lang="en-PK" dirty="0"/>
          </a:p>
        </p:txBody>
      </p:sp>
      <p:sp>
        <p:nvSpPr>
          <p:cNvPr id="4" name="Slide Number Placeholder 3">
            <a:extLst>
              <a:ext uri="{FF2B5EF4-FFF2-40B4-BE49-F238E27FC236}">
                <a16:creationId xmlns:a16="http://schemas.microsoft.com/office/drawing/2014/main" id="{7B84007A-535B-4B39-B61E-1A5D5A34C15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83</a:t>
            </a:fld>
            <a:endParaRPr lang="en-US"/>
          </a:p>
        </p:txBody>
      </p:sp>
      <p:sp>
        <p:nvSpPr>
          <p:cNvPr id="3" name="Content Placeholder 2">
            <a:extLst>
              <a:ext uri="{FF2B5EF4-FFF2-40B4-BE49-F238E27FC236}">
                <a16:creationId xmlns:a16="http://schemas.microsoft.com/office/drawing/2014/main" id="{847C16EB-C20C-48CA-96BB-438110937386}"/>
              </a:ext>
            </a:extLst>
          </p:cNvPr>
          <p:cNvSpPr>
            <a:spLocks noGrp="1"/>
          </p:cNvSpPr>
          <p:nvPr>
            <p:ph idx="1"/>
          </p:nvPr>
        </p:nvSpPr>
        <p:spPr/>
        <p:txBody>
          <a:bodyPr/>
          <a:lstStyle/>
          <a:p>
            <a:r>
              <a:rPr lang="en-PK" dirty="0"/>
              <a:t>red = Satosa blue = </a:t>
            </a:r>
            <a:r>
              <a:rPr lang="en-US" dirty="0"/>
              <a:t>Versicolor green = Virginica </a:t>
            </a:r>
            <a:endParaRPr lang="en-PK" dirty="0"/>
          </a:p>
        </p:txBody>
      </p:sp>
      <p:pic>
        <p:nvPicPr>
          <p:cNvPr id="14338" name="Picture 2" descr="A scatter plot matrix of the iris data set [50]. The colors indicate... |  Download Scientific Diagram">
            <a:extLst>
              <a:ext uri="{FF2B5EF4-FFF2-40B4-BE49-F238E27FC236}">
                <a16:creationId xmlns:a16="http://schemas.microsoft.com/office/drawing/2014/main" id="{655E2525-8410-479F-9638-C03ABEB5F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866913"/>
            <a:ext cx="4948021" cy="371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4089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DF43-BFA9-454E-A390-7E715CF93E95}"/>
              </a:ext>
            </a:extLst>
          </p:cNvPr>
          <p:cNvSpPr>
            <a:spLocks noGrp="1"/>
          </p:cNvSpPr>
          <p:nvPr>
            <p:ph type="title"/>
          </p:nvPr>
        </p:nvSpPr>
        <p:spPr/>
        <p:txBody>
          <a:bodyPr>
            <a:normAutofit fontScale="90000"/>
          </a:bodyPr>
          <a:lstStyle/>
          <a:p>
            <a:r>
              <a:rPr lang="en-US" dirty="0"/>
              <a:t>Scatter Plot and Parallel Coordinates Insights</a:t>
            </a:r>
            <a:endParaRPr lang="en-PK" dirty="0"/>
          </a:p>
        </p:txBody>
      </p:sp>
      <p:sp>
        <p:nvSpPr>
          <p:cNvPr id="3" name="Content Placeholder 2">
            <a:extLst>
              <a:ext uri="{FF2B5EF4-FFF2-40B4-BE49-F238E27FC236}">
                <a16:creationId xmlns:a16="http://schemas.microsoft.com/office/drawing/2014/main" id="{EC221C4D-0E8D-4B47-B317-91B15D616C7B}"/>
              </a:ext>
            </a:extLst>
          </p:cNvPr>
          <p:cNvSpPr>
            <a:spLocks noGrp="1"/>
          </p:cNvSpPr>
          <p:nvPr>
            <p:ph idx="1"/>
          </p:nvPr>
        </p:nvSpPr>
        <p:spPr/>
        <p:txBody>
          <a:bodyPr/>
          <a:lstStyle/>
          <a:p>
            <a:r>
              <a:rPr lang="en-US" b="1" dirty="0">
                <a:solidFill>
                  <a:srgbClr val="FF00FF"/>
                </a:solidFill>
              </a:rPr>
              <a:t>High correlation </a:t>
            </a:r>
            <a:r>
              <a:rPr lang="en-US" dirty="0"/>
              <a:t>between </a:t>
            </a:r>
            <a:r>
              <a:rPr lang="en-US" b="1" dirty="0">
                <a:solidFill>
                  <a:srgbClr val="FF00FF"/>
                </a:solidFill>
              </a:rPr>
              <a:t>petal length </a:t>
            </a:r>
            <a:r>
              <a:rPr lang="en-US" dirty="0"/>
              <a:t>and </a:t>
            </a:r>
            <a:r>
              <a:rPr lang="en-US" b="1" dirty="0">
                <a:solidFill>
                  <a:srgbClr val="FF00FF"/>
                </a:solidFill>
              </a:rPr>
              <a:t>petal width </a:t>
            </a:r>
            <a:r>
              <a:rPr lang="en-US" dirty="0"/>
              <a:t>columns.</a:t>
            </a:r>
          </a:p>
          <a:p>
            <a:r>
              <a:rPr lang="en-US" dirty="0" err="1"/>
              <a:t>Setosa</a:t>
            </a:r>
            <a:r>
              <a:rPr lang="en-US" dirty="0"/>
              <a:t> has both low petal length and width</a:t>
            </a:r>
          </a:p>
          <a:p>
            <a:r>
              <a:rPr lang="en-US" dirty="0"/>
              <a:t>Versicolor has both average petal length and width</a:t>
            </a:r>
          </a:p>
          <a:p>
            <a:r>
              <a:rPr lang="en-US" dirty="0"/>
              <a:t>Virginica has both high petal length and width.</a:t>
            </a:r>
          </a:p>
          <a:p>
            <a:r>
              <a:rPr lang="en-US" dirty="0"/>
              <a:t>Sepal width for </a:t>
            </a:r>
            <a:r>
              <a:rPr lang="en-US" dirty="0" err="1"/>
              <a:t>setosa</a:t>
            </a:r>
            <a:r>
              <a:rPr lang="en-US" dirty="0"/>
              <a:t> is high and length is low.</a:t>
            </a:r>
          </a:p>
          <a:p>
            <a:r>
              <a:rPr lang="en-US" dirty="0"/>
              <a:t>Versicolor have average values for sepal dimensions.</a:t>
            </a:r>
          </a:p>
          <a:p>
            <a:r>
              <a:rPr lang="en-US" dirty="0"/>
              <a:t>Virginica has small width but large sepal length</a:t>
            </a:r>
            <a:endParaRPr lang="en-PK" dirty="0"/>
          </a:p>
        </p:txBody>
      </p:sp>
      <p:sp>
        <p:nvSpPr>
          <p:cNvPr id="4" name="Slide Number Placeholder 3">
            <a:extLst>
              <a:ext uri="{FF2B5EF4-FFF2-40B4-BE49-F238E27FC236}">
                <a16:creationId xmlns:a16="http://schemas.microsoft.com/office/drawing/2014/main" id="{B58C89B5-795A-417D-B3D5-51A63BAED991}"/>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84</a:t>
            </a:fld>
            <a:endParaRPr lang="en-US"/>
          </a:p>
        </p:txBody>
      </p:sp>
      <p:sp>
        <p:nvSpPr>
          <p:cNvPr id="5" name="TextBox 4">
            <a:extLst>
              <a:ext uri="{FF2B5EF4-FFF2-40B4-BE49-F238E27FC236}">
                <a16:creationId xmlns:a16="http://schemas.microsoft.com/office/drawing/2014/main" id="{0E9FDB37-1193-456C-9ADF-4BC7A4E5C745}"/>
              </a:ext>
            </a:extLst>
          </p:cNvPr>
          <p:cNvSpPr txBox="1"/>
          <p:nvPr/>
        </p:nvSpPr>
        <p:spPr>
          <a:xfrm>
            <a:off x="2414276" y="4838059"/>
            <a:ext cx="4224008" cy="415498"/>
          </a:xfrm>
          <a:prstGeom prst="rect">
            <a:avLst/>
          </a:prstGeom>
          <a:noFill/>
          <a:ln>
            <a:solidFill>
              <a:schemeClr val="accent1"/>
            </a:solidFill>
          </a:ln>
        </p:spPr>
        <p:txBody>
          <a:bodyPr wrap="square" rtlCol="0">
            <a:spAutoFit/>
          </a:bodyPr>
          <a:lstStyle/>
          <a:p>
            <a:pPr algn="ctr"/>
            <a:r>
              <a:rPr lang="en-US" sz="2100" b="1" dirty="0">
                <a:solidFill>
                  <a:srgbClr val="FF0000"/>
                </a:solidFill>
              </a:rPr>
              <a:t>What is correlation?</a:t>
            </a:r>
            <a:endParaRPr lang="en-PK" sz="2100" b="1" dirty="0">
              <a:solidFill>
                <a:srgbClr val="FF0000"/>
              </a:solidFill>
            </a:endParaRPr>
          </a:p>
        </p:txBody>
      </p:sp>
    </p:spTree>
    <p:extLst>
      <p:ext uri="{BB962C8B-B14F-4D97-AF65-F5344CB8AC3E}">
        <p14:creationId xmlns:p14="http://schemas.microsoft.com/office/powerpoint/2010/main" val="10295269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a:extLst>
              <a:ext uri="{FF2B5EF4-FFF2-40B4-BE49-F238E27FC236}">
                <a16:creationId xmlns:a16="http://schemas.microsoft.com/office/drawing/2014/main" id="{DEC1C8A7-8146-EEE9-B3BD-AC0A32ABB76F}"/>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85</a:t>
            </a:fld>
            <a:endParaRPr lang="en-US" altLang="en-US" sz="1200"/>
          </a:p>
        </p:txBody>
      </p:sp>
      <p:sp>
        <p:nvSpPr>
          <p:cNvPr id="99330" name="Rectangle 2">
            <a:extLst>
              <a:ext uri="{FF2B5EF4-FFF2-40B4-BE49-F238E27FC236}">
                <a16:creationId xmlns:a16="http://schemas.microsoft.com/office/drawing/2014/main" id="{1E13CED0-072B-0C64-71B4-E580A30FF5D0}"/>
              </a:ext>
            </a:extLst>
          </p:cNvPr>
          <p:cNvSpPr>
            <a:spLocks noGrp="1" noChangeArrowheads="1"/>
          </p:cNvSpPr>
          <p:nvPr>
            <p:ph type="title"/>
          </p:nvPr>
        </p:nvSpPr>
        <p:spPr>
          <a:xfrm>
            <a:off x="152400" y="228600"/>
            <a:ext cx="8763000" cy="609600"/>
          </a:xfrm>
        </p:spPr>
        <p:txBody>
          <a:bodyPr/>
          <a:lstStyle/>
          <a:p>
            <a:pPr eaLnBrk="1" hangingPunct="1"/>
            <a:r>
              <a:rPr lang="de-DE" altLang="en-US" sz="3200">
                <a:latin typeface="Arial" panose="020B0604020202020204" pitchFamily="34" charset="0"/>
              </a:rPr>
              <a:t>Scatterplot Matrices</a:t>
            </a:r>
            <a:endParaRPr lang="en-US" altLang="en-US" sz="3200">
              <a:latin typeface="Arial" panose="020B0604020202020204" pitchFamily="34" charset="0"/>
            </a:endParaRPr>
          </a:p>
        </p:txBody>
      </p:sp>
      <p:sp>
        <p:nvSpPr>
          <p:cNvPr id="99331" name="Rectangle 3">
            <a:extLst>
              <a:ext uri="{FF2B5EF4-FFF2-40B4-BE49-F238E27FC236}">
                <a16:creationId xmlns:a16="http://schemas.microsoft.com/office/drawing/2014/main" id="{72B8DEA1-86A4-3533-0733-28EA5B650E10}"/>
              </a:ext>
            </a:extLst>
          </p:cNvPr>
          <p:cNvSpPr>
            <a:spLocks noGrp="1" noChangeArrowheads="1"/>
          </p:cNvSpPr>
          <p:nvPr>
            <p:ph type="body" idx="1"/>
          </p:nvPr>
        </p:nvSpPr>
        <p:spPr>
          <a:xfrm>
            <a:off x="304800" y="6172200"/>
            <a:ext cx="8382000" cy="304800"/>
          </a:xfrm>
        </p:spPr>
        <p:txBody>
          <a:bodyPr/>
          <a:lstStyle/>
          <a:p>
            <a:pPr algn="ctr" eaLnBrk="1" hangingPunct="1">
              <a:lnSpc>
                <a:spcPct val="80000"/>
              </a:lnSpc>
              <a:buFont typeface="Wingdings" pitchFamily="2" charset="2"/>
              <a:buNone/>
            </a:pPr>
            <a:r>
              <a:rPr lang="en-US" altLang="en-US" sz="1600"/>
              <a:t>Matrix </a:t>
            </a:r>
            <a:r>
              <a:rPr lang="de-DE" altLang="en-US" sz="1600"/>
              <a:t>of scatterplots (x-y-diagrams) of the k-dim. data [total of (k2/2-k) scatterplots]</a:t>
            </a:r>
            <a:endParaRPr lang="en-US" altLang="en-US" sz="1600"/>
          </a:p>
        </p:txBody>
      </p:sp>
      <p:pic>
        <p:nvPicPr>
          <p:cNvPr id="99332" name="Picture 4" descr="scatplot">
            <a:extLst>
              <a:ext uri="{FF2B5EF4-FFF2-40B4-BE49-F238E27FC236}">
                <a16:creationId xmlns:a16="http://schemas.microsoft.com/office/drawing/2014/main" id="{281C3FF1-46AF-2F6F-75B3-CB498975E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06450"/>
            <a:ext cx="54102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5">
            <a:extLst>
              <a:ext uri="{FF2B5EF4-FFF2-40B4-BE49-F238E27FC236}">
                <a16:creationId xmlns:a16="http://schemas.microsoft.com/office/drawing/2014/main" id="{419CC8B1-BAD5-2871-B1AC-F9A05FC57D2D}"/>
              </a:ext>
            </a:extLst>
          </p:cNvPr>
          <p:cNvSpPr txBox="1">
            <a:spLocks noChangeArrowheads="1"/>
          </p:cNvSpPr>
          <p:nvPr/>
        </p:nvSpPr>
        <p:spPr bwMode="auto">
          <a:xfrm rot="-5400000">
            <a:off x="-69056" y="3421856"/>
            <a:ext cx="3155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a:solidFill>
                  <a:schemeClr val="accent1"/>
                </a:solidFill>
                <a:latin typeface="Arial" panose="020B0604020202020204" pitchFamily="34" charset="0"/>
              </a:rPr>
              <a:t>Used by</a:t>
            </a:r>
            <a:r>
              <a:rPr lang="de-DE" altLang="en-US" sz="800" u="sng">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ermission of M. Ward, Worcester Polytechnic</a:t>
            </a:r>
            <a:r>
              <a:rPr lang="de-DE" altLang="en-US" sz="1200">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Institute</a:t>
            </a:r>
          </a:p>
        </p:txBody>
      </p:sp>
    </p:spTree>
    <p:extLst>
      <p:ext uri="{BB962C8B-B14F-4D97-AF65-F5344CB8AC3E}">
        <p14:creationId xmlns:p14="http://schemas.microsoft.com/office/powerpoint/2010/main" val="24709840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18A-C5B1-5C92-ED67-DB24D8F74884}"/>
              </a:ext>
            </a:extLst>
          </p:cNvPr>
          <p:cNvSpPr>
            <a:spLocks noGrp="1"/>
          </p:cNvSpPr>
          <p:nvPr>
            <p:ph type="title"/>
          </p:nvPr>
        </p:nvSpPr>
        <p:spPr/>
        <p:txBody>
          <a:bodyPr/>
          <a:lstStyle/>
          <a:p>
            <a:r>
              <a:rPr lang="en-PK" dirty="0"/>
              <a:t>Percentiles</a:t>
            </a:r>
          </a:p>
        </p:txBody>
      </p:sp>
      <p:sp>
        <p:nvSpPr>
          <p:cNvPr id="3" name="Text Placeholder 2">
            <a:extLst>
              <a:ext uri="{FF2B5EF4-FFF2-40B4-BE49-F238E27FC236}">
                <a16:creationId xmlns:a16="http://schemas.microsoft.com/office/drawing/2014/main" id="{AE2C63A0-91C7-EF16-9BD2-9FEC1FF8231A}"/>
              </a:ext>
            </a:extLst>
          </p:cNvPr>
          <p:cNvSpPr>
            <a:spLocks noGrp="1"/>
          </p:cNvSpPr>
          <p:nvPr>
            <p:ph type="body" idx="1"/>
          </p:nvPr>
        </p:nvSpPr>
        <p:spPr/>
        <p:txBody>
          <a:bodyPr/>
          <a:lstStyle/>
          <a:p>
            <a:r>
              <a:rPr lang="en-PK" dirty="0"/>
              <a:t>Percentile is a value on a scale of 100 that indicates the percent of a distribution that is equal to or below it. </a:t>
            </a:r>
          </a:p>
          <a:p>
            <a:r>
              <a:rPr lang="en-PK" dirty="0"/>
              <a:t>Percentile is differnet that percentage</a:t>
            </a:r>
          </a:p>
          <a:p>
            <a:r>
              <a:rPr lang="en-PK" dirty="0"/>
              <a:t>40 percentile means 40 % of the students are below this student.(competative data)</a:t>
            </a:r>
          </a:p>
          <a:p>
            <a:endParaRPr lang="en-PK" dirty="0"/>
          </a:p>
          <a:p>
            <a:endParaRPr lang="en-PK" dirty="0"/>
          </a:p>
        </p:txBody>
      </p:sp>
      <p:pic>
        <p:nvPicPr>
          <p:cNvPr id="4" name="Picture 3">
            <a:extLst>
              <a:ext uri="{FF2B5EF4-FFF2-40B4-BE49-F238E27FC236}">
                <a16:creationId xmlns:a16="http://schemas.microsoft.com/office/drawing/2014/main" id="{93D4B40C-B71E-98AF-06B4-83799785998D}"/>
              </a:ext>
            </a:extLst>
          </p:cNvPr>
          <p:cNvPicPr>
            <a:picLocks noChangeAspect="1"/>
          </p:cNvPicPr>
          <p:nvPr/>
        </p:nvPicPr>
        <p:blipFill>
          <a:blip r:embed="rId2"/>
          <a:stretch>
            <a:fillRect/>
          </a:stretch>
        </p:blipFill>
        <p:spPr>
          <a:xfrm>
            <a:off x="1318260" y="3429000"/>
            <a:ext cx="6507480" cy="2518220"/>
          </a:xfrm>
          <a:prstGeom prst="rect">
            <a:avLst/>
          </a:prstGeom>
        </p:spPr>
      </p:pic>
    </p:spTree>
    <p:extLst>
      <p:ext uri="{BB962C8B-B14F-4D97-AF65-F5344CB8AC3E}">
        <p14:creationId xmlns:p14="http://schemas.microsoft.com/office/powerpoint/2010/main" val="272083618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2221-9134-751C-F597-2A62A53A9AA0}"/>
              </a:ext>
            </a:extLst>
          </p:cNvPr>
          <p:cNvSpPr>
            <a:spLocks noGrp="1"/>
          </p:cNvSpPr>
          <p:nvPr>
            <p:ph type="title"/>
          </p:nvPr>
        </p:nvSpPr>
        <p:spPr/>
        <p:txBody>
          <a:bodyPr/>
          <a:lstStyle/>
          <a:p>
            <a:r>
              <a:rPr lang="en-PK" dirty="0"/>
              <a:t>Quantiles </a:t>
            </a:r>
          </a:p>
        </p:txBody>
      </p:sp>
      <p:sp>
        <p:nvSpPr>
          <p:cNvPr id="3" name="Text Placeholder 2">
            <a:extLst>
              <a:ext uri="{FF2B5EF4-FFF2-40B4-BE49-F238E27FC236}">
                <a16:creationId xmlns:a16="http://schemas.microsoft.com/office/drawing/2014/main" id="{482D6E95-DA2E-C1EA-DC5B-CA8D1AF9EBA6}"/>
              </a:ext>
            </a:extLst>
          </p:cNvPr>
          <p:cNvSpPr>
            <a:spLocks noGrp="1"/>
          </p:cNvSpPr>
          <p:nvPr>
            <p:ph type="body" idx="1"/>
          </p:nvPr>
        </p:nvSpPr>
        <p:spPr/>
        <p:txBody>
          <a:bodyPr/>
          <a:lstStyle/>
          <a:p>
            <a:r>
              <a:rPr lang="en-PK" dirty="0"/>
              <a:t>Quantile is a measure that tells how many values in a data set are above or below a certain limit, It divides the members of the dataset into equally-sized subgroups. </a:t>
            </a:r>
          </a:p>
          <a:p>
            <a:endParaRPr lang="en-PK" dirty="0"/>
          </a:p>
          <a:p>
            <a:endParaRPr lang="en-PK" dirty="0"/>
          </a:p>
        </p:txBody>
      </p:sp>
      <p:pic>
        <p:nvPicPr>
          <p:cNvPr id="4" name="Picture 3">
            <a:extLst>
              <a:ext uri="{FF2B5EF4-FFF2-40B4-BE49-F238E27FC236}">
                <a16:creationId xmlns:a16="http://schemas.microsoft.com/office/drawing/2014/main" id="{779E7B5A-0CA1-9383-9882-CC27303770D2}"/>
              </a:ext>
            </a:extLst>
          </p:cNvPr>
          <p:cNvPicPr>
            <a:picLocks noChangeAspect="1"/>
          </p:cNvPicPr>
          <p:nvPr/>
        </p:nvPicPr>
        <p:blipFill>
          <a:blip r:embed="rId2"/>
          <a:stretch>
            <a:fillRect/>
          </a:stretch>
        </p:blipFill>
        <p:spPr>
          <a:xfrm>
            <a:off x="457200" y="2751114"/>
            <a:ext cx="7772400" cy="2887686"/>
          </a:xfrm>
          <a:prstGeom prst="rect">
            <a:avLst/>
          </a:prstGeom>
        </p:spPr>
      </p:pic>
    </p:spTree>
    <p:extLst>
      <p:ext uri="{BB962C8B-B14F-4D97-AF65-F5344CB8AC3E}">
        <p14:creationId xmlns:p14="http://schemas.microsoft.com/office/powerpoint/2010/main" val="215732930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BF83-5855-4387-B600-882FA67E6226}"/>
              </a:ext>
            </a:extLst>
          </p:cNvPr>
          <p:cNvSpPr>
            <a:spLocks noGrp="1"/>
          </p:cNvSpPr>
          <p:nvPr>
            <p:ph type="title"/>
          </p:nvPr>
        </p:nvSpPr>
        <p:spPr/>
        <p:txBody>
          <a:bodyPr/>
          <a:lstStyle/>
          <a:p>
            <a:r>
              <a:rPr lang="en-US" dirty="0"/>
              <a:t>Quantile Plot</a:t>
            </a:r>
            <a:endParaRPr lang="en-PK" dirty="0"/>
          </a:p>
        </p:txBody>
      </p:sp>
      <p:sp>
        <p:nvSpPr>
          <p:cNvPr id="3" name="Content Placeholder 2">
            <a:extLst>
              <a:ext uri="{FF2B5EF4-FFF2-40B4-BE49-F238E27FC236}">
                <a16:creationId xmlns:a16="http://schemas.microsoft.com/office/drawing/2014/main" id="{1FA09AA1-9AC7-4375-BC58-28BAD4D8C2DF}"/>
              </a:ext>
            </a:extLst>
          </p:cNvPr>
          <p:cNvSpPr>
            <a:spLocks noGrp="1"/>
          </p:cNvSpPr>
          <p:nvPr>
            <p:ph idx="1"/>
          </p:nvPr>
        </p:nvSpPr>
        <p:spPr/>
        <p:txBody>
          <a:bodyPr/>
          <a:lstStyle/>
          <a:p>
            <a:r>
              <a:rPr lang="en-US" dirty="0"/>
              <a:t>Effective for </a:t>
            </a:r>
            <a:r>
              <a:rPr lang="en-US" b="1" dirty="0">
                <a:solidFill>
                  <a:srgbClr val="FF00FF"/>
                </a:solidFill>
              </a:rPr>
              <a:t>univariate</a:t>
            </a:r>
            <a:r>
              <a:rPr lang="en-US" dirty="0"/>
              <a:t> data distribution</a:t>
            </a:r>
          </a:p>
          <a:p>
            <a:endParaRPr lang="en-US" dirty="0"/>
          </a:p>
          <a:p>
            <a:endParaRPr lang="en-US" dirty="0"/>
          </a:p>
          <a:p>
            <a:r>
              <a:rPr lang="en-US" b="1" dirty="0">
                <a:solidFill>
                  <a:srgbClr val="00B050"/>
                </a:solidFill>
              </a:rPr>
              <a:t>Univariate data has only one variable </a:t>
            </a:r>
            <a:r>
              <a:rPr lang="en-US" dirty="0"/>
              <a:t>(i.e., feature or column or dimension or attribute)</a:t>
            </a:r>
          </a:p>
          <a:p>
            <a:endParaRPr lang="en-US" dirty="0"/>
          </a:p>
          <a:p>
            <a:r>
              <a:rPr lang="en-US" b="1" dirty="0">
                <a:solidFill>
                  <a:srgbClr val="00B050"/>
                </a:solidFill>
              </a:rPr>
              <a:t>Multivariate data has two or more variables</a:t>
            </a:r>
            <a:endParaRPr lang="en-PK" b="1" dirty="0">
              <a:solidFill>
                <a:srgbClr val="00B050"/>
              </a:solidFill>
            </a:endParaRPr>
          </a:p>
        </p:txBody>
      </p:sp>
      <p:sp>
        <p:nvSpPr>
          <p:cNvPr id="4" name="Slide Number Placeholder 3">
            <a:extLst>
              <a:ext uri="{FF2B5EF4-FFF2-40B4-BE49-F238E27FC236}">
                <a16:creationId xmlns:a16="http://schemas.microsoft.com/office/drawing/2014/main" id="{C219F2BB-CADF-4C5E-91FD-6EAC7F281AE6}"/>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88</a:t>
            </a:fld>
            <a:endParaRPr lang="en-US"/>
          </a:p>
        </p:txBody>
      </p:sp>
      <p:sp>
        <p:nvSpPr>
          <p:cNvPr id="5" name="TextBox 4">
            <a:extLst>
              <a:ext uri="{FF2B5EF4-FFF2-40B4-BE49-F238E27FC236}">
                <a16:creationId xmlns:a16="http://schemas.microsoft.com/office/drawing/2014/main" id="{F97F1541-9710-407D-92C1-41539CEBB6C5}"/>
              </a:ext>
            </a:extLst>
          </p:cNvPr>
          <p:cNvSpPr txBox="1"/>
          <p:nvPr/>
        </p:nvSpPr>
        <p:spPr>
          <a:xfrm>
            <a:off x="1276260" y="1861059"/>
            <a:ext cx="3633537" cy="646331"/>
          </a:xfrm>
          <a:prstGeom prst="rect">
            <a:avLst/>
          </a:prstGeom>
          <a:noFill/>
          <a:ln>
            <a:solidFill>
              <a:schemeClr val="accent1"/>
            </a:solidFill>
          </a:ln>
        </p:spPr>
        <p:txBody>
          <a:bodyPr wrap="square" rtlCol="0">
            <a:spAutoFit/>
          </a:bodyPr>
          <a:lstStyle/>
          <a:p>
            <a:pPr algn="ctr"/>
            <a:r>
              <a:rPr lang="en-US" b="1" dirty="0">
                <a:solidFill>
                  <a:srgbClr val="FF0000"/>
                </a:solidFill>
              </a:rPr>
              <a:t>What is univariate data analysis?</a:t>
            </a:r>
            <a:endParaRPr lang="en-PK" b="1" dirty="0">
              <a:solidFill>
                <a:srgbClr val="FF0000"/>
              </a:solidFill>
            </a:endParaRPr>
          </a:p>
        </p:txBody>
      </p:sp>
    </p:spTree>
    <p:extLst>
      <p:ext uri="{BB962C8B-B14F-4D97-AF65-F5344CB8AC3E}">
        <p14:creationId xmlns:p14="http://schemas.microsoft.com/office/powerpoint/2010/main" val="26105870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FDCE-33D2-4E53-B84F-98980A1F39D9}"/>
              </a:ext>
            </a:extLst>
          </p:cNvPr>
          <p:cNvSpPr>
            <a:spLocks noGrp="1"/>
          </p:cNvSpPr>
          <p:nvPr>
            <p:ph type="title"/>
          </p:nvPr>
        </p:nvSpPr>
        <p:spPr/>
        <p:txBody>
          <a:bodyPr/>
          <a:lstStyle/>
          <a:p>
            <a:r>
              <a:rPr lang="en-US" dirty="0"/>
              <a:t>Quantile Plot</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0206E9-2078-415A-925C-7DDE2E0BD6B1}"/>
                  </a:ext>
                </a:extLst>
              </p:cNvPr>
              <p:cNvSpPr>
                <a:spLocks noGrp="1"/>
              </p:cNvSpPr>
              <p:nvPr>
                <p:ph idx="1"/>
              </p:nvPr>
            </p:nvSpPr>
            <p:spPr/>
            <p:txBody>
              <a:bodyPr/>
              <a:lstStyle/>
              <a:p>
                <a:r>
                  <a:rPr lang="en-US" dirty="0"/>
                  <a:t>Displays all of the data for the given attribute</a:t>
                </a:r>
              </a:p>
              <a:p>
                <a:r>
                  <a:rPr lang="en-US" dirty="0"/>
                  <a:t>Plots Quantile Information.</a:t>
                </a:r>
              </a:p>
              <a:p>
                <a:r>
                  <a:rPr lang="en-US" dirty="0"/>
                  <a:t>Suppose you have </a:t>
                </a:r>
                <a14:m>
                  <m:oMath xmlns:m="http://schemas.openxmlformats.org/officeDocument/2006/math">
                    <m:r>
                      <a:rPr lang="en-US" b="0" i="1" smtClean="0">
                        <a:latin typeface="Cambria Math" panose="02040503050406030204" pitchFamily="18" charset="0"/>
                      </a:rPr>
                      <m:t>𝑁</m:t>
                    </m:r>
                  </m:oMath>
                </a14:m>
                <a:r>
                  <a:rPr lang="en-US" dirty="0"/>
                  <a:t> data points.</a:t>
                </a:r>
              </a:p>
              <a:p>
                <a:pPr lvl="1"/>
                <a:r>
                  <a:rPr lang="en-US" dirty="0"/>
                  <a:t>The data points are sorted in increasing order</a:t>
                </a:r>
                <a:endParaRPr lang="en-PK" dirty="0"/>
              </a:p>
            </p:txBody>
          </p:sp>
        </mc:Choice>
        <mc:Fallback xmlns="">
          <p:sp>
            <p:nvSpPr>
              <p:cNvPr id="3" name="Content Placeholder 2">
                <a:extLst>
                  <a:ext uri="{FF2B5EF4-FFF2-40B4-BE49-F238E27FC236}">
                    <a16:creationId xmlns:a16="http://schemas.microsoft.com/office/drawing/2014/main" id="{730206E9-2078-415A-925C-7DDE2E0BD6B1}"/>
                  </a:ext>
                </a:extLst>
              </p:cNvPr>
              <p:cNvSpPr>
                <a:spLocks noGrp="1" noRot="1" noChangeAspect="1" noMove="1" noResize="1" noEditPoints="1" noAdjustHandles="1" noChangeArrowheads="1" noChangeShapeType="1" noTextEdit="1"/>
              </p:cNvSpPr>
              <p:nvPr>
                <p:ph idx="1"/>
              </p:nvPr>
            </p:nvSpPr>
            <p:spPr>
              <a:blipFill>
                <a:blip r:embed="rId3"/>
                <a:stretch>
                  <a:fillRect l="-1389" t="-1285"/>
                </a:stretch>
              </a:blipFill>
            </p:spPr>
            <p:txBody>
              <a:bodyPr/>
              <a:lstStyle/>
              <a:p>
                <a:r>
                  <a:rPr lang="en-PK">
                    <a:noFill/>
                  </a:rPr>
                  <a:t> </a:t>
                </a:r>
              </a:p>
            </p:txBody>
          </p:sp>
        </mc:Fallback>
      </mc:AlternateContent>
      <p:sp>
        <p:nvSpPr>
          <p:cNvPr id="4" name="Slide Number Placeholder 3">
            <a:extLst>
              <a:ext uri="{FF2B5EF4-FFF2-40B4-BE49-F238E27FC236}">
                <a16:creationId xmlns:a16="http://schemas.microsoft.com/office/drawing/2014/main" id="{8938F441-B7C7-42F8-8AD5-546B4FCE95E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89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A4CB9-94A8-4D9C-AFF9-96228101A63F}"/>
                  </a:ext>
                </a:extLst>
              </p:cNvPr>
              <p:cNvSpPr txBox="1"/>
              <p:nvPr/>
            </p:nvSpPr>
            <p:spPr>
              <a:xfrm>
                <a:off x="528676" y="3295239"/>
                <a:ext cx="8254375" cy="923330"/>
              </a:xfrm>
              <a:prstGeom prst="rect">
                <a:avLst/>
              </a:prstGeom>
              <a:noFill/>
              <a:ln>
                <a:solidFill>
                  <a:schemeClr val="accent1"/>
                </a:solidFill>
              </a:ln>
            </p:spPr>
            <p:txBody>
              <a:bodyPr wrap="square" rtlCol="0">
                <a:spAutoFit/>
              </a:bodyPr>
              <a:lstStyle/>
              <a:p>
                <a:pPr algn="ctr"/>
                <a:r>
                  <a:rPr lang="en-US" b="1" dirty="0">
                    <a:solidFill>
                      <a:srgbClr val="FF00FF"/>
                    </a:solidFill>
                  </a:rPr>
                  <a:t>Let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𝒙</m:t>
                        </m:r>
                      </m:e>
                      <m:sub>
                        <m:r>
                          <a:rPr lang="en-US" b="1" i="1">
                            <a:solidFill>
                              <a:srgbClr val="FF00FF"/>
                            </a:solidFill>
                            <a:latin typeface="Cambria Math" panose="02040503050406030204" pitchFamily="18" charset="0"/>
                          </a:rPr>
                          <m:t>𝒊</m:t>
                        </m:r>
                      </m:sub>
                    </m:sSub>
                  </m:oMath>
                </a14:m>
                <a:r>
                  <a:rPr lang="en-US" b="1" dirty="0">
                    <a:solidFill>
                      <a:srgbClr val="FF00FF"/>
                    </a:solidFill>
                  </a:rPr>
                  <a:t>, for </a:t>
                </a:r>
                <a14:m>
                  <m:oMath xmlns:m="http://schemas.openxmlformats.org/officeDocument/2006/math">
                    <m:r>
                      <a:rPr lang="en-US" b="1" i="1">
                        <a:solidFill>
                          <a:srgbClr val="FF00FF"/>
                        </a:solidFill>
                        <a:latin typeface="Cambria Math" panose="02040503050406030204" pitchFamily="18" charset="0"/>
                      </a:rPr>
                      <m:t>𝒊</m:t>
                    </m:r>
                    <m:r>
                      <a:rPr lang="en-US" b="1" i="1">
                        <a:solidFill>
                          <a:srgbClr val="FF00FF"/>
                        </a:solidFill>
                        <a:latin typeface="Cambria Math" panose="02040503050406030204" pitchFamily="18" charset="0"/>
                      </a:rPr>
                      <m:t>=</m:t>
                    </m:r>
                    <m:r>
                      <a:rPr lang="en-US" b="1" i="1">
                        <a:solidFill>
                          <a:srgbClr val="FF00FF"/>
                        </a:solidFill>
                        <a:latin typeface="Cambria Math" panose="02040503050406030204" pitchFamily="18" charset="0"/>
                      </a:rPr>
                      <m:t>𝟏</m:t>
                    </m:r>
                  </m:oMath>
                </a14:m>
                <a:r>
                  <a:rPr lang="en-US" b="1" dirty="0">
                    <a:solidFill>
                      <a:srgbClr val="FF00FF"/>
                    </a:solidFill>
                  </a:rPr>
                  <a:t> to </a:t>
                </a:r>
                <a14:m>
                  <m:oMath xmlns:m="http://schemas.openxmlformats.org/officeDocument/2006/math">
                    <m:r>
                      <a:rPr lang="en-US" b="1" i="1">
                        <a:solidFill>
                          <a:srgbClr val="FF00FF"/>
                        </a:solidFill>
                        <a:latin typeface="Cambria Math" panose="02040503050406030204" pitchFamily="18" charset="0"/>
                      </a:rPr>
                      <m:t>𝑵</m:t>
                    </m:r>
                  </m:oMath>
                </a14:m>
                <a:r>
                  <a:rPr lang="en-US" b="1" dirty="0">
                    <a:solidFill>
                      <a:srgbClr val="FF00FF"/>
                    </a:solidFill>
                  </a:rPr>
                  <a:t>, be the data sorted in increasing order so that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𝒙</m:t>
                        </m:r>
                      </m:e>
                      <m:sub>
                        <m:r>
                          <a:rPr lang="en-US" b="1" i="1">
                            <a:solidFill>
                              <a:srgbClr val="FF00FF"/>
                            </a:solidFill>
                            <a:latin typeface="Cambria Math" panose="02040503050406030204" pitchFamily="18" charset="0"/>
                          </a:rPr>
                          <m:t>𝟏</m:t>
                        </m:r>
                      </m:sub>
                    </m:sSub>
                  </m:oMath>
                </a14:m>
                <a:r>
                  <a:rPr lang="en-US" b="1" dirty="0">
                    <a:solidFill>
                      <a:srgbClr val="FF00FF"/>
                    </a:solidFill>
                  </a:rPr>
                  <a:t> is the smallest observation and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𝒙</m:t>
                        </m:r>
                      </m:e>
                      <m:sub>
                        <m:r>
                          <a:rPr lang="en-US" b="1" i="1">
                            <a:solidFill>
                              <a:srgbClr val="FF00FF"/>
                            </a:solidFill>
                            <a:latin typeface="Cambria Math" panose="02040503050406030204" pitchFamily="18" charset="0"/>
                          </a:rPr>
                          <m:t>𝑵</m:t>
                        </m:r>
                      </m:sub>
                    </m:sSub>
                  </m:oMath>
                </a14:m>
                <a:r>
                  <a:rPr lang="en-US" b="1" dirty="0">
                    <a:solidFill>
                      <a:srgbClr val="FF00FF"/>
                    </a:solidFill>
                  </a:rPr>
                  <a:t> is the largest for some ordinal or numeric attribute </a:t>
                </a:r>
                <a14:m>
                  <m:oMath xmlns:m="http://schemas.openxmlformats.org/officeDocument/2006/math">
                    <m:r>
                      <a:rPr lang="en-US" b="1" i="1">
                        <a:solidFill>
                          <a:srgbClr val="FF00FF"/>
                        </a:solidFill>
                        <a:latin typeface="Cambria Math" panose="02040503050406030204" pitchFamily="18" charset="0"/>
                      </a:rPr>
                      <m:t>𝑿</m:t>
                    </m:r>
                  </m:oMath>
                </a14:m>
                <a:r>
                  <a:rPr lang="en-US" b="1" dirty="0">
                    <a:solidFill>
                      <a:srgbClr val="FF00FF"/>
                    </a:solidFill>
                  </a:rPr>
                  <a:t>.</a:t>
                </a:r>
                <a:endParaRPr lang="en-PK" b="1" dirty="0">
                  <a:solidFill>
                    <a:srgbClr val="FF00FF"/>
                  </a:solidFill>
                </a:endParaRPr>
              </a:p>
            </p:txBody>
          </p:sp>
        </mc:Choice>
        <mc:Fallback xmlns="">
          <p:sp>
            <p:nvSpPr>
              <p:cNvPr id="5" name="TextBox 4">
                <a:extLst>
                  <a:ext uri="{FF2B5EF4-FFF2-40B4-BE49-F238E27FC236}">
                    <a16:creationId xmlns:a16="http://schemas.microsoft.com/office/drawing/2014/main" id="{DB9A4CB9-94A8-4D9C-AFF9-96228101A63F}"/>
                  </a:ext>
                </a:extLst>
              </p:cNvPr>
              <p:cNvSpPr txBox="1">
                <a:spLocks noRot="1" noChangeAspect="1" noMove="1" noResize="1" noEditPoints="1" noAdjustHandles="1" noChangeArrowheads="1" noChangeShapeType="1" noTextEdit="1"/>
              </p:cNvSpPr>
              <p:nvPr/>
            </p:nvSpPr>
            <p:spPr>
              <a:xfrm>
                <a:off x="528676" y="3295239"/>
                <a:ext cx="8254375" cy="923330"/>
              </a:xfrm>
              <a:prstGeom prst="rect">
                <a:avLst/>
              </a:prstGeom>
              <a:blipFill>
                <a:blip r:embed="rId4"/>
                <a:stretch>
                  <a:fillRect l="-460" t="-2703" r="-1074" b="-9459"/>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86A3D9-E188-4676-8905-2194744E58A2}"/>
                  </a:ext>
                </a:extLst>
              </p:cNvPr>
              <p:cNvSpPr txBox="1"/>
              <p:nvPr/>
            </p:nvSpPr>
            <p:spPr>
              <a:xfrm>
                <a:off x="480550" y="4404488"/>
                <a:ext cx="8254375" cy="646331"/>
              </a:xfrm>
              <a:prstGeom prst="rect">
                <a:avLst/>
              </a:prstGeom>
              <a:noFill/>
              <a:ln>
                <a:solidFill>
                  <a:schemeClr val="accent1"/>
                </a:solidFill>
              </a:ln>
            </p:spPr>
            <p:txBody>
              <a:bodyPr wrap="square" rtlCol="0">
                <a:spAutoFit/>
              </a:bodyPr>
              <a:lstStyle/>
              <a:p>
                <a:pPr algn="ctr"/>
                <a:r>
                  <a:rPr lang="en-US" b="1" dirty="0">
                    <a:solidFill>
                      <a:srgbClr val="FF00FF"/>
                    </a:solidFill>
                  </a:rPr>
                  <a:t>Each observation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𝒙</m:t>
                        </m:r>
                      </m:e>
                      <m:sub>
                        <m:r>
                          <a:rPr lang="en-US" b="1" i="1">
                            <a:solidFill>
                              <a:srgbClr val="FF00FF"/>
                            </a:solidFill>
                            <a:latin typeface="Cambria Math" panose="02040503050406030204" pitchFamily="18" charset="0"/>
                          </a:rPr>
                          <m:t>𝒊</m:t>
                        </m:r>
                      </m:sub>
                    </m:sSub>
                  </m:oMath>
                </a14:m>
                <a:r>
                  <a:rPr lang="en-US" b="1" dirty="0">
                    <a:solidFill>
                      <a:srgbClr val="FF00FF"/>
                    </a:solidFill>
                  </a:rPr>
                  <a:t> is paired with a percentage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𝒇</m:t>
                        </m:r>
                      </m:e>
                      <m:sub>
                        <m:r>
                          <a:rPr lang="en-US" b="1" i="1">
                            <a:solidFill>
                              <a:srgbClr val="FF00FF"/>
                            </a:solidFill>
                            <a:latin typeface="Cambria Math" panose="02040503050406030204" pitchFamily="18" charset="0"/>
                          </a:rPr>
                          <m:t>𝒊</m:t>
                        </m:r>
                      </m:sub>
                    </m:sSub>
                  </m:oMath>
                </a14:m>
                <a:r>
                  <a:rPr lang="en-US" b="1" dirty="0">
                    <a:solidFill>
                      <a:srgbClr val="FF00FF"/>
                    </a:solidFill>
                  </a:rPr>
                  <a:t> which indicates that approximately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𝒇</m:t>
                        </m:r>
                      </m:e>
                      <m:sub>
                        <m:r>
                          <a:rPr lang="en-US" b="1" i="1">
                            <a:solidFill>
                              <a:srgbClr val="FF00FF"/>
                            </a:solidFill>
                            <a:latin typeface="Cambria Math" panose="02040503050406030204" pitchFamily="18" charset="0"/>
                          </a:rPr>
                          <m:t>𝒊</m:t>
                        </m:r>
                      </m:sub>
                    </m:sSub>
                    <m:r>
                      <a:rPr lang="en-US" b="1" i="1">
                        <a:solidFill>
                          <a:srgbClr val="FF00FF"/>
                        </a:solidFill>
                        <a:latin typeface="Cambria Math" panose="02040503050406030204" pitchFamily="18" charset="0"/>
                      </a:rPr>
                      <m:t>×</m:t>
                    </m:r>
                    <m:r>
                      <a:rPr lang="en-US" b="1" i="1">
                        <a:solidFill>
                          <a:srgbClr val="FF00FF"/>
                        </a:solidFill>
                        <a:latin typeface="Cambria Math" panose="02040503050406030204" pitchFamily="18" charset="0"/>
                      </a:rPr>
                      <m:t>𝟏𝟎𝟎</m:t>
                    </m:r>
                    <m:r>
                      <a:rPr lang="en-US" b="1" i="1">
                        <a:solidFill>
                          <a:srgbClr val="FF00FF"/>
                        </a:solidFill>
                        <a:latin typeface="Cambria Math" panose="02040503050406030204" pitchFamily="18" charset="0"/>
                      </a:rPr>
                      <m:t>%</m:t>
                    </m:r>
                  </m:oMath>
                </a14:m>
                <a:r>
                  <a:rPr lang="en-US" b="1" dirty="0">
                    <a:solidFill>
                      <a:srgbClr val="FF00FF"/>
                    </a:solidFill>
                  </a:rPr>
                  <a:t> of the data are below the value </a:t>
                </a:r>
                <a14:m>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𝒙</m:t>
                        </m:r>
                      </m:e>
                      <m:sub>
                        <m:r>
                          <a:rPr lang="en-US" b="1" i="1">
                            <a:solidFill>
                              <a:srgbClr val="FF00FF"/>
                            </a:solidFill>
                            <a:latin typeface="Cambria Math" panose="02040503050406030204" pitchFamily="18" charset="0"/>
                          </a:rPr>
                          <m:t>𝒊</m:t>
                        </m:r>
                      </m:sub>
                    </m:sSub>
                  </m:oMath>
                </a14:m>
                <a:r>
                  <a:rPr lang="en-US" b="1" dirty="0">
                    <a:solidFill>
                      <a:srgbClr val="FF00FF"/>
                    </a:solidFill>
                  </a:rPr>
                  <a:t>.</a:t>
                </a:r>
                <a:endParaRPr lang="en-PK" b="1" dirty="0">
                  <a:solidFill>
                    <a:srgbClr val="FF00FF"/>
                  </a:solidFill>
                </a:endParaRPr>
              </a:p>
            </p:txBody>
          </p:sp>
        </mc:Choice>
        <mc:Fallback xmlns="">
          <p:sp>
            <p:nvSpPr>
              <p:cNvPr id="6" name="TextBox 5">
                <a:extLst>
                  <a:ext uri="{FF2B5EF4-FFF2-40B4-BE49-F238E27FC236}">
                    <a16:creationId xmlns:a16="http://schemas.microsoft.com/office/drawing/2014/main" id="{3A86A3D9-E188-4676-8905-2194744E58A2}"/>
                  </a:ext>
                </a:extLst>
              </p:cNvPr>
              <p:cNvSpPr txBox="1">
                <a:spLocks noRot="1" noChangeAspect="1" noMove="1" noResize="1" noEditPoints="1" noAdjustHandles="1" noChangeArrowheads="1" noChangeShapeType="1" noTextEdit="1"/>
              </p:cNvSpPr>
              <p:nvPr/>
            </p:nvSpPr>
            <p:spPr>
              <a:xfrm>
                <a:off x="480550" y="4404488"/>
                <a:ext cx="8254375" cy="646331"/>
              </a:xfrm>
              <a:prstGeom prst="rect">
                <a:avLst/>
              </a:prstGeom>
              <a:blipFill>
                <a:blip r:embed="rId5"/>
                <a:stretch>
                  <a:fillRect t="-3774" b="-11321"/>
                </a:stretch>
              </a:blipFill>
              <a:ln>
                <a:solidFill>
                  <a:schemeClr val="accent1"/>
                </a:solidFill>
              </a:ln>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869726-A66B-43E8-A48C-FAF8D769B33A}"/>
                  </a:ext>
                </a:extLst>
              </p:cNvPr>
              <p:cNvSpPr txBox="1"/>
              <p:nvPr/>
            </p:nvSpPr>
            <p:spPr>
              <a:xfrm>
                <a:off x="3831702" y="5534847"/>
                <a:ext cx="1840829" cy="61651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𝒇</m:t>
                          </m:r>
                        </m:e>
                        <m:sub>
                          <m:r>
                            <a:rPr lang="en-US" b="1" i="1">
                              <a:solidFill>
                                <a:srgbClr val="FF00FF"/>
                              </a:solidFill>
                              <a:latin typeface="Cambria Math" panose="02040503050406030204" pitchFamily="18" charset="0"/>
                            </a:rPr>
                            <m:t>𝒊</m:t>
                          </m:r>
                        </m:sub>
                      </m:sSub>
                      <m:r>
                        <a:rPr lang="en-US" b="1" i="1">
                          <a:solidFill>
                            <a:srgbClr val="FF00FF"/>
                          </a:solidFill>
                          <a:latin typeface="Cambria Math" panose="02040503050406030204" pitchFamily="18" charset="0"/>
                        </a:rPr>
                        <m:t>=</m:t>
                      </m:r>
                      <m:f>
                        <m:fPr>
                          <m:ctrlPr>
                            <a:rPr lang="en-US" b="1" i="1">
                              <a:solidFill>
                                <a:srgbClr val="FF00FF"/>
                              </a:solidFill>
                              <a:latin typeface="Cambria Math" panose="02040503050406030204" pitchFamily="18" charset="0"/>
                            </a:rPr>
                          </m:ctrlPr>
                        </m:fPr>
                        <m:num>
                          <m:r>
                            <a:rPr lang="en-US" b="1" i="1">
                              <a:solidFill>
                                <a:srgbClr val="FF00FF"/>
                              </a:solidFill>
                              <a:latin typeface="Cambria Math" panose="02040503050406030204" pitchFamily="18" charset="0"/>
                            </a:rPr>
                            <m:t>𝒊</m:t>
                          </m:r>
                          <m:r>
                            <a:rPr lang="en-US" b="1" i="1">
                              <a:solidFill>
                                <a:srgbClr val="FF00FF"/>
                              </a:solidFill>
                              <a:latin typeface="Cambria Math" panose="02040503050406030204" pitchFamily="18" charset="0"/>
                            </a:rPr>
                            <m:t> −</m:t>
                          </m:r>
                          <m:r>
                            <a:rPr lang="en-US" b="1" i="1">
                              <a:solidFill>
                                <a:srgbClr val="FF00FF"/>
                              </a:solidFill>
                              <a:latin typeface="Cambria Math" panose="02040503050406030204" pitchFamily="18" charset="0"/>
                            </a:rPr>
                            <m:t>𝟎</m:t>
                          </m:r>
                          <m:r>
                            <a:rPr lang="en-US" b="1" i="1">
                              <a:solidFill>
                                <a:srgbClr val="FF00FF"/>
                              </a:solidFill>
                              <a:latin typeface="Cambria Math" panose="02040503050406030204" pitchFamily="18" charset="0"/>
                            </a:rPr>
                            <m:t>.</m:t>
                          </m:r>
                          <m:r>
                            <a:rPr lang="en-US" b="1" i="1">
                              <a:solidFill>
                                <a:srgbClr val="FF00FF"/>
                              </a:solidFill>
                              <a:latin typeface="Cambria Math" panose="02040503050406030204" pitchFamily="18" charset="0"/>
                            </a:rPr>
                            <m:t>𝟓</m:t>
                          </m:r>
                        </m:num>
                        <m:den>
                          <m:r>
                            <a:rPr lang="en-US" b="1" i="1">
                              <a:solidFill>
                                <a:srgbClr val="FF00FF"/>
                              </a:solidFill>
                              <a:latin typeface="Cambria Math" panose="02040503050406030204" pitchFamily="18" charset="0"/>
                            </a:rPr>
                            <m:t>𝑵</m:t>
                          </m:r>
                        </m:den>
                      </m:f>
                    </m:oMath>
                  </m:oMathPara>
                </a14:m>
                <a:endParaRPr lang="en-PK" b="1" dirty="0">
                  <a:solidFill>
                    <a:srgbClr val="FF00FF"/>
                  </a:solidFill>
                </a:endParaRPr>
              </a:p>
            </p:txBody>
          </p:sp>
        </mc:Choice>
        <mc:Fallback xmlns="">
          <p:sp>
            <p:nvSpPr>
              <p:cNvPr id="7" name="TextBox 6">
                <a:extLst>
                  <a:ext uri="{FF2B5EF4-FFF2-40B4-BE49-F238E27FC236}">
                    <a16:creationId xmlns:a16="http://schemas.microsoft.com/office/drawing/2014/main" id="{25869726-A66B-43E8-A48C-FAF8D769B33A}"/>
                  </a:ext>
                </a:extLst>
              </p:cNvPr>
              <p:cNvSpPr txBox="1">
                <a:spLocks noRot="1" noChangeAspect="1" noMove="1" noResize="1" noEditPoints="1" noAdjustHandles="1" noChangeArrowheads="1" noChangeShapeType="1" noTextEdit="1"/>
              </p:cNvSpPr>
              <p:nvPr/>
            </p:nvSpPr>
            <p:spPr>
              <a:xfrm>
                <a:off x="3831702" y="5534847"/>
                <a:ext cx="1840829" cy="616515"/>
              </a:xfrm>
              <a:prstGeom prst="rect">
                <a:avLst/>
              </a:prstGeom>
              <a:blipFill>
                <a:blip r:embed="rId6"/>
                <a:stretch>
                  <a:fillRect b="-4000"/>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9890093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A796-D6BE-1FF8-D0F7-CB18C9AEA777}"/>
              </a:ext>
            </a:extLst>
          </p:cNvPr>
          <p:cNvSpPr>
            <a:spLocks noGrp="1"/>
          </p:cNvSpPr>
          <p:nvPr>
            <p:ph type="title"/>
          </p:nvPr>
        </p:nvSpPr>
        <p:spPr/>
        <p:txBody>
          <a:bodyPr/>
          <a:lstStyle/>
          <a:p>
            <a:r>
              <a:rPr lang="en-PK" dirty="0"/>
              <a:t>Spatial data</a:t>
            </a:r>
          </a:p>
        </p:txBody>
      </p:sp>
      <p:sp>
        <p:nvSpPr>
          <p:cNvPr id="3" name="Text Placeholder 2">
            <a:extLst>
              <a:ext uri="{FF2B5EF4-FFF2-40B4-BE49-F238E27FC236}">
                <a16:creationId xmlns:a16="http://schemas.microsoft.com/office/drawing/2014/main" id="{D2E0E75D-6667-6B05-A03D-E5E0AB07D8FF}"/>
              </a:ext>
            </a:extLst>
          </p:cNvPr>
          <p:cNvSpPr>
            <a:spLocks noGrp="1"/>
          </p:cNvSpPr>
          <p:nvPr>
            <p:ph type="body" idx="1"/>
          </p:nvPr>
        </p:nvSpPr>
        <p:spPr>
          <a:xfrm>
            <a:off x="457200" y="1219200"/>
            <a:ext cx="3619500" cy="4937760"/>
          </a:xfrm>
        </p:spPr>
        <p:txBody>
          <a:bodyPr/>
          <a:lstStyle/>
          <a:p>
            <a:r>
              <a:rPr lang="en-PK" dirty="0"/>
              <a:t>Spatial or geographic data</a:t>
            </a:r>
          </a:p>
          <a:p>
            <a:pPr lvl="1"/>
            <a:r>
              <a:rPr lang="en-PK" dirty="0"/>
              <a:t>e.g. forestry, ecology, infrastructure management</a:t>
            </a:r>
          </a:p>
          <a:p>
            <a:r>
              <a:rPr lang="en-PK" dirty="0"/>
              <a:t>Spatio-temporal data</a:t>
            </a:r>
          </a:p>
          <a:p>
            <a:pPr lvl="1"/>
            <a:r>
              <a:rPr lang="en-PK" dirty="0"/>
              <a:t>meteorological data, crowd movement, bird migration</a:t>
            </a:r>
          </a:p>
          <a:p>
            <a:pPr lvl="1"/>
            <a:endParaRPr lang="en-PK" dirty="0"/>
          </a:p>
        </p:txBody>
      </p:sp>
      <p:pic>
        <p:nvPicPr>
          <p:cNvPr id="5" name="Picture 4">
            <a:extLst>
              <a:ext uri="{FF2B5EF4-FFF2-40B4-BE49-F238E27FC236}">
                <a16:creationId xmlns:a16="http://schemas.microsoft.com/office/drawing/2014/main" id="{D8286F55-10E9-E446-444C-F996F21D19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76700" y="1524000"/>
            <a:ext cx="4610100" cy="3810000"/>
          </a:xfrm>
          <a:prstGeom prst="rect">
            <a:avLst/>
          </a:prstGeom>
        </p:spPr>
      </p:pic>
      <p:sp>
        <p:nvSpPr>
          <p:cNvPr id="6" name="TextBox 5">
            <a:extLst>
              <a:ext uri="{FF2B5EF4-FFF2-40B4-BE49-F238E27FC236}">
                <a16:creationId xmlns:a16="http://schemas.microsoft.com/office/drawing/2014/main" id="{32C0091F-6CC8-09D9-E614-46A63D15477E}"/>
              </a:ext>
            </a:extLst>
          </p:cNvPr>
          <p:cNvSpPr txBox="1"/>
          <p:nvPr/>
        </p:nvSpPr>
        <p:spPr>
          <a:xfrm>
            <a:off x="4076700" y="5334000"/>
            <a:ext cx="4610100"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PK" sz="900">
                <a:hlinkClick r:id="rId3" tooltip="https://www.marinedatascience.co/data/"/>
              </a:rPr>
              <a:t>This Photo</a:t>
            </a:r>
            <a:r>
              <a:rPr lang="en-PK" sz="900"/>
              <a:t> by Unknown Author is licensed under </a:t>
            </a:r>
            <a:r>
              <a:rPr lang="en-PK" sz="900">
                <a:hlinkClick r:id="rId4" tooltip="https://creativecommons.org/licenses/by-sa/3.0/"/>
              </a:rPr>
              <a:t>CC BY-SA</a:t>
            </a:r>
            <a:endParaRPr lang="en-PK" sz="900"/>
          </a:p>
        </p:txBody>
      </p:sp>
    </p:spTree>
    <p:extLst>
      <p:ext uri="{BB962C8B-B14F-4D97-AF65-F5344CB8AC3E}">
        <p14:creationId xmlns:p14="http://schemas.microsoft.com/office/powerpoint/2010/main" val="241021786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FDCE-33D2-4E53-B84F-98980A1F39D9}"/>
              </a:ext>
            </a:extLst>
          </p:cNvPr>
          <p:cNvSpPr>
            <a:spLocks noGrp="1"/>
          </p:cNvSpPr>
          <p:nvPr>
            <p:ph type="title"/>
          </p:nvPr>
        </p:nvSpPr>
        <p:spPr/>
        <p:txBody>
          <a:bodyPr/>
          <a:lstStyle/>
          <a:p>
            <a:r>
              <a:rPr lang="en-US" dirty="0"/>
              <a:t>Quantile Plot: Example</a:t>
            </a:r>
            <a:endParaRPr lang="en-PK" dirty="0"/>
          </a:p>
        </p:txBody>
      </p:sp>
      <p:sp>
        <p:nvSpPr>
          <p:cNvPr id="4" name="Slide Number Placeholder 3">
            <a:extLst>
              <a:ext uri="{FF2B5EF4-FFF2-40B4-BE49-F238E27FC236}">
                <a16:creationId xmlns:a16="http://schemas.microsoft.com/office/drawing/2014/main" id="{8938F441-B7C7-42F8-8AD5-546B4FCE95E7}"/>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90</a:t>
            </a:fld>
            <a:endParaRPr lang="en-US"/>
          </a:p>
        </p:txBody>
      </p:sp>
      <p:pic>
        <p:nvPicPr>
          <p:cNvPr id="9" name="Picture 8">
            <a:extLst>
              <a:ext uri="{FF2B5EF4-FFF2-40B4-BE49-F238E27FC236}">
                <a16:creationId xmlns:a16="http://schemas.microsoft.com/office/drawing/2014/main" id="{166C51E1-3DBE-4182-9657-BE1471084EEE}"/>
              </a:ext>
            </a:extLst>
          </p:cNvPr>
          <p:cNvPicPr>
            <a:picLocks noChangeAspect="1"/>
          </p:cNvPicPr>
          <p:nvPr/>
        </p:nvPicPr>
        <p:blipFill>
          <a:blip r:embed="rId2"/>
          <a:stretch>
            <a:fillRect/>
          </a:stretch>
        </p:blipFill>
        <p:spPr>
          <a:xfrm>
            <a:off x="356623" y="1918238"/>
            <a:ext cx="2711430" cy="3450092"/>
          </a:xfrm>
          <a:prstGeom prst="rect">
            <a:avLst/>
          </a:prstGeom>
        </p:spPr>
      </p:pic>
      <p:pic>
        <p:nvPicPr>
          <p:cNvPr id="11" name="Picture 10">
            <a:extLst>
              <a:ext uri="{FF2B5EF4-FFF2-40B4-BE49-F238E27FC236}">
                <a16:creationId xmlns:a16="http://schemas.microsoft.com/office/drawing/2014/main" id="{B9AB2C9B-6657-4C9A-AC1C-9F46E8EA5213}"/>
              </a:ext>
            </a:extLst>
          </p:cNvPr>
          <p:cNvPicPr>
            <a:picLocks noChangeAspect="1"/>
          </p:cNvPicPr>
          <p:nvPr/>
        </p:nvPicPr>
        <p:blipFill>
          <a:blip r:embed="rId3"/>
          <a:stretch>
            <a:fillRect/>
          </a:stretch>
        </p:blipFill>
        <p:spPr>
          <a:xfrm>
            <a:off x="3583362" y="3056979"/>
            <a:ext cx="4985174" cy="24925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A3E207-311F-43AC-BA9F-D8FAAC2378E0}"/>
                  </a:ext>
                </a:extLst>
              </p:cNvPr>
              <p:cNvSpPr txBox="1"/>
              <p:nvPr/>
            </p:nvSpPr>
            <p:spPr>
              <a:xfrm>
                <a:off x="6076524" y="1918238"/>
                <a:ext cx="1840829" cy="616515"/>
              </a:xfrm>
              <a:prstGeom prst="rect">
                <a:avLst/>
              </a:prstGeom>
              <a:no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a:solidFill>
                                <a:srgbClr val="FF00FF"/>
                              </a:solidFill>
                              <a:latin typeface="Cambria Math" panose="02040503050406030204" pitchFamily="18" charset="0"/>
                            </a:rPr>
                          </m:ctrlPr>
                        </m:sSubPr>
                        <m:e>
                          <m:r>
                            <a:rPr lang="en-US" b="1" i="1">
                              <a:solidFill>
                                <a:srgbClr val="FF00FF"/>
                              </a:solidFill>
                              <a:latin typeface="Cambria Math" panose="02040503050406030204" pitchFamily="18" charset="0"/>
                            </a:rPr>
                            <m:t>𝒇</m:t>
                          </m:r>
                        </m:e>
                        <m:sub>
                          <m:r>
                            <a:rPr lang="en-US" b="1" i="1">
                              <a:solidFill>
                                <a:srgbClr val="FF00FF"/>
                              </a:solidFill>
                              <a:latin typeface="Cambria Math" panose="02040503050406030204" pitchFamily="18" charset="0"/>
                            </a:rPr>
                            <m:t>𝒊</m:t>
                          </m:r>
                        </m:sub>
                      </m:sSub>
                      <m:r>
                        <a:rPr lang="en-US" b="1" i="1">
                          <a:solidFill>
                            <a:srgbClr val="FF00FF"/>
                          </a:solidFill>
                          <a:latin typeface="Cambria Math" panose="02040503050406030204" pitchFamily="18" charset="0"/>
                        </a:rPr>
                        <m:t>=</m:t>
                      </m:r>
                      <m:f>
                        <m:fPr>
                          <m:ctrlPr>
                            <a:rPr lang="en-US" b="1" i="1">
                              <a:solidFill>
                                <a:srgbClr val="FF00FF"/>
                              </a:solidFill>
                              <a:latin typeface="Cambria Math" panose="02040503050406030204" pitchFamily="18" charset="0"/>
                            </a:rPr>
                          </m:ctrlPr>
                        </m:fPr>
                        <m:num>
                          <m:r>
                            <a:rPr lang="en-US" b="1" i="1">
                              <a:solidFill>
                                <a:srgbClr val="FF00FF"/>
                              </a:solidFill>
                              <a:latin typeface="Cambria Math" panose="02040503050406030204" pitchFamily="18" charset="0"/>
                            </a:rPr>
                            <m:t>𝒊</m:t>
                          </m:r>
                          <m:r>
                            <a:rPr lang="en-US" b="1" i="1">
                              <a:solidFill>
                                <a:srgbClr val="FF00FF"/>
                              </a:solidFill>
                              <a:latin typeface="Cambria Math" panose="02040503050406030204" pitchFamily="18" charset="0"/>
                            </a:rPr>
                            <m:t> −</m:t>
                          </m:r>
                          <m:r>
                            <a:rPr lang="en-US" b="1" i="1">
                              <a:solidFill>
                                <a:srgbClr val="FF00FF"/>
                              </a:solidFill>
                              <a:latin typeface="Cambria Math" panose="02040503050406030204" pitchFamily="18" charset="0"/>
                            </a:rPr>
                            <m:t>𝟎</m:t>
                          </m:r>
                          <m:r>
                            <a:rPr lang="en-US" b="1" i="1">
                              <a:solidFill>
                                <a:srgbClr val="FF00FF"/>
                              </a:solidFill>
                              <a:latin typeface="Cambria Math" panose="02040503050406030204" pitchFamily="18" charset="0"/>
                            </a:rPr>
                            <m:t>.</m:t>
                          </m:r>
                          <m:r>
                            <a:rPr lang="en-US" b="1" i="1">
                              <a:solidFill>
                                <a:srgbClr val="FF00FF"/>
                              </a:solidFill>
                              <a:latin typeface="Cambria Math" panose="02040503050406030204" pitchFamily="18" charset="0"/>
                            </a:rPr>
                            <m:t>𝟓</m:t>
                          </m:r>
                        </m:num>
                        <m:den>
                          <m:r>
                            <a:rPr lang="en-US" b="1" i="1">
                              <a:solidFill>
                                <a:srgbClr val="FF00FF"/>
                              </a:solidFill>
                              <a:latin typeface="Cambria Math" panose="02040503050406030204" pitchFamily="18" charset="0"/>
                            </a:rPr>
                            <m:t>𝑵</m:t>
                          </m:r>
                        </m:den>
                      </m:f>
                    </m:oMath>
                  </m:oMathPara>
                </a14:m>
                <a:endParaRPr lang="en-PK" b="1" dirty="0">
                  <a:solidFill>
                    <a:srgbClr val="FF00FF"/>
                  </a:solidFill>
                </a:endParaRPr>
              </a:p>
            </p:txBody>
          </p:sp>
        </mc:Choice>
        <mc:Fallback xmlns="">
          <p:sp>
            <p:nvSpPr>
              <p:cNvPr id="12" name="TextBox 11">
                <a:extLst>
                  <a:ext uri="{FF2B5EF4-FFF2-40B4-BE49-F238E27FC236}">
                    <a16:creationId xmlns:a16="http://schemas.microsoft.com/office/drawing/2014/main" id="{E7A3E207-311F-43AC-BA9F-D8FAAC2378E0}"/>
                  </a:ext>
                </a:extLst>
              </p:cNvPr>
              <p:cNvSpPr txBox="1">
                <a:spLocks noRot="1" noChangeAspect="1" noMove="1" noResize="1" noEditPoints="1" noAdjustHandles="1" noChangeArrowheads="1" noChangeShapeType="1" noTextEdit="1"/>
              </p:cNvSpPr>
              <p:nvPr/>
            </p:nvSpPr>
            <p:spPr>
              <a:xfrm>
                <a:off x="6076524" y="1918238"/>
                <a:ext cx="1840829" cy="616515"/>
              </a:xfrm>
              <a:prstGeom prst="rect">
                <a:avLst/>
              </a:prstGeom>
              <a:blipFill>
                <a:blip r:embed="rId4"/>
                <a:stretch>
                  <a:fillRect b="-3922"/>
                </a:stretch>
              </a:blipFill>
              <a:ln>
                <a:solidFill>
                  <a:schemeClr val="accent1"/>
                </a:solidFill>
              </a:ln>
            </p:spPr>
            <p:txBody>
              <a:bodyPr/>
              <a:lstStyle/>
              <a:p>
                <a:r>
                  <a:rPr lang="en-PK">
                    <a:noFill/>
                  </a:rPr>
                  <a:t> </a:t>
                </a:r>
              </a:p>
            </p:txBody>
          </p:sp>
        </mc:Fallback>
      </mc:AlternateContent>
    </p:spTree>
    <p:extLst>
      <p:ext uri="{BB962C8B-B14F-4D97-AF65-F5344CB8AC3E}">
        <p14:creationId xmlns:p14="http://schemas.microsoft.com/office/powerpoint/2010/main" val="36054969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C837-3FD8-42D7-855E-35B75537E46F}"/>
              </a:ext>
            </a:extLst>
          </p:cNvPr>
          <p:cNvSpPr>
            <a:spLocks noGrp="1"/>
          </p:cNvSpPr>
          <p:nvPr>
            <p:ph type="title"/>
          </p:nvPr>
        </p:nvSpPr>
        <p:spPr/>
        <p:txBody>
          <a:bodyPr/>
          <a:lstStyle/>
          <a:p>
            <a:r>
              <a:rPr lang="en-US" dirty="0"/>
              <a:t>q-q Plot</a:t>
            </a:r>
            <a:endParaRPr lang="en-PK" dirty="0"/>
          </a:p>
        </p:txBody>
      </p:sp>
      <p:sp>
        <p:nvSpPr>
          <p:cNvPr id="3" name="Content Placeholder 2">
            <a:extLst>
              <a:ext uri="{FF2B5EF4-FFF2-40B4-BE49-F238E27FC236}">
                <a16:creationId xmlns:a16="http://schemas.microsoft.com/office/drawing/2014/main" id="{21A0725D-8DC8-4315-BC25-BD7205E0A843}"/>
              </a:ext>
            </a:extLst>
          </p:cNvPr>
          <p:cNvSpPr>
            <a:spLocks noGrp="1"/>
          </p:cNvSpPr>
          <p:nvPr>
            <p:ph idx="1"/>
          </p:nvPr>
        </p:nvSpPr>
        <p:spPr>
          <a:xfrm>
            <a:off x="822960" y="1866913"/>
            <a:ext cx="3243714" cy="2238863"/>
          </a:xfrm>
        </p:spPr>
        <p:txBody>
          <a:bodyPr>
            <a:normAutofit fontScale="62500" lnSpcReduction="20000"/>
          </a:bodyPr>
          <a:lstStyle/>
          <a:p>
            <a:r>
              <a:rPr lang="en-US" dirty="0"/>
              <a:t>Unit Prices sold at two branches</a:t>
            </a:r>
          </a:p>
          <a:p>
            <a:r>
              <a:rPr lang="en-US" b="1" dirty="0"/>
              <a:t>Each point </a:t>
            </a:r>
            <a:r>
              <a:rPr lang="en-US" dirty="0"/>
              <a:t>shows the unit price of items sold at branch 1 versus branch 2 for each quantile</a:t>
            </a:r>
          </a:p>
          <a:p>
            <a:r>
              <a:rPr lang="en-US" dirty="0"/>
              <a:t>The </a:t>
            </a:r>
            <a:r>
              <a:rPr lang="en-US" b="1" dirty="0"/>
              <a:t>darker points </a:t>
            </a:r>
            <a:r>
              <a:rPr lang="en-US" dirty="0"/>
              <a:t>correspond to the data for Q1, the median, and Q3 respectively</a:t>
            </a:r>
            <a:endParaRPr lang="en-PK" dirty="0"/>
          </a:p>
        </p:txBody>
      </p:sp>
      <p:sp>
        <p:nvSpPr>
          <p:cNvPr id="4" name="Slide Number Placeholder 3">
            <a:extLst>
              <a:ext uri="{FF2B5EF4-FFF2-40B4-BE49-F238E27FC236}">
                <a16:creationId xmlns:a16="http://schemas.microsoft.com/office/drawing/2014/main" id="{F512F37A-6343-4BA4-842F-F7DA010A987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91</a:t>
            </a:fld>
            <a:endParaRPr lang="en-US"/>
          </a:p>
        </p:txBody>
      </p:sp>
      <p:pic>
        <p:nvPicPr>
          <p:cNvPr id="8" name="Picture 7">
            <a:extLst>
              <a:ext uri="{FF2B5EF4-FFF2-40B4-BE49-F238E27FC236}">
                <a16:creationId xmlns:a16="http://schemas.microsoft.com/office/drawing/2014/main" id="{61902D6B-9DE2-4C57-BA52-AD5FC96B43AE}"/>
              </a:ext>
            </a:extLst>
          </p:cNvPr>
          <p:cNvPicPr>
            <a:picLocks noChangeAspect="1"/>
          </p:cNvPicPr>
          <p:nvPr/>
        </p:nvPicPr>
        <p:blipFill>
          <a:blip r:embed="rId2"/>
          <a:stretch>
            <a:fillRect/>
          </a:stretch>
        </p:blipFill>
        <p:spPr>
          <a:xfrm>
            <a:off x="4140189" y="2578007"/>
            <a:ext cx="4546611" cy="2450118"/>
          </a:xfrm>
          <a:prstGeom prst="rect">
            <a:avLst/>
          </a:prstGeom>
        </p:spPr>
      </p:pic>
      <p:sp>
        <p:nvSpPr>
          <p:cNvPr id="9" name="TextBox 8">
            <a:extLst>
              <a:ext uri="{FF2B5EF4-FFF2-40B4-BE49-F238E27FC236}">
                <a16:creationId xmlns:a16="http://schemas.microsoft.com/office/drawing/2014/main" id="{D48D0F0F-0F8B-4659-81B8-A0AAED8FF343}"/>
              </a:ext>
            </a:extLst>
          </p:cNvPr>
          <p:cNvSpPr txBox="1"/>
          <p:nvPr/>
        </p:nvSpPr>
        <p:spPr>
          <a:xfrm>
            <a:off x="2185572" y="5441765"/>
            <a:ext cx="6385037" cy="646331"/>
          </a:xfrm>
          <a:prstGeom prst="rect">
            <a:avLst/>
          </a:prstGeom>
          <a:noFill/>
          <a:ln>
            <a:solidFill>
              <a:schemeClr val="accent1"/>
            </a:solidFill>
          </a:ln>
        </p:spPr>
        <p:txBody>
          <a:bodyPr wrap="square" rtlCol="0">
            <a:spAutoFit/>
          </a:bodyPr>
          <a:lstStyle/>
          <a:p>
            <a:pPr algn="ctr"/>
            <a:r>
              <a:rPr lang="en-US" b="1" dirty="0">
                <a:solidFill>
                  <a:srgbClr val="FF00FF"/>
                </a:solidFill>
              </a:rPr>
              <a:t>We will take equal number of data points for each branch (i.e., length of x and y axis is the same)</a:t>
            </a:r>
            <a:endParaRPr lang="en-PK" b="1" dirty="0">
              <a:solidFill>
                <a:srgbClr val="FF00FF"/>
              </a:solidFill>
            </a:endParaRPr>
          </a:p>
        </p:txBody>
      </p:sp>
      <p:grpSp>
        <p:nvGrpSpPr>
          <p:cNvPr id="13" name="Group 12">
            <a:extLst>
              <a:ext uri="{FF2B5EF4-FFF2-40B4-BE49-F238E27FC236}">
                <a16:creationId xmlns:a16="http://schemas.microsoft.com/office/drawing/2014/main" id="{6F49999A-5A2E-4197-9A68-D3A507A2ECB4}"/>
              </a:ext>
            </a:extLst>
          </p:cNvPr>
          <p:cNvGrpSpPr/>
          <p:nvPr/>
        </p:nvGrpSpPr>
        <p:grpSpPr>
          <a:xfrm>
            <a:off x="4297547" y="1266748"/>
            <a:ext cx="4474422" cy="2762756"/>
            <a:chOff x="5730063" y="545997"/>
            <a:chExt cx="5965896" cy="3683676"/>
          </a:xfrm>
        </p:grpSpPr>
        <p:sp>
          <p:nvSpPr>
            <p:cNvPr id="10" name="TextBox 9">
              <a:extLst>
                <a:ext uri="{FF2B5EF4-FFF2-40B4-BE49-F238E27FC236}">
                  <a16:creationId xmlns:a16="http://schemas.microsoft.com/office/drawing/2014/main" id="{7ECDA864-24F1-4B75-9AE2-C970624F7FA7}"/>
                </a:ext>
              </a:extLst>
            </p:cNvPr>
            <p:cNvSpPr txBox="1"/>
            <p:nvPr/>
          </p:nvSpPr>
          <p:spPr>
            <a:xfrm>
              <a:off x="5730063" y="545997"/>
              <a:ext cx="5965896" cy="1600439"/>
            </a:xfrm>
            <a:prstGeom prst="rect">
              <a:avLst/>
            </a:prstGeom>
            <a:noFill/>
            <a:ln>
              <a:solidFill>
                <a:schemeClr val="accent1"/>
              </a:solidFill>
            </a:ln>
          </p:spPr>
          <p:txBody>
            <a:bodyPr wrap="square" rtlCol="0">
              <a:spAutoFit/>
            </a:bodyPr>
            <a:lstStyle/>
            <a:p>
              <a:pPr algn="ctr"/>
              <a:r>
                <a:rPr lang="en-US" b="1" dirty="0">
                  <a:solidFill>
                    <a:srgbClr val="FF00FF"/>
                  </a:solidFill>
                </a:rPr>
                <a:t>25% of items sold at branch 1 were less than or equal to $60, while 25% of items sold at branch 2 were less than or equal to $64.</a:t>
              </a:r>
              <a:endParaRPr lang="en-PK" b="1" dirty="0">
                <a:solidFill>
                  <a:srgbClr val="FF00FF"/>
                </a:solidFill>
              </a:endParaRPr>
            </a:p>
          </p:txBody>
        </p:sp>
        <p:cxnSp>
          <p:nvCxnSpPr>
            <p:cNvPr id="12" name="Straight Arrow Connector 11">
              <a:extLst>
                <a:ext uri="{FF2B5EF4-FFF2-40B4-BE49-F238E27FC236}">
                  <a16:creationId xmlns:a16="http://schemas.microsoft.com/office/drawing/2014/main" id="{9DA9E5D4-5097-44FE-A1FB-8EFD10416FB4}"/>
                </a:ext>
              </a:extLst>
            </p:cNvPr>
            <p:cNvCxnSpPr>
              <a:cxnSpLocks/>
              <a:stCxn id="8" idx="0"/>
            </p:cNvCxnSpPr>
            <p:nvPr/>
          </p:nvCxnSpPr>
          <p:spPr>
            <a:xfrm flipH="1">
              <a:off x="7589683" y="2294343"/>
              <a:ext cx="961643" cy="19353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590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C837-3FD8-42D7-855E-35B75537E46F}"/>
              </a:ext>
            </a:extLst>
          </p:cNvPr>
          <p:cNvSpPr>
            <a:spLocks noGrp="1"/>
          </p:cNvSpPr>
          <p:nvPr>
            <p:ph type="title"/>
          </p:nvPr>
        </p:nvSpPr>
        <p:spPr/>
        <p:txBody>
          <a:bodyPr/>
          <a:lstStyle/>
          <a:p>
            <a:r>
              <a:rPr lang="en-US" dirty="0"/>
              <a:t>q-q Plot</a:t>
            </a:r>
            <a:endParaRPr lang="en-PK" dirty="0"/>
          </a:p>
        </p:txBody>
      </p:sp>
      <p:sp>
        <p:nvSpPr>
          <p:cNvPr id="3" name="Content Placeholder 2">
            <a:extLst>
              <a:ext uri="{FF2B5EF4-FFF2-40B4-BE49-F238E27FC236}">
                <a16:creationId xmlns:a16="http://schemas.microsoft.com/office/drawing/2014/main" id="{21A0725D-8DC8-4315-BC25-BD7205E0A843}"/>
              </a:ext>
            </a:extLst>
          </p:cNvPr>
          <p:cNvSpPr>
            <a:spLocks noGrp="1"/>
          </p:cNvSpPr>
          <p:nvPr>
            <p:ph idx="1"/>
          </p:nvPr>
        </p:nvSpPr>
        <p:spPr>
          <a:xfrm>
            <a:off x="822960" y="1866913"/>
            <a:ext cx="3243714" cy="2238863"/>
          </a:xfrm>
        </p:spPr>
        <p:txBody>
          <a:bodyPr>
            <a:normAutofit fontScale="62500" lnSpcReduction="20000"/>
          </a:bodyPr>
          <a:lstStyle/>
          <a:p>
            <a:r>
              <a:rPr lang="en-US" dirty="0"/>
              <a:t>Unit Prices sold at two branches</a:t>
            </a:r>
          </a:p>
          <a:p>
            <a:r>
              <a:rPr lang="en-US" b="1" dirty="0"/>
              <a:t>Each point </a:t>
            </a:r>
            <a:r>
              <a:rPr lang="en-US" dirty="0"/>
              <a:t>shows the unit price of items sold at branch 1 versus branch 2 for each quantile</a:t>
            </a:r>
          </a:p>
          <a:p>
            <a:r>
              <a:rPr lang="en-US" dirty="0"/>
              <a:t>The </a:t>
            </a:r>
            <a:r>
              <a:rPr lang="en-US" b="1" dirty="0"/>
              <a:t>darker points </a:t>
            </a:r>
            <a:r>
              <a:rPr lang="en-US" dirty="0"/>
              <a:t>correspond to the data for Q1, the median, and Q3 respectively</a:t>
            </a:r>
            <a:endParaRPr lang="en-PK" dirty="0"/>
          </a:p>
        </p:txBody>
      </p:sp>
      <p:sp>
        <p:nvSpPr>
          <p:cNvPr id="4" name="Slide Number Placeholder 3">
            <a:extLst>
              <a:ext uri="{FF2B5EF4-FFF2-40B4-BE49-F238E27FC236}">
                <a16:creationId xmlns:a16="http://schemas.microsoft.com/office/drawing/2014/main" id="{F512F37A-6343-4BA4-842F-F7DA010A987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92</a:t>
            </a:fld>
            <a:endParaRPr lang="en-US"/>
          </a:p>
        </p:txBody>
      </p:sp>
      <p:pic>
        <p:nvPicPr>
          <p:cNvPr id="8" name="Picture 7">
            <a:extLst>
              <a:ext uri="{FF2B5EF4-FFF2-40B4-BE49-F238E27FC236}">
                <a16:creationId xmlns:a16="http://schemas.microsoft.com/office/drawing/2014/main" id="{61902D6B-9DE2-4C57-BA52-AD5FC96B43AE}"/>
              </a:ext>
            </a:extLst>
          </p:cNvPr>
          <p:cNvPicPr>
            <a:picLocks noChangeAspect="1"/>
          </p:cNvPicPr>
          <p:nvPr/>
        </p:nvPicPr>
        <p:blipFill>
          <a:blip r:embed="rId2"/>
          <a:stretch>
            <a:fillRect/>
          </a:stretch>
        </p:blipFill>
        <p:spPr>
          <a:xfrm>
            <a:off x="4283243" y="2329427"/>
            <a:ext cx="4546611" cy="2450118"/>
          </a:xfrm>
          <a:prstGeom prst="rect">
            <a:avLst/>
          </a:prstGeom>
        </p:spPr>
      </p:pic>
      <p:sp>
        <p:nvSpPr>
          <p:cNvPr id="9" name="TextBox 8">
            <a:extLst>
              <a:ext uri="{FF2B5EF4-FFF2-40B4-BE49-F238E27FC236}">
                <a16:creationId xmlns:a16="http://schemas.microsoft.com/office/drawing/2014/main" id="{D48D0F0F-0F8B-4659-81B8-A0AAED8FF343}"/>
              </a:ext>
            </a:extLst>
          </p:cNvPr>
          <p:cNvSpPr txBox="1"/>
          <p:nvPr/>
        </p:nvSpPr>
        <p:spPr>
          <a:xfrm>
            <a:off x="2216217" y="4929193"/>
            <a:ext cx="6385037" cy="646331"/>
          </a:xfrm>
          <a:prstGeom prst="rect">
            <a:avLst/>
          </a:prstGeom>
          <a:noFill/>
          <a:ln>
            <a:solidFill>
              <a:schemeClr val="accent1"/>
            </a:solidFill>
          </a:ln>
        </p:spPr>
        <p:txBody>
          <a:bodyPr wrap="square" rtlCol="0">
            <a:spAutoFit/>
          </a:bodyPr>
          <a:lstStyle/>
          <a:p>
            <a:pPr algn="ctr"/>
            <a:r>
              <a:rPr lang="en-US" b="1" dirty="0">
                <a:solidFill>
                  <a:srgbClr val="FF00FF"/>
                </a:solidFill>
              </a:rPr>
              <a:t>We will take equal number of data points for each branch (i.e., length of x and y axis is the same)</a:t>
            </a:r>
            <a:endParaRPr lang="en-PK" b="1" dirty="0">
              <a:solidFill>
                <a:srgbClr val="FF00FF"/>
              </a:solidFill>
            </a:endParaRPr>
          </a:p>
        </p:txBody>
      </p:sp>
      <p:grpSp>
        <p:nvGrpSpPr>
          <p:cNvPr id="13" name="Group 12">
            <a:extLst>
              <a:ext uri="{FF2B5EF4-FFF2-40B4-BE49-F238E27FC236}">
                <a16:creationId xmlns:a16="http://schemas.microsoft.com/office/drawing/2014/main" id="{6F49999A-5A2E-4197-9A68-D3A507A2ECB4}"/>
              </a:ext>
            </a:extLst>
          </p:cNvPr>
          <p:cNvGrpSpPr/>
          <p:nvPr/>
        </p:nvGrpSpPr>
        <p:grpSpPr>
          <a:xfrm>
            <a:off x="4559969" y="1393085"/>
            <a:ext cx="4474422" cy="1870481"/>
            <a:chOff x="6096000" y="762573"/>
            <a:chExt cx="5965896" cy="2493974"/>
          </a:xfrm>
        </p:grpSpPr>
        <p:sp>
          <p:nvSpPr>
            <p:cNvPr id="10" name="TextBox 9">
              <a:extLst>
                <a:ext uri="{FF2B5EF4-FFF2-40B4-BE49-F238E27FC236}">
                  <a16:creationId xmlns:a16="http://schemas.microsoft.com/office/drawing/2014/main" id="{7ECDA864-24F1-4B75-9AE2-C970624F7FA7}"/>
                </a:ext>
              </a:extLst>
            </p:cNvPr>
            <p:cNvSpPr txBox="1"/>
            <p:nvPr/>
          </p:nvSpPr>
          <p:spPr>
            <a:xfrm>
              <a:off x="6096000" y="762573"/>
              <a:ext cx="5965896" cy="1231106"/>
            </a:xfrm>
            <a:prstGeom prst="rect">
              <a:avLst/>
            </a:prstGeom>
            <a:noFill/>
            <a:ln>
              <a:solidFill>
                <a:schemeClr val="accent1"/>
              </a:solidFill>
            </a:ln>
          </p:spPr>
          <p:txBody>
            <a:bodyPr wrap="square" rtlCol="0">
              <a:spAutoFit/>
            </a:bodyPr>
            <a:lstStyle/>
            <a:p>
              <a:pPr algn="ctr"/>
              <a:r>
                <a:rPr lang="en-US" b="1" dirty="0">
                  <a:solidFill>
                    <a:srgbClr val="FF00FF"/>
                  </a:solidFill>
                </a:rPr>
                <a:t>At median, 50% of items sold at branch 1 were less than $78 while 50% of items at branch 2 were less than $85</a:t>
              </a:r>
              <a:endParaRPr lang="en-PK" b="1" dirty="0">
                <a:solidFill>
                  <a:srgbClr val="FF00FF"/>
                </a:solidFill>
              </a:endParaRPr>
            </a:p>
          </p:txBody>
        </p:sp>
        <p:cxnSp>
          <p:nvCxnSpPr>
            <p:cNvPr id="12" name="Straight Arrow Connector 11">
              <a:extLst>
                <a:ext uri="{FF2B5EF4-FFF2-40B4-BE49-F238E27FC236}">
                  <a16:creationId xmlns:a16="http://schemas.microsoft.com/office/drawing/2014/main" id="{9DA9E5D4-5097-44FE-A1FB-8EFD10416FB4}"/>
                </a:ext>
              </a:extLst>
            </p:cNvPr>
            <p:cNvCxnSpPr>
              <a:cxnSpLocks/>
              <a:stCxn id="8" idx="0"/>
            </p:cNvCxnSpPr>
            <p:nvPr/>
          </p:nvCxnSpPr>
          <p:spPr>
            <a:xfrm>
              <a:off x="8742064" y="1962902"/>
              <a:ext cx="225473" cy="12936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8536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C837-3FD8-42D7-855E-35B75537E46F}"/>
              </a:ext>
            </a:extLst>
          </p:cNvPr>
          <p:cNvSpPr>
            <a:spLocks noGrp="1"/>
          </p:cNvSpPr>
          <p:nvPr>
            <p:ph type="title"/>
          </p:nvPr>
        </p:nvSpPr>
        <p:spPr/>
        <p:txBody>
          <a:bodyPr/>
          <a:lstStyle/>
          <a:p>
            <a:r>
              <a:rPr lang="en-US" dirty="0"/>
              <a:t>q-q Plot</a:t>
            </a:r>
            <a:endParaRPr lang="en-PK" dirty="0"/>
          </a:p>
        </p:txBody>
      </p:sp>
      <p:sp>
        <p:nvSpPr>
          <p:cNvPr id="3" name="Content Placeholder 2">
            <a:extLst>
              <a:ext uri="{FF2B5EF4-FFF2-40B4-BE49-F238E27FC236}">
                <a16:creationId xmlns:a16="http://schemas.microsoft.com/office/drawing/2014/main" id="{21A0725D-8DC8-4315-BC25-BD7205E0A843}"/>
              </a:ext>
            </a:extLst>
          </p:cNvPr>
          <p:cNvSpPr>
            <a:spLocks noGrp="1"/>
          </p:cNvSpPr>
          <p:nvPr>
            <p:ph idx="1"/>
          </p:nvPr>
        </p:nvSpPr>
        <p:spPr>
          <a:xfrm>
            <a:off x="822960" y="1866913"/>
            <a:ext cx="3243714" cy="2238863"/>
          </a:xfrm>
        </p:spPr>
        <p:txBody>
          <a:bodyPr>
            <a:normAutofit fontScale="62500" lnSpcReduction="20000"/>
          </a:bodyPr>
          <a:lstStyle/>
          <a:p>
            <a:r>
              <a:rPr lang="en-US" dirty="0"/>
              <a:t>Unit Prices sold at two branches</a:t>
            </a:r>
          </a:p>
          <a:p>
            <a:r>
              <a:rPr lang="en-US" b="1" dirty="0"/>
              <a:t>Each point </a:t>
            </a:r>
            <a:r>
              <a:rPr lang="en-US" dirty="0"/>
              <a:t>shows the unit price of items sold at branch 1 versus branch 2 for each quantile</a:t>
            </a:r>
          </a:p>
          <a:p>
            <a:r>
              <a:rPr lang="en-US" dirty="0"/>
              <a:t>The </a:t>
            </a:r>
            <a:r>
              <a:rPr lang="en-US" b="1" dirty="0"/>
              <a:t>darker points </a:t>
            </a:r>
            <a:r>
              <a:rPr lang="en-US" dirty="0"/>
              <a:t>correspond to the data for Q1, the median, and Q3 respectively</a:t>
            </a:r>
            <a:endParaRPr lang="en-PK" dirty="0"/>
          </a:p>
        </p:txBody>
      </p:sp>
      <p:sp>
        <p:nvSpPr>
          <p:cNvPr id="4" name="Slide Number Placeholder 3">
            <a:extLst>
              <a:ext uri="{FF2B5EF4-FFF2-40B4-BE49-F238E27FC236}">
                <a16:creationId xmlns:a16="http://schemas.microsoft.com/office/drawing/2014/main" id="{F512F37A-6343-4BA4-842F-F7DA010A9878}"/>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D8BA92-921E-4261-AD97-A03D4D041050}" type="slidenum">
              <a:rPr lang="en-US" smtClean="0"/>
              <a:pPr/>
              <a:t>93</a:t>
            </a:fld>
            <a:endParaRPr lang="en-US"/>
          </a:p>
        </p:txBody>
      </p:sp>
      <p:pic>
        <p:nvPicPr>
          <p:cNvPr id="8" name="Picture 7">
            <a:extLst>
              <a:ext uri="{FF2B5EF4-FFF2-40B4-BE49-F238E27FC236}">
                <a16:creationId xmlns:a16="http://schemas.microsoft.com/office/drawing/2014/main" id="{61902D6B-9DE2-4C57-BA52-AD5FC96B43AE}"/>
              </a:ext>
            </a:extLst>
          </p:cNvPr>
          <p:cNvPicPr>
            <a:picLocks noChangeAspect="1"/>
          </p:cNvPicPr>
          <p:nvPr/>
        </p:nvPicPr>
        <p:blipFill>
          <a:blip r:embed="rId2"/>
          <a:stretch>
            <a:fillRect/>
          </a:stretch>
        </p:blipFill>
        <p:spPr>
          <a:xfrm>
            <a:off x="4283243" y="2329427"/>
            <a:ext cx="4546611" cy="2450118"/>
          </a:xfrm>
          <a:prstGeom prst="rect">
            <a:avLst/>
          </a:prstGeom>
        </p:spPr>
      </p:pic>
      <p:sp>
        <p:nvSpPr>
          <p:cNvPr id="9" name="TextBox 8">
            <a:extLst>
              <a:ext uri="{FF2B5EF4-FFF2-40B4-BE49-F238E27FC236}">
                <a16:creationId xmlns:a16="http://schemas.microsoft.com/office/drawing/2014/main" id="{D48D0F0F-0F8B-4659-81B8-A0AAED8FF343}"/>
              </a:ext>
            </a:extLst>
          </p:cNvPr>
          <p:cNvSpPr txBox="1"/>
          <p:nvPr/>
        </p:nvSpPr>
        <p:spPr>
          <a:xfrm>
            <a:off x="2216217" y="4929193"/>
            <a:ext cx="6385037" cy="646331"/>
          </a:xfrm>
          <a:prstGeom prst="rect">
            <a:avLst/>
          </a:prstGeom>
          <a:noFill/>
          <a:ln>
            <a:solidFill>
              <a:schemeClr val="accent1"/>
            </a:solidFill>
          </a:ln>
        </p:spPr>
        <p:txBody>
          <a:bodyPr wrap="square" rtlCol="0">
            <a:spAutoFit/>
          </a:bodyPr>
          <a:lstStyle/>
          <a:p>
            <a:pPr algn="ctr"/>
            <a:r>
              <a:rPr lang="en-US" b="1" dirty="0">
                <a:solidFill>
                  <a:srgbClr val="FF00FF"/>
                </a:solidFill>
              </a:rPr>
              <a:t>We will take equal number of data points for each branch (i.e., length of x and y axis is the same)</a:t>
            </a:r>
            <a:endParaRPr lang="en-PK" b="1" dirty="0">
              <a:solidFill>
                <a:srgbClr val="FF00FF"/>
              </a:solidFill>
            </a:endParaRPr>
          </a:p>
        </p:txBody>
      </p:sp>
      <p:sp>
        <p:nvSpPr>
          <p:cNvPr id="10" name="TextBox 9">
            <a:extLst>
              <a:ext uri="{FF2B5EF4-FFF2-40B4-BE49-F238E27FC236}">
                <a16:creationId xmlns:a16="http://schemas.microsoft.com/office/drawing/2014/main" id="{7ECDA864-24F1-4B75-9AE2-C970624F7FA7}"/>
              </a:ext>
            </a:extLst>
          </p:cNvPr>
          <p:cNvSpPr txBox="1"/>
          <p:nvPr/>
        </p:nvSpPr>
        <p:spPr>
          <a:xfrm>
            <a:off x="4572000" y="1766832"/>
            <a:ext cx="4474422" cy="646331"/>
          </a:xfrm>
          <a:prstGeom prst="rect">
            <a:avLst/>
          </a:prstGeom>
          <a:noFill/>
          <a:ln>
            <a:solidFill>
              <a:schemeClr val="accent1"/>
            </a:solidFill>
          </a:ln>
        </p:spPr>
        <p:txBody>
          <a:bodyPr wrap="square" rtlCol="0">
            <a:spAutoFit/>
          </a:bodyPr>
          <a:lstStyle/>
          <a:p>
            <a:pPr algn="ctr"/>
            <a:r>
              <a:rPr lang="en-US" b="1" dirty="0">
                <a:solidFill>
                  <a:srgbClr val="FF00FF"/>
                </a:solidFill>
              </a:rPr>
              <a:t>Overall, items sold at branch 1 tend to be lower in price than those at branch 2</a:t>
            </a:r>
            <a:endParaRPr lang="en-PK" b="1" dirty="0">
              <a:solidFill>
                <a:srgbClr val="FF00FF"/>
              </a:solidFill>
            </a:endParaRPr>
          </a:p>
        </p:txBody>
      </p:sp>
    </p:spTree>
    <p:extLst>
      <p:ext uri="{BB962C8B-B14F-4D97-AF65-F5344CB8AC3E}">
        <p14:creationId xmlns:p14="http://schemas.microsoft.com/office/powerpoint/2010/main" val="15602128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txBox="1">
            <a:spLocks noGrp="1"/>
          </p:cNvSpPr>
          <p:nvPr>
            <p:ph type="ctrTitle"/>
          </p:nvPr>
        </p:nvSpPr>
        <p:spPr>
          <a:xfrm>
            <a:off x="156102" y="3550533"/>
            <a:ext cx="7968568" cy="2709589"/>
          </a:xfrm>
          <a:prstGeom prst="rect">
            <a:avLst/>
          </a:prstGeom>
        </p:spPr>
        <p:txBody>
          <a:bodyPr>
            <a:normAutofit/>
          </a:bodyPr>
          <a:lstStyle/>
          <a:p>
            <a:pPr>
              <a:defRPr sz="2800"/>
            </a:pPr>
            <a:r>
              <a:rPr lang="en-PK" sz="2800" u="sng" dirty="0"/>
              <a:t>  </a:t>
            </a:r>
            <a:br>
              <a:rPr lang="en-PK" sz="2800" u="sng" dirty="0"/>
            </a:br>
            <a:r>
              <a:rPr lang="en-PK" b="1" u="sng" dirty="0"/>
              <a:t>GETTING TO KNOW YOUR DATA</a:t>
            </a:r>
            <a:br>
              <a:rPr lang="en-US" dirty="0"/>
            </a:br>
            <a:r>
              <a:rPr lang="en-US" sz="2200"/>
              <a:t>Data Visualization</a:t>
            </a:r>
            <a:br>
              <a:rPr lang="en-US" sz="2200"/>
            </a:br>
            <a:br>
              <a:rPr lang="en-US" dirty="0"/>
            </a:br>
            <a:br>
              <a:rPr lang="en-US" dirty="0"/>
            </a:br>
            <a:endParaRPr sz="1800" dirty="0"/>
          </a:p>
        </p:txBody>
      </p:sp>
      <p:pic>
        <p:nvPicPr>
          <p:cNvPr id="120" name="Picture 4" descr="Picture 4"/>
          <p:cNvPicPr>
            <a:picLocks noChangeAspect="1"/>
          </p:cNvPicPr>
          <p:nvPr/>
        </p:nvPicPr>
        <p:blipFill>
          <a:blip r:embed="rId2"/>
          <a:stretch>
            <a:fillRect/>
          </a:stretch>
        </p:blipFill>
        <p:spPr>
          <a:xfrm>
            <a:off x="2743200" y="762000"/>
            <a:ext cx="3251363" cy="2209800"/>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5">
            <a:extLst>
              <a:ext uri="{FF2B5EF4-FFF2-40B4-BE49-F238E27FC236}">
                <a16:creationId xmlns:a16="http://schemas.microsoft.com/office/drawing/2014/main" id="{0ADB6168-369C-E2FF-8321-DE78FBA5FDF9}"/>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95</a:t>
            </a:fld>
            <a:endParaRPr lang="en-US" altLang="en-US" sz="1200"/>
          </a:p>
        </p:txBody>
      </p:sp>
      <p:sp>
        <p:nvSpPr>
          <p:cNvPr id="89090" name="Rectangle 2">
            <a:extLst>
              <a:ext uri="{FF2B5EF4-FFF2-40B4-BE49-F238E27FC236}">
                <a16:creationId xmlns:a16="http://schemas.microsoft.com/office/drawing/2014/main" id="{B4F09F2C-2C62-4A21-C4E9-E095E6E57BBD}"/>
              </a:ext>
            </a:extLst>
          </p:cNvPr>
          <p:cNvSpPr>
            <a:spLocks noGrp="1" noChangeArrowheads="1"/>
          </p:cNvSpPr>
          <p:nvPr>
            <p:ph type="title"/>
          </p:nvPr>
        </p:nvSpPr>
        <p:spPr>
          <a:xfrm>
            <a:off x="0" y="381000"/>
            <a:ext cx="9144000" cy="609600"/>
          </a:xfrm>
        </p:spPr>
        <p:txBody>
          <a:bodyPr/>
          <a:lstStyle/>
          <a:p>
            <a:pPr eaLnBrk="1" hangingPunct="1"/>
            <a:r>
              <a:rPr lang="en-US" altLang="en-US"/>
              <a:t>Data Visualization</a:t>
            </a:r>
          </a:p>
        </p:txBody>
      </p:sp>
      <p:sp>
        <p:nvSpPr>
          <p:cNvPr id="89091" name="Rectangle 3">
            <a:extLst>
              <a:ext uri="{FF2B5EF4-FFF2-40B4-BE49-F238E27FC236}">
                <a16:creationId xmlns:a16="http://schemas.microsoft.com/office/drawing/2014/main" id="{EB883F5D-0C8F-4A52-1226-CF67F73ED6FF}"/>
              </a:ext>
            </a:extLst>
          </p:cNvPr>
          <p:cNvSpPr>
            <a:spLocks noGrp="1" noChangeArrowheads="1"/>
          </p:cNvSpPr>
          <p:nvPr>
            <p:ph type="body" idx="1"/>
          </p:nvPr>
        </p:nvSpPr>
        <p:spPr>
          <a:xfrm>
            <a:off x="304800" y="1295400"/>
            <a:ext cx="8534400" cy="5257800"/>
          </a:xfrm>
        </p:spPr>
        <p:txBody>
          <a:bodyPr/>
          <a:lstStyle/>
          <a:p>
            <a:pPr eaLnBrk="1" hangingPunct="1">
              <a:lnSpc>
                <a:spcPct val="110000"/>
              </a:lnSpc>
            </a:pPr>
            <a:r>
              <a:rPr lang="en-US" altLang="en-US" sz="1800"/>
              <a:t>Why data visualization?</a:t>
            </a:r>
          </a:p>
          <a:p>
            <a:pPr lvl="1" eaLnBrk="1" hangingPunct="1">
              <a:lnSpc>
                <a:spcPct val="110000"/>
              </a:lnSpc>
            </a:pPr>
            <a:r>
              <a:rPr lang="en-US" altLang="en-US" sz="1800">
                <a:solidFill>
                  <a:schemeClr val="tx2"/>
                </a:solidFill>
              </a:rPr>
              <a:t>Gain insight</a:t>
            </a:r>
            <a:r>
              <a:rPr lang="en-US" altLang="en-US" sz="1800"/>
              <a:t> into an information space by mapping data onto graphical primitives</a:t>
            </a:r>
          </a:p>
          <a:p>
            <a:pPr lvl="1" eaLnBrk="1" hangingPunct="1">
              <a:lnSpc>
                <a:spcPct val="110000"/>
              </a:lnSpc>
            </a:pPr>
            <a:r>
              <a:rPr lang="en-US" altLang="en-US" sz="1800">
                <a:solidFill>
                  <a:schemeClr val="tx2"/>
                </a:solidFill>
              </a:rPr>
              <a:t>Provide qualitative overview</a:t>
            </a:r>
            <a:r>
              <a:rPr lang="en-US" altLang="en-US" sz="1800"/>
              <a:t> of large data sets</a:t>
            </a:r>
          </a:p>
          <a:p>
            <a:pPr lvl="1" eaLnBrk="1" hangingPunct="1">
              <a:lnSpc>
                <a:spcPct val="110000"/>
              </a:lnSpc>
            </a:pPr>
            <a:r>
              <a:rPr lang="en-US" altLang="en-US" sz="1800">
                <a:solidFill>
                  <a:schemeClr val="tx2"/>
                </a:solidFill>
              </a:rPr>
              <a:t>Search</a:t>
            </a:r>
            <a:r>
              <a:rPr lang="en-US" altLang="en-US" sz="1800"/>
              <a:t> for patterns, trends, structure, irregularities, relationships among data</a:t>
            </a:r>
          </a:p>
          <a:p>
            <a:pPr lvl="1" eaLnBrk="1" hangingPunct="1">
              <a:lnSpc>
                <a:spcPct val="110000"/>
              </a:lnSpc>
            </a:pPr>
            <a:r>
              <a:rPr lang="en-US" altLang="en-US" sz="1800">
                <a:solidFill>
                  <a:schemeClr val="tx2"/>
                </a:solidFill>
              </a:rPr>
              <a:t>Help find interesting regions and suitable parameters</a:t>
            </a:r>
            <a:r>
              <a:rPr lang="en-US" altLang="en-US" sz="1800"/>
              <a:t> for further quantitative analysis</a:t>
            </a:r>
          </a:p>
          <a:p>
            <a:pPr lvl="1" eaLnBrk="1" hangingPunct="1">
              <a:lnSpc>
                <a:spcPct val="110000"/>
              </a:lnSpc>
            </a:pPr>
            <a:r>
              <a:rPr lang="en-US" altLang="en-US" sz="1800">
                <a:solidFill>
                  <a:schemeClr val="tx2"/>
                </a:solidFill>
              </a:rPr>
              <a:t>Provide a visual proof</a:t>
            </a:r>
            <a:r>
              <a:rPr lang="en-US" altLang="en-US" sz="1800"/>
              <a:t> of computer representations derived</a:t>
            </a:r>
          </a:p>
          <a:p>
            <a:pPr eaLnBrk="1" hangingPunct="1">
              <a:lnSpc>
                <a:spcPct val="110000"/>
              </a:lnSpc>
            </a:pPr>
            <a:r>
              <a:rPr lang="en-US" altLang="en-US" sz="1800"/>
              <a:t>Categorization of visualization methods:</a:t>
            </a:r>
          </a:p>
          <a:p>
            <a:pPr lvl="1" eaLnBrk="1" hangingPunct="1">
              <a:lnSpc>
                <a:spcPct val="110000"/>
              </a:lnSpc>
            </a:pPr>
            <a:r>
              <a:rPr lang="en-US" altLang="en-US" sz="1800"/>
              <a:t>Pixel-oriented visualization techniques</a:t>
            </a:r>
          </a:p>
          <a:p>
            <a:pPr lvl="1" eaLnBrk="1" hangingPunct="1">
              <a:lnSpc>
                <a:spcPct val="110000"/>
              </a:lnSpc>
            </a:pPr>
            <a:r>
              <a:rPr lang="en-US" altLang="en-US" sz="1800"/>
              <a:t>Geometric projection visualization techniques</a:t>
            </a:r>
          </a:p>
          <a:p>
            <a:pPr lvl="1" eaLnBrk="1" hangingPunct="1">
              <a:lnSpc>
                <a:spcPct val="110000"/>
              </a:lnSpc>
            </a:pPr>
            <a:r>
              <a:rPr lang="en-US" altLang="en-US" sz="1800"/>
              <a:t>Icon-based visualization techniques</a:t>
            </a:r>
          </a:p>
          <a:p>
            <a:pPr lvl="1" eaLnBrk="1" hangingPunct="1">
              <a:lnSpc>
                <a:spcPct val="110000"/>
              </a:lnSpc>
            </a:pPr>
            <a:r>
              <a:rPr lang="en-US" altLang="en-US" sz="1800"/>
              <a:t>Hierarchical visualization techniques</a:t>
            </a:r>
          </a:p>
          <a:p>
            <a:pPr lvl="1" eaLnBrk="1" hangingPunct="1">
              <a:lnSpc>
                <a:spcPct val="110000"/>
              </a:lnSpc>
            </a:pPr>
            <a:r>
              <a:rPr lang="en-US" altLang="en-US" sz="1800"/>
              <a:t>Visualizing complex data and relations</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Number Placeholder 5">
            <a:extLst>
              <a:ext uri="{FF2B5EF4-FFF2-40B4-BE49-F238E27FC236}">
                <a16:creationId xmlns:a16="http://schemas.microsoft.com/office/drawing/2014/main" id="{9DF0E138-2B1B-D1D0-EC9E-094B5D3E51B9}"/>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2C3BD4DE-C7C0-D54C-AADE-FD48FF572707}" type="slidenum">
              <a:rPr lang="en-US" altLang="en-US" sz="1200"/>
              <a:pPr algn="r" eaLnBrk="1" hangingPunct="1">
                <a:spcBef>
                  <a:spcPct val="0"/>
                </a:spcBef>
                <a:buClrTx/>
                <a:buSzTx/>
                <a:buFontTx/>
                <a:buNone/>
              </a:pPr>
              <a:t>96</a:t>
            </a:fld>
            <a:endParaRPr lang="en-US" altLang="en-US" sz="1200"/>
          </a:p>
        </p:txBody>
      </p:sp>
      <p:sp>
        <p:nvSpPr>
          <p:cNvPr id="91138" name="Rectangle 2">
            <a:extLst>
              <a:ext uri="{FF2B5EF4-FFF2-40B4-BE49-F238E27FC236}">
                <a16:creationId xmlns:a16="http://schemas.microsoft.com/office/drawing/2014/main" id="{4B36841A-2B6F-81ED-4FFB-60AA7F9C295A}"/>
              </a:ext>
            </a:extLst>
          </p:cNvPr>
          <p:cNvSpPr>
            <a:spLocks noGrp="1" noChangeArrowheads="1"/>
          </p:cNvSpPr>
          <p:nvPr>
            <p:ph type="title" idx="4294967295"/>
          </p:nvPr>
        </p:nvSpPr>
        <p:spPr>
          <a:xfrm>
            <a:off x="0" y="381000"/>
            <a:ext cx="9144000" cy="609600"/>
          </a:xfrm>
        </p:spPr>
        <p:txBody>
          <a:bodyPr/>
          <a:lstStyle/>
          <a:p>
            <a:pPr eaLnBrk="1" hangingPunct="1"/>
            <a:r>
              <a:rPr lang="en-US" altLang="en-US"/>
              <a:t>Pixel-Oriented Visualization Techniques</a:t>
            </a:r>
          </a:p>
        </p:txBody>
      </p:sp>
      <p:sp>
        <p:nvSpPr>
          <p:cNvPr id="91139" name="Rectangle 3">
            <a:extLst>
              <a:ext uri="{FF2B5EF4-FFF2-40B4-BE49-F238E27FC236}">
                <a16:creationId xmlns:a16="http://schemas.microsoft.com/office/drawing/2014/main" id="{50E0C292-4129-901C-D1B4-046B1E4C65BD}"/>
              </a:ext>
            </a:extLst>
          </p:cNvPr>
          <p:cNvSpPr>
            <a:spLocks noGrp="1" noChangeArrowheads="1"/>
          </p:cNvSpPr>
          <p:nvPr>
            <p:ph type="body" idx="4294967295"/>
          </p:nvPr>
        </p:nvSpPr>
        <p:spPr>
          <a:xfrm>
            <a:off x="304800" y="1295400"/>
            <a:ext cx="8534400" cy="1905000"/>
          </a:xfrm>
        </p:spPr>
        <p:txBody>
          <a:bodyPr/>
          <a:lstStyle/>
          <a:p>
            <a:pPr eaLnBrk="1" hangingPunct="1">
              <a:lnSpc>
                <a:spcPct val="110000"/>
              </a:lnSpc>
            </a:pPr>
            <a:r>
              <a:rPr lang="en-US" altLang="en-US" sz="2000"/>
              <a:t>For a data set of m dimensions, create m windows on the screen, one for each dimension</a:t>
            </a:r>
          </a:p>
          <a:p>
            <a:pPr eaLnBrk="1" hangingPunct="1">
              <a:lnSpc>
                <a:spcPct val="110000"/>
              </a:lnSpc>
            </a:pPr>
            <a:r>
              <a:rPr lang="en-US" altLang="en-US" sz="2000"/>
              <a:t>The m dimension values of a record are mapped to m pixels at the corresponding positions in the windows</a:t>
            </a:r>
          </a:p>
          <a:p>
            <a:pPr eaLnBrk="1" hangingPunct="1">
              <a:lnSpc>
                <a:spcPct val="110000"/>
              </a:lnSpc>
            </a:pPr>
            <a:r>
              <a:rPr lang="en-US" altLang="en-US" sz="2000"/>
              <a:t>The colors of the pixels reflect the corresponding values</a:t>
            </a:r>
          </a:p>
        </p:txBody>
      </p:sp>
      <p:pic>
        <p:nvPicPr>
          <p:cNvPr id="91140" name="Picture 5">
            <a:extLst>
              <a:ext uri="{FF2B5EF4-FFF2-40B4-BE49-F238E27FC236}">
                <a16:creationId xmlns:a16="http://schemas.microsoft.com/office/drawing/2014/main" id="{8430C56D-8EE2-25B7-BD0D-EAED3C681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8613775" cy="29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1" name="Text Box 6">
            <a:extLst>
              <a:ext uri="{FF2B5EF4-FFF2-40B4-BE49-F238E27FC236}">
                <a16:creationId xmlns:a16="http://schemas.microsoft.com/office/drawing/2014/main" id="{1C379EA5-4073-4CC1-6ED2-C951D4866645}"/>
              </a:ext>
            </a:extLst>
          </p:cNvPr>
          <p:cNvSpPr txBox="1">
            <a:spLocks noChangeArrowheads="1"/>
          </p:cNvSpPr>
          <p:nvPr/>
        </p:nvSpPr>
        <p:spPr bwMode="auto">
          <a:xfrm>
            <a:off x="152400" y="61722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AutoNum type="alphaLcParenBoth"/>
            </a:pPr>
            <a:r>
              <a:rPr lang="en-US" altLang="en-US" sz="2000"/>
              <a:t>Income</a:t>
            </a:r>
          </a:p>
        </p:txBody>
      </p:sp>
      <p:sp>
        <p:nvSpPr>
          <p:cNvPr id="91142" name="Text Box 7">
            <a:extLst>
              <a:ext uri="{FF2B5EF4-FFF2-40B4-BE49-F238E27FC236}">
                <a16:creationId xmlns:a16="http://schemas.microsoft.com/office/drawing/2014/main" id="{B3A274B8-DB8D-B5AB-57C1-3BF50EA14B6B}"/>
              </a:ext>
            </a:extLst>
          </p:cNvPr>
          <p:cNvSpPr txBox="1">
            <a:spLocks noChangeArrowheads="1"/>
          </p:cNvSpPr>
          <p:nvPr/>
        </p:nvSpPr>
        <p:spPr bwMode="auto">
          <a:xfrm>
            <a:off x="2362200" y="61722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a:t>(b) Credit Limit</a:t>
            </a:r>
          </a:p>
        </p:txBody>
      </p:sp>
      <p:sp>
        <p:nvSpPr>
          <p:cNvPr id="91143" name="Text Box 8">
            <a:extLst>
              <a:ext uri="{FF2B5EF4-FFF2-40B4-BE49-F238E27FC236}">
                <a16:creationId xmlns:a16="http://schemas.microsoft.com/office/drawing/2014/main" id="{C3412C0C-2399-3085-7087-CFD36B6B05A4}"/>
              </a:ext>
            </a:extLst>
          </p:cNvPr>
          <p:cNvSpPr txBox="1">
            <a:spLocks noChangeArrowheads="1"/>
          </p:cNvSpPr>
          <p:nvPr/>
        </p:nvSpPr>
        <p:spPr bwMode="auto">
          <a:xfrm>
            <a:off x="4495800" y="617220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a:t>(c) transaction volume</a:t>
            </a:r>
          </a:p>
        </p:txBody>
      </p:sp>
      <p:sp>
        <p:nvSpPr>
          <p:cNvPr id="91144" name="Text Box 9">
            <a:extLst>
              <a:ext uri="{FF2B5EF4-FFF2-40B4-BE49-F238E27FC236}">
                <a16:creationId xmlns:a16="http://schemas.microsoft.com/office/drawing/2014/main" id="{40F2ED8D-33C7-CE78-F8D0-9AE9F9610FC1}"/>
              </a:ext>
            </a:extLst>
          </p:cNvPr>
          <p:cNvSpPr txBox="1">
            <a:spLocks noChangeArrowheads="1"/>
          </p:cNvSpPr>
          <p:nvPr/>
        </p:nvSpPr>
        <p:spPr bwMode="auto">
          <a:xfrm>
            <a:off x="7239000" y="6156325"/>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2000"/>
              <a:t>(d) age</a:t>
            </a:r>
          </a:p>
        </p:txBody>
      </p:sp>
    </p:spTree>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8C72-C49A-1F6B-9A8C-591197DC20CA}"/>
              </a:ext>
            </a:extLst>
          </p:cNvPr>
          <p:cNvSpPr>
            <a:spLocks noGrp="1"/>
          </p:cNvSpPr>
          <p:nvPr>
            <p:ph type="title"/>
          </p:nvPr>
        </p:nvSpPr>
        <p:spPr/>
        <p:txBody>
          <a:bodyPr/>
          <a:lstStyle/>
          <a:p>
            <a:r>
              <a:rPr lang="en-PK" dirty="0"/>
              <a:t>Geometric Projection Visualization</a:t>
            </a:r>
          </a:p>
        </p:txBody>
      </p:sp>
      <p:sp>
        <p:nvSpPr>
          <p:cNvPr id="3" name="Content Placeholder 2">
            <a:extLst>
              <a:ext uri="{FF2B5EF4-FFF2-40B4-BE49-F238E27FC236}">
                <a16:creationId xmlns:a16="http://schemas.microsoft.com/office/drawing/2014/main" id="{6C5EA571-95FB-9A9D-4C65-4EF7A3A27ABA}"/>
              </a:ext>
            </a:extLst>
          </p:cNvPr>
          <p:cNvSpPr>
            <a:spLocks noGrp="1"/>
          </p:cNvSpPr>
          <p:nvPr>
            <p:ph idx="1"/>
          </p:nvPr>
        </p:nvSpPr>
        <p:spPr/>
        <p:txBody>
          <a:bodyPr/>
          <a:lstStyle/>
          <a:p>
            <a:r>
              <a:rPr lang="en-PK" dirty="0"/>
              <a:t>Disvantage of Pixel Oriented Visualization is that they cannot help much in undertsnading the distribution of data in a multidimensional space</a:t>
            </a:r>
          </a:p>
          <a:p>
            <a:r>
              <a:rPr lang="en-PK" dirty="0"/>
              <a:t>A scatter plot displas 2-D data point using cartesian coordinates. A third dimension can be added by using differnet colors of shapes to represnet different data points</a:t>
            </a:r>
          </a:p>
        </p:txBody>
      </p:sp>
    </p:spTree>
    <p:extLst>
      <p:ext uri="{BB962C8B-B14F-4D97-AF65-F5344CB8AC3E}">
        <p14:creationId xmlns:p14="http://schemas.microsoft.com/office/powerpoint/2010/main" val="127567717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8C72-C49A-1F6B-9A8C-591197DC20CA}"/>
              </a:ext>
            </a:extLst>
          </p:cNvPr>
          <p:cNvSpPr>
            <a:spLocks noGrp="1"/>
          </p:cNvSpPr>
          <p:nvPr>
            <p:ph type="title"/>
          </p:nvPr>
        </p:nvSpPr>
        <p:spPr/>
        <p:txBody>
          <a:bodyPr/>
          <a:lstStyle/>
          <a:p>
            <a:r>
              <a:rPr lang="en-PK" dirty="0"/>
              <a:t>Geometric Projection Visualization</a:t>
            </a:r>
          </a:p>
        </p:txBody>
      </p:sp>
      <p:pic>
        <p:nvPicPr>
          <p:cNvPr id="1026" name="Picture 2" descr="Explain different visualization techniques that can be used in data mining.">
            <a:extLst>
              <a:ext uri="{FF2B5EF4-FFF2-40B4-BE49-F238E27FC236}">
                <a16:creationId xmlns:a16="http://schemas.microsoft.com/office/drawing/2014/main" id="{992C9ABA-EE29-C11E-D161-7B082813F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425" y="1291391"/>
            <a:ext cx="5000018" cy="520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4211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5">
            <a:extLst>
              <a:ext uri="{FF2B5EF4-FFF2-40B4-BE49-F238E27FC236}">
                <a16:creationId xmlns:a16="http://schemas.microsoft.com/office/drawing/2014/main" id="{2ABABE75-E2CC-E8B4-F523-CCA9960D1776}"/>
              </a:ext>
            </a:extLst>
          </p:cNvPr>
          <p:cNvSpPr>
            <a:spLocks noGrp="1"/>
          </p:cNvSpPr>
          <p:nvPr>
            <p:ph type="sldNum" sz="quarter" idx="10"/>
          </p:nvPr>
        </p:nvSpPr>
        <p:spPr>
          <a:xfrm>
            <a:off x="612648" y="6356350"/>
            <a:ext cx="301908" cy="307340"/>
          </a:xfrm>
          <a:prstGeom prst="rect">
            <a:avLst/>
          </a:prstGeom>
          <a:noFill/>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653"/>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a:lstStyle>
          <a:p>
            <a:pPr>
              <a:spcBef>
                <a:spcPct val="0"/>
              </a:spcBef>
              <a:buClrTx/>
              <a:buSzTx/>
              <a:buFontTx/>
              <a:buNone/>
            </a:pPr>
            <a:fld id="{04154AB9-8CF8-D04A-9FFE-07EA0E881B1D}" type="slidenum">
              <a:rPr lang="en-US" altLang="en-US" smtClean="0"/>
              <a:pPr>
                <a:spcBef>
                  <a:spcPct val="0"/>
                </a:spcBef>
                <a:buClrTx/>
                <a:buSzTx/>
                <a:buFontTx/>
                <a:buNone/>
              </a:pPr>
              <a:t>99</a:t>
            </a:fld>
            <a:endParaRPr lang="en-US" altLang="en-US" sz="1200"/>
          </a:p>
        </p:txBody>
      </p:sp>
      <p:sp>
        <p:nvSpPr>
          <p:cNvPr id="107522" name="Rectangle 3">
            <a:extLst>
              <a:ext uri="{FF2B5EF4-FFF2-40B4-BE49-F238E27FC236}">
                <a16:creationId xmlns:a16="http://schemas.microsoft.com/office/drawing/2014/main" id="{F56810F8-2776-E2E8-1200-47C5E08DBA1A}"/>
              </a:ext>
            </a:extLst>
          </p:cNvPr>
          <p:cNvSpPr>
            <a:spLocks noGrp="1" noChangeArrowheads="1"/>
          </p:cNvSpPr>
          <p:nvPr>
            <p:ph type="title"/>
          </p:nvPr>
        </p:nvSpPr>
        <p:spPr/>
        <p:txBody>
          <a:bodyPr/>
          <a:lstStyle/>
          <a:p>
            <a:pPr eaLnBrk="1" hangingPunct="1"/>
            <a:r>
              <a:rPr lang="de-DE" altLang="en-US">
                <a:solidFill>
                  <a:srgbClr val="170981"/>
                </a:solidFill>
              </a:rPr>
              <a:t>Icon-Based Visualization Techniques</a:t>
            </a:r>
            <a:endParaRPr lang="en-US" altLang="en-US">
              <a:solidFill>
                <a:srgbClr val="170981"/>
              </a:solidFill>
            </a:endParaRPr>
          </a:p>
        </p:txBody>
      </p:sp>
      <p:sp>
        <p:nvSpPr>
          <p:cNvPr id="107523" name="Rectangle 4">
            <a:extLst>
              <a:ext uri="{FF2B5EF4-FFF2-40B4-BE49-F238E27FC236}">
                <a16:creationId xmlns:a16="http://schemas.microsoft.com/office/drawing/2014/main" id="{ED5302E7-9B37-5B89-A312-E718DE2BF599}"/>
              </a:ext>
            </a:extLst>
          </p:cNvPr>
          <p:cNvSpPr>
            <a:spLocks noGrp="1" noChangeArrowheads="1"/>
          </p:cNvSpPr>
          <p:nvPr>
            <p:ph type="body" idx="1"/>
          </p:nvPr>
        </p:nvSpPr>
        <p:spPr>
          <a:xfrm>
            <a:off x="304800" y="1447800"/>
            <a:ext cx="8458200" cy="4953000"/>
          </a:xfrm>
        </p:spPr>
        <p:txBody>
          <a:bodyPr/>
          <a:lstStyle/>
          <a:p>
            <a:pPr eaLnBrk="1" hangingPunct="1">
              <a:lnSpc>
                <a:spcPct val="110000"/>
              </a:lnSpc>
            </a:pPr>
            <a:r>
              <a:rPr lang="de-DE" altLang="en-US" sz="2400"/>
              <a:t>Visualization of the data values as features of icons</a:t>
            </a:r>
          </a:p>
          <a:p>
            <a:pPr eaLnBrk="1" hangingPunct="1">
              <a:lnSpc>
                <a:spcPct val="110000"/>
              </a:lnSpc>
            </a:pPr>
            <a:r>
              <a:rPr lang="de-DE" altLang="en-US" sz="2400"/>
              <a:t>Typical visualization methods</a:t>
            </a:r>
          </a:p>
          <a:p>
            <a:pPr lvl="1" eaLnBrk="1" hangingPunct="1">
              <a:lnSpc>
                <a:spcPct val="110000"/>
              </a:lnSpc>
            </a:pPr>
            <a:r>
              <a:rPr lang="de-DE" altLang="en-US" sz="2400"/>
              <a:t>Chernoff Faces</a:t>
            </a:r>
          </a:p>
          <a:p>
            <a:pPr lvl="1" eaLnBrk="1" hangingPunct="1">
              <a:lnSpc>
                <a:spcPct val="110000"/>
              </a:lnSpc>
            </a:pPr>
            <a:r>
              <a:rPr lang="de-DE" altLang="en-US" sz="2400"/>
              <a:t>Stick Figures</a:t>
            </a:r>
          </a:p>
          <a:p>
            <a:pPr eaLnBrk="1" hangingPunct="1">
              <a:lnSpc>
                <a:spcPct val="110000"/>
              </a:lnSpc>
            </a:pPr>
            <a:r>
              <a:rPr lang="de-DE" altLang="en-US" sz="2400"/>
              <a:t>General techniques</a:t>
            </a:r>
          </a:p>
          <a:p>
            <a:pPr lvl="1" eaLnBrk="1" hangingPunct="1">
              <a:lnSpc>
                <a:spcPct val="110000"/>
              </a:lnSpc>
            </a:pPr>
            <a:r>
              <a:rPr lang="de-DE" altLang="en-US" sz="2400"/>
              <a:t>Shape coding: Use shape to represent certain information encoding</a:t>
            </a:r>
          </a:p>
          <a:p>
            <a:pPr lvl="1" eaLnBrk="1" hangingPunct="1">
              <a:lnSpc>
                <a:spcPct val="110000"/>
              </a:lnSpc>
            </a:pPr>
            <a:r>
              <a:rPr lang="de-DE" altLang="en-US" sz="2400"/>
              <a:t>Color icons: Use color icons to encode more information</a:t>
            </a:r>
          </a:p>
          <a:p>
            <a:pPr lvl="1" eaLnBrk="1" hangingPunct="1">
              <a:lnSpc>
                <a:spcPct val="110000"/>
              </a:lnSpc>
            </a:pPr>
            <a:r>
              <a:rPr lang="de-DE" altLang="en-US" sz="2400"/>
              <a:t>Tile bars: Use small icons to represent the relevant feature vectors in document retrieval</a:t>
            </a:r>
            <a:endParaRPr lang="en-US" altLang="en-US" sz="2400"/>
          </a:p>
        </p:txBody>
      </p:sp>
    </p:spTree>
  </p:cSld>
  <p:clrMapOvr>
    <a:masterClrMapping/>
  </p:clrMapOvr>
  <p:transition spd="med"/>
</p:sld>
</file>

<file path=ppt/theme/theme1.xml><?xml version="1.0" encoding="utf-8"?>
<a:theme xmlns:a="http://schemas.openxmlformats.org/drawingml/2006/main"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rigin">
      <a:majorFont>
        <a:latin typeface="Helvetica"/>
        <a:ea typeface="Helvetica"/>
        <a:cs typeface="Helvetica"/>
      </a:majorFont>
      <a:minorFont>
        <a:latin typeface="Calibri"/>
        <a:ea typeface="Calibri"/>
        <a:cs typeface="Calibri"/>
      </a:minorFont>
    </a:fontScheme>
    <a:fmtScheme name="Orig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430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outerShdw blurRad="38100" dist="254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430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outerShdw blurRad="38100" dist="254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rigin">
      <a:majorFont>
        <a:latin typeface="Helvetica"/>
        <a:ea typeface="Helvetica"/>
        <a:cs typeface="Helvetica"/>
      </a:majorFont>
      <a:minorFont>
        <a:latin typeface="Calibri"/>
        <a:ea typeface="Calibri"/>
        <a:cs typeface="Calibri"/>
      </a:minorFont>
    </a:fontScheme>
    <a:fmtScheme name="Orig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430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outerShdw blurRad="38100" dist="254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430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outerShdw blurRad="38100" dist="254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8657</TotalTime>
  <Words>9972</Words>
  <Application>Microsoft Macintosh PowerPoint</Application>
  <PresentationFormat>On-screen Show (4:3)</PresentationFormat>
  <Paragraphs>1671</Paragraphs>
  <Slides>141</Slides>
  <Notes>41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6</vt:i4>
      </vt:variant>
      <vt:variant>
        <vt:lpstr>Slide Titles</vt:lpstr>
      </vt:variant>
      <vt:variant>
        <vt:i4>141</vt:i4>
      </vt:variant>
    </vt:vector>
  </HeadingPairs>
  <TitlesOfParts>
    <vt:vector size="161" baseType="lpstr">
      <vt:lpstr>Arial</vt:lpstr>
      <vt:lpstr>Arial Narrow</vt:lpstr>
      <vt:lpstr>Bookman Old Style</vt:lpstr>
      <vt:lpstr>Calibri</vt:lpstr>
      <vt:lpstr>Calibri Light</vt:lpstr>
      <vt:lpstr>Cambria Math</vt:lpstr>
      <vt:lpstr>Comic Sans MS</vt:lpstr>
      <vt:lpstr>Gill Sans MT</vt:lpstr>
      <vt:lpstr>Helvetica</vt:lpstr>
      <vt:lpstr>Segoe UI</vt:lpstr>
      <vt:lpstr>Tahoma</vt:lpstr>
      <vt:lpstr>Times New Roman</vt:lpstr>
      <vt:lpstr>Wingdings</vt:lpstr>
      <vt:lpstr>Origin</vt:lpstr>
      <vt:lpstr>Visio</vt:lpstr>
      <vt:lpstr>Document</vt:lpstr>
      <vt:lpstr>Equation</vt:lpstr>
      <vt:lpstr>Worksheet</vt:lpstr>
      <vt:lpstr>SmartDraw</vt:lpstr>
      <vt:lpstr>Microsoft Equation 3.0</vt:lpstr>
      <vt:lpstr>   GETTING TO KNOW YOUR DATA   </vt:lpstr>
      <vt:lpstr>   GETTING TO KNOW YOUR DATA   TYPES OF DATASETS </vt:lpstr>
      <vt:lpstr>Tabular Representation (Structured Data Rep.)</vt:lpstr>
      <vt:lpstr>Relational Database</vt:lpstr>
      <vt:lpstr>Transactional Data Representation</vt:lpstr>
      <vt:lpstr>Textual Representation</vt:lpstr>
      <vt:lpstr>Textual Representation</vt:lpstr>
      <vt:lpstr>Temporal data</vt:lpstr>
      <vt:lpstr>Spatial data</vt:lpstr>
      <vt:lpstr>Web Data </vt:lpstr>
      <vt:lpstr>Graphs</vt:lpstr>
      <vt:lpstr>Images Data Representation</vt:lpstr>
      <vt:lpstr>Hetrogenous Data </vt:lpstr>
      <vt:lpstr>Types of Data Sets</vt:lpstr>
      <vt:lpstr>Putting it all together: Data Mining Process</vt:lpstr>
      <vt:lpstr>Techniques</vt:lpstr>
      <vt:lpstr>Regression</vt:lpstr>
      <vt:lpstr>Classification</vt:lpstr>
      <vt:lpstr>Clustering</vt:lpstr>
      <vt:lpstr>   GETTING TO KNOW YOUR DATA   ATTRIBUTE TYPES </vt:lpstr>
      <vt:lpstr>Data Objects</vt:lpstr>
      <vt:lpstr>EXAMPLE</vt:lpstr>
      <vt:lpstr>Attributes</vt:lpstr>
      <vt:lpstr>Qualitative Attribute Types </vt:lpstr>
      <vt:lpstr>Qualitative Attribute Types </vt:lpstr>
      <vt:lpstr>Numeric Attribute Types </vt:lpstr>
      <vt:lpstr>Numeric Attribute Types </vt:lpstr>
      <vt:lpstr>Discrete vs. Continuous Attributes </vt:lpstr>
      <vt:lpstr>One-Hot Encoding</vt:lpstr>
      <vt:lpstr>   GETTING TO KNOW YOUR DATA BASIC STATISTICAL DESCRITION OF DATA  Central Tendency, Variation and Spread </vt:lpstr>
      <vt:lpstr>Measuring the Central Tendency</vt:lpstr>
      <vt:lpstr>Measuring the Central Tendency</vt:lpstr>
      <vt:lpstr>Measuring the Central Tendency</vt:lpstr>
      <vt:lpstr>Median Estimation</vt:lpstr>
      <vt:lpstr>Measuring the Central Tendency</vt:lpstr>
      <vt:lpstr>Symmetric VS Skewed Data</vt:lpstr>
      <vt:lpstr>Five Number Summary of Dataset</vt:lpstr>
      <vt:lpstr>Five Number Summary of Dataset</vt:lpstr>
      <vt:lpstr>Five Number Summary of Dataset</vt:lpstr>
      <vt:lpstr>Five Number Summary of Dataset</vt:lpstr>
      <vt:lpstr>Variance and Standard Deviation</vt:lpstr>
      <vt:lpstr>Variance and Standard Deviation</vt:lpstr>
      <vt:lpstr>Variance and Standard Deviation</vt:lpstr>
      <vt:lpstr>Variance and Standard Deviation</vt:lpstr>
      <vt:lpstr>Z-Score: Standard Normal Distribution</vt:lpstr>
      <vt:lpstr>Z-Score: Standard Normal Distribution</vt:lpstr>
      <vt:lpstr>Properties of Normal Distribution Curve</vt:lpstr>
      <vt:lpstr>   GETTING TO KNOW YOUR DATA   BoxPlot, Histogram,Line Chart, Parallel Coordinate Plot and  Scatter Plot,Quantile Plot, Q-Q Plot </vt:lpstr>
      <vt:lpstr>Graphic Displays of Basic Statistical Descriptions</vt:lpstr>
      <vt:lpstr>Box and Whisker Plot (aka Boxplot)</vt:lpstr>
      <vt:lpstr>Outlier Detection with IQR</vt:lpstr>
      <vt:lpstr>Boxplots with Outliers</vt:lpstr>
      <vt:lpstr>PowerPoint Presentation</vt:lpstr>
      <vt:lpstr>PowerPoint Presentation</vt:lpstr>
      <vt:lpstr>PowerPoint Presentation</vt:lpstr>
      <vt:lpstr>PowerPoint Presentation</vt:lpstr>
      <vt:lpstr>PowerPoint Presentation</vt:lpstr>
      <vt:lpstr>IRIS - Data Set</vt:lpstr>
      <vt:lpstr>Boxplot for All Attributes of IRIS dataset</vt:lpstr>
      <vt:lpstr>Insights from Boxplots of IRIS Dataset</vt:lpstr>
      <vt:lpstr>What is a histogram?</vt:lpstr>
      <vt:lpstr>Typical Histogram Shapes</vt:lpstr>
      <vt:lpstr>Histogram </vt:lpstr>
      <vt:lpstr>Histogram</vt:lpstr>
      <vt:lpstr>Barplot</vt:lpstr>
      <vt:lpstr>Barplot: Example 2</vt:lpstr>
      <vt:lpstr>Differences in Barplot and Histogram</vt:lpstr>
      <vt:lpstr>Differences Summary</vt:lpstr>
      <vt:lpstr>Histogram for Images</vt:lpstr>
      <vt:lpstr>Histogram for Images</vt:lpstr>
      <vt:lpstr>Histogram: Important for Photographers</vt:lpstr>
      <vt:lpstr>How we Precieve color</vt:lpstr>
      <vt:lpstr>Just Red Pixel</vt:lpstr>
      <vt:lpstr>All Pixels with full intensity – You precieve White</vt:lpstr>
      <vt:lpstr>How you see Orange</vt:lpstr>
      <vt:lpstr>Histogram for Color Images</vt:lpstr>
      <vt:lpstr>Multidimensional Line Chart</vt:lpstr>
      <vt:lpstr>Variables with completely different scale</vt:lpstr>
      <vt:lpstr>Scatter plot</vt:lpstr>
      <vt:lpstr>Positively and Negatively Correlated Data</vt:lpstr>
      <vt:lpstr> Uncorrelated Data</vt:lpstr>
      <vt:lpstr>Scatter Plot</vt:lpstr>
      <vt:lpstr>Scatter Plot Matrix</vt:lpstr>
      <vt:lpstr>Scatter Plot and Parallel Coordinates Insights</vt:lpstr>
      <vt:lpstr>Scatterplot Matrices</vt:lpstr>
      <vt:lpstr>Percentiles</vt:lpstr>
      <vt:lpstr>Quantiles </vt:lpstr>
      <vt:lpstr>Quantile Plot</vt:lpstr>
      <vt:lpstr>Quantile Plot</vt:lpstr>
      <vt:lpstr>Quantile Plot: Example</vt:lpstr>
      <vt:lpstr>q-q Plot</vt:lpstr>
      <vt:lpstr>q-q Plot</vt:lpstr>
      <vt:lpstr>q-q Plot</vt:lpstr>
      <vt:lpstr>   GETTING TO KNOW YOUR DATA Data Visualization   </vt:lpstr>
      <vt:lpstr>Data Visualization</vt:lpstr>
      <vt:lpstr>Pixel-Oriented Visualization Techniques</vt:lpstr>
      <vt:lpstr>Geometric Projection Visualization</vt:lpstr>
      <vt:lpstr>Geometric Projection Visualization</vt:lpstr>
      <vt:lpstr>Icon-Based Visualization Techniques</vt:lpstr>
      <vt:lpstr>Chernoff Faces</vt:lpstr>
      <vt:lpstr>Stick Figure</vt:lpstr>
      <vt:lpstr>Hierarchical Visualization Techniques</vt:lpstr>
      <vt:lpstr>Dimensional Stacking</vt:lpstr>
      <vt:lpstr>Dimensional Stacking</vt:lpstr>
      <vt:lpstr>   GETTING TO KNOW YOUR DATA χ^2 (Chi-Square) test</vt:lpstr>
      <vt:lpstr>χ^2Correlation for Nominal Data</vt:lpstr>
      <vt:lpstr>χ^2Correlation for Nominal Data</vt:lpstr>
      <vt:lpstr>χ^2Correlation for Nominal Data</vt:lpstr>
      <vt:lpstr>χ^2Correlation for Nominal Data</vt:lpstr>
      <vt:lpstr>χ^2Correlation for Nominal Data</vt:lpstr>
      <vt:lpstr>χ^2Correlation for Nominal Data</vt:lpstr>
      <vt:lpstr>χ^2Correlation for Nominal Data</vt:lpstr>
      <vt:lpstr>χ^2Analysis</vt:lpstr>
      <vt:lpstr>χ^2Analysis</vt:lpstr>
      <vt:lpstr>χ^2Analysis</vt:lpstr>
      <vt:lpstr>Chi-Square 〖(χ〗^2): Example 2</vt:lpstr>
      <vt:lpstr>Chi-Square 〖(χ〗^2): Example 2</vt:lpstr>
      <vt:lpstr>Chi-Square 〖(χ〗^2): Example 2</vt:lpstr>
      <vt:lpstr>Chi-Square 〖(χ〗^2): Example 2</vt:lpstr>
      <vt:lpstr>Chi-Square 〖(χ〗^2): Example 2</vt:lpstr>
      <vt:lpstr>Measuring Data Similarity and Dissimilarity</vt:lpstr>
      <vt:lpstr>Similarity and Dissimilarity</vt:lpstr>
      <vt:lpstr>Data Matrix and Dissimilarity Matrix</vt:lpstr>
      <vt:lpstr>Similarity and Dissimilarity of Instances/Records</vt:lpstr>
      <vt:lpstr>Dissimilarity Matrix</vt:lpstr>
      <vt:lpstr>Proximity Measures Between Nominal Attributes</vt:lpstr>
      <vt:lpstr>Proximity Measures Between Nominal Attributes: Example</vt:lpstr>
      <vt:lpstr>Proximity Measures for Binary Attributes</vt:lpstr>
      <vt:lpstr>Proximity Measures for Binary Attributes</vt:lpstr>
      <vt:lpstr>Proximity Measures for Binary Attributes</vt:lpstr>
      <vt:lpstr>Standardizing Numeric Data</vt:lpstr>
      <vt:lpstr>Example:  Data Matrix and Dissimilarity Matrix</vt:lpstr>
      <vt:lpstr>Distance on Numeric Data: Minkowski Distance</vt:lpstr>
      <vt:lpstr>Special Cases of Minkowski Distance</vt:lpstr>
      <vt:lpstr>Example: Minkowski Distance</vt:lpstr>
      <vt:lpstr>Ordinal Variables</vt:lpstr>
      <vt:lpstr>Attributes of Mixed Type</vt:lpstr>
      <vt:lpstr> Cosine Similarity</vt:lpstr>
      <vt:lpstr> Example: Cosine Similarity</vt:lpstr>
      <vt:lpstr>Summary</vt:lpstr>
      <vt:lpstr>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CSCS455 Data Mining and Data Warehousing Introduction </dc:title>
  <cp:lastModifiedBy>Microsoft Office User</cp:lastModifiedBy>
  <cp:revision>11</cp:revision>
  <dcterms:modified xsi:type="dcterms:W3CDTF">2024-09-15T08:00:16Z</dcterms:modified>
</cp:coreProperties>
</file>